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7DB6-D43D-4FAD-B428-0A4AAB0096E2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1313-EF46-47FB-9935-1C098DA35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9EB1-5D46-4E3F-9D18-26971465421E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608E-810A-46CD-9437-FBFC19E3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6680-A479-4CB9-BA1E-0F322DE34777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592D-2AE8-4FE1-8033-FCEA6E9E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7196E8-9F50-45EC-AB37-90B23B80316F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C5DB22-C173-4A20-B0E5-46DE9FBA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8F1D-81E6-40C5-AF88-0272BCFDF9C5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BF7A-856A-4452-93EA-D7765DBF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077F-E2C7-4A80-8325-2DD536CC8025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4F3E-AB5B-48DD-8D67-3096D8E57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F12B-77CB-4444-94A4-A3509865B027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00C1-DDE3-42EF-BBBD-B1174728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74DD94-31FE-4427-8021-865205B2FCAB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E5D8A1-209E-4E50-9CC9-CFCF412C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3E2E-0C00-4087-9A2B-7F38895D0221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BABC-3C26-4280-9C3B-C5C5394A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160E28-F466-40C5-B123-BF7179A0A932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FC7123-F4CB-4BF8-8EAE-6521333B6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158A88-9D9D-48ED-82BF-18F509A610A8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916653-60D2-4D6E-8092-55C63356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6AA7EF-9559-427B-BA1F-77363953B400}" type="datetimeFigureOut">
              <a:rPr lang="en-US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AD5599-4702-41AC-889D-29E159F52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mnic.net/policy/a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.AM </a:t>
            </a:r>
            <a:r>
              <a:rPr lang="hy-AM" sz="4800" dirty="0" smtClean="0"/>
              <a:t>դոմենի գործունեության սկբունքներ</a:t>
            </a:r>
            <a:endParaRPr lang="en-US" sz="4800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0000" cy="274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200" smtClean="0">
                <a:solidFill>
                  <a:srgbClr val="FF0000"/>
                </a:solidFill>
                <a:hlinkClick r:id="rId2"/>
              </a:rPr>
              <a:t>https://www.amnic.net/policy/am/</a:t>
            </a:r>
            <a:endParaRPr lang="en-US" sz="32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hy-AM" b="0" smtClean="0">
                <a:solidFill>
                  <a:schemeClr val="tx1"/>
                </a:solidFill>
              </a:rPr>
              <a:t>Աննա Կարախանյան</a:t>
            </a:r>
            <a:endParaRPr lang="en-US" b="0" smtClean="0">
              <a:solidFill>
                <a:schemeClr val="tx1"/>
              </a:solidFill>
            </a:endParaRPr>
          </a:p>
        </p:txBody>
      </p:sp>
      <p:pic>
        <p:nvPicPr>
          <p:cNvPr id="8196" name="Picture 3" descr="isoc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998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781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3200" b="1" dirty="0" smtClean="0"/>
              <a:t>Դոմենի անվան գրանցումը ոչ մի օրինական իրավունք չի տրամադրում այդ անվան նկատմամբ, և կողմերի միջև ծագած վեճերը պետք է լուծում գտնեն գործող օրենսդրական նորմերի շրջանակներում:</a:t>
            </a:r>
            <a:endParaRPr lang="en-US" sz="3200" b="1" dirty="0" smtClean="0"/>
          </a:p>
        </p:txBody>
      </p:sp>
      <p:pic>
        <p:nvPicPr>
          <p:cNvPr id="17411" name="Content Placeholder 3" descr="cou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505200"/>
            <a:ext cx="45720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2971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hy-AM" sz="2800" b="1" dirty="0" smtClean="0">
                <a:solidFill>
                  <a:srgbClr val="FF0000"/>
                </a:solidFill>
              </a:rPr>
              <a:t>Առցանց գրանցման հայտ ներկայացրած դիմորդը, ով սահմանված ժամկետներում մի քանի անգամ վճարում չի իրականացրել, զրկվում է առցանց գրանցման իրավունքից և կարող է վճարում կատարել` միայն գրանցող կազմակերպություն այցելելով և գրավոր պայմանագիր կնքելով նրա հետ: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8435" name="Content Placeholder 3" descr="appl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505200"/>
            <a:ext cx="2163763" cy="1349375"/>
          </a:xfrm>
        </p:spPr>
      </p:pic>
      <p:pic>
        <p:nvPicPr>
          <p:cNvPr id="18436" name="Picture 4" descr="agre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3352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y-AM" sz="2900" b="1" dirty="0" smtClean="0"/>
              <a:t>Ցանկացած կայքի</a:t>
            </a:r>
            <a:r>
              <a:rPr lang="en-US" sz="2900" b="1" dirty="0" smtClean="0"/>
              <a:t> </a:t>
            </a:r>
            <a:r>
              <a:rPr lang="hy-AM" sz="2900" b="1" dirty="0" smtClean="0"/>
              <a:t> 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hy-AM" sz="2900" b="1" dirty="0" smtClean="0">
                <a:solidFill>
                  <a:srgbClr val="FF0000"/>
                </a:solidFill>
              </a:rPr>
              <a:t>բովանդակություն, նրա մաս կազմող տեքստը և պատկերները, վիդեո և աուդիո նյութերը չպետք է հակասեն ՀՀ օրենքներին</a:t>
            </a:r>
            <a:r>
              <a:rPr lang="hy-AM" sz="2900" b="1" dirty="0" smtClean="0"/>
              <a:t> և ՀՀ իրավասու մարմինների կողմից ստորագրված միջազգային համաձայնագրերին, կոնվենցիաներին, մեմորանդումներին: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hy-AM" sz="2900" b="1" dirty="0" smtClean="0"/>
              <a:t>Ցանկացած ծառայության տրամադրումը ենթակա է ՀՀ օրենսդրությանը և միջազգային պայմանագրերին:</a:t>
            </a:r>
            <a:endParaRPr lang="en-US" sz="2900" b="1" dirty="0" smtClean="0"/>
          </a:p>
        </p:txBody>
      </p:sp>
      <p:pic>
        <p:nvPicPr>
          <p:cNvPr id="19459" name="Content Placeholder 3" descr="armenianfl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3962400"/>
            <a:ext cx="46482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39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y-AM" sz="3100" b="1" dirty="0" smtClean="0"/>
              <a:t>Գրանցում հայցող կողմը հաստատում է, որ գրանցված </a:t>
            </a:r>
            <a:r>
              <a:rPr lang="hy-AM" sz="3100" b="1" dirty="0" smtClean="0">
                <a:solidFill>
                  <a:srgbClr val="FF0000"/>
                </a:solidFill>
              </a:rPr>
              <a:t>դոմենային անունը չի օգտագործվի ոչ մի անօրինական կամ անպատեհ նպատակներով</a:t>
            </a:r>
            <a:r>
              <a:rPr lang="hy-AM" sz="3100" b="1" dirty="0" smtClean="0"/>
              <a:t> ոչ մի հանգամանքներում և </a:t>
            </a:r>
            <a:r>
              <a:rPr lang="hy-AM" sz="3100" b="1" dirty="0" smtClean="0">
                <a:solidFill>
                  <a:srgbClr val="FF0000"/>
                </a:solidFill>
              </a:rPr>
              <a:t>ոչ մի երկրում:</a:t>
            </a:r>
            <a:endParaRPr lang="en-US" sz="3100" b="1" dirty="0" smtClean="0">
              <a:solidFill>
                <a:srgbClr val="FF0000"/>
              </a:solidFill>
            </a:endParaRPr>
          </a:p>
        </p:txBody>
      </p:sp>
      <p:pic>
        <p:nvPicPr>
          <p:cNvPr id="20483" name="Content Placeholder 3" descr="law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743200"/>
            <a:ext cx="4648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06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y-AM" sz="3100" b="1" dirty="0" smtClean="0"/>
              <a:t>Եթե գրանցում հայցող կողմը կամ դոմենի անունի սեփականատերը </a:t>
            </a:r>
            <a:r>
              <a:rPr lang="hy-AM" sz="3100" b="1" dirty="0" smtClean="0">
                <a:solidFill>
                  <a:srgbClr val="FF0000"/>
                </a:solidFill>
              </a:rPr>
              <a:t>օգտագործել են վերոհիշյալը անօրինական նպատակով</a:t>
            </a:r>
            <a:r>
              <a:rPr lang="hy-AM" sz="3100" b="1" dirty="0" smtClean="0"/>
              <a:t>, այդ դոմենային անվան հասանելիությունը կարող է </a:t>
            </a:r>
            <a:r>
              <a:rPr lang="hy-AM" sz="3100" b="1" dirty="0" smtClean="0">
                <a:solidFill>
                  <a:srgbClr val="FF0000"/>
                </a:solidFill>
              </a:rPr>
              <a:t>սահմանափակվել </a:t>
            </a:r>
            <a:r>
              <a:rPr lang="en-US" sz="3100" b="1" dirty="0" smtClean="0">
                <a:solidFill>
                  <a:srgbClr val="FF0000"/>
                </a:solidFill>
              </a:rPr>
              <a:t>AM NIC-</a:t>
            </a:r>
            <a:r>
              <a:rPr lang="hy-AM" sz="3100" b="1" dirty="0" smtClean="0">
                <a:solidFill>
                  <a:srgbClr val="FF0000"/>
                </a:solidFill>
              </a:rPr>
              <a:t>ի կողմից և ԻՀ ՀԿ վարչության որոշումից հետո գրանցումը չեղյալ համարվել:</a:t>
            </a:r>
            <a:r>
              <a:rPr lang="hy-AM" sz="2400" dirty="0" smtClean="0"/>
              <a:t/>
            </a:r>
            <a:br>
              <a:rPr lang="hy-AM" sz="2400" dirty="0" smtClean="0"/>
            </a:br>
            <a:endParaRPr lang="en-US" sz="2400" dirty="0" smtClean="0"/>
          </a:p>
        </p:txBody>
      </p:sp>
      <p:pic>
        <p:nvPicPr>
          <p:cNvPr id="21507" name="Content Placeholder 3" descr="stop-sig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276600"/>
            <a:ext cx="3687763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4000" b="1" dirty="0" smtClean="0"/>
              <a:t>Շնորհակալություն ուշադրության համար</a:t>
            </a:r>
            <a:endParaRPr lang="en-US" sz="40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7467600" cy="4111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smtClean="0"/>
              <a:t>https://www.amnic.net</a:t>
            </a:r>
          </a:p>
        </p:txBody>
      </p:sp>
      <p:pic>
        <p:nvPicPr>
          <p:cNvPr id="22532" name="Picture 3" descr="isoc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3200" b="1" dirty="0" smtClean="0">
                <a:solidFill>
                  <a:srgbClr val="FF0000"/>
                </a:solidFill>
              </a:rPr>
              <a:t>Երբ կարող է անունի օգտագործման իրավունքը չեղյալ համարվել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y-AM" sz="2800" dirty="0" smtClean="0"/>
              <a:t>դոմենային անունը օգտագործվում է սփամի (</a:t>
            </a:r>
            <a:r>
              <a:rPr lang="en-US" sz="2800" dirty="0" smtClean="0"/>
              <a:t>spam) </a:t>
            </a:r>
            <a:r>
              <a:rPr lang="hy-AM" sz="2800" dirty="0" smtClean="0"/>
              <a:t>առաքման համար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y-AM" sz="2800" dirty="0" smtClean="0"/>
              <a:t>ազգամիջյան, կրոնական կամ էթնիկ չափանիշներով գժտության հրահրման համար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y-AM" sz="2800" dirty="0" smtClean="0"/>
              <a:t> միջազգային տերորիզմի խթանման և ուժի կիրառման քարոզչության համար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y-AM" sz="2800" dirty="0" smtClean="0"/>
              <a:t>պոռնկագրության տարածման և տրաֆիկինգի համար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!</a:t>
            </a:r>
            <a:r>
              <a:rPr lang="hy-AM" sz="1800" i="1" dirty="0" smtClean="0"/>
              <a:t>Ամեն հատուկ դեպքում դոմենի չեղյալ հայտարարելու առաջարկությունը ընդունվում է ԻՀ ՀԿ կազմում գործող աշխատանքային խմբի կողմից</a:t>
            </a:r>
            <a:endParaRPr lang="en-US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2800" b="1" dirty="0" smtClean="0">
                <a:solidFill>
                  <a:srgbClr val="FF0000"/>
                </a:solidFill>
              </a:rPr>
              <a:t>Լայն ճանաչում ունեցող կամ ապրանքանշան հանդիսացող անվանումների գրանցումը կարող է մերժվել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43" name="Content Placeholder 5" descr="top-10-brands-on-socialcam-eef22540d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7467600" cy="4154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y-AM" sz="2800" b="1" smtClean="0">
                <a:solidFill>
                  <a:srgbClr val="FF0000"/>
                </a:solidFill>
              </a:rPr>
              <a:t>Ազգային արժեք հանդիսացող կամ վերապահման ցանկում գտնվող անվանումները կարող են հատկացվել միայն ԻՀ ՀԿ-ի վարչության որոշմամբ</a:t>
            </a:r>
            <a:endParaRPr lang="en-US" sz="2800" b="1" smtClean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11268" name="Picture 3" descr="matenadar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676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hy-AM" sz="2800" b="1" dirty="0" smtClean="0">
                <a:solidFill>
                  <a:srgbClr val="FF0000"/>
                </a:solidFill>
              </a:rPr>
              <a:t>Աշխարհագրական անունները, երկրների անունները, հայտնի հապավումները, հայտնի բրենդ անունները կարող են չգրանցվել որպես դոմենային անուն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hy-AM" sz="2800" b="1" dirty="0" smtClean="0">
                <a:solidFill>
                  <a:srgbClr val="00B050"/>
                </a:solidFill>
              </a:rPr>
              <a:t>սակայն...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pic>
        <p:nvPicPr>
          <p:cNvPr id="12291" name="Content Placeholder 5" descr="bra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14600"/>
            <a:ext cx="4419600" cy="3124200"/>
          </a:xfrm>
        </p:spPr>
      </p:pic>
      <p:pic>
        <p:nvPicPr>
          <p:cNvPr id="12292" name="Picture 6" descr="world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3200" b="1" dirty="0" smtClean="0">
                <a:solidFill>
                  <a:srgbClr val="FF0000"/>
                </a:solidFill>
              </a:rPr>
              <a:t>Անբարոյական անուններով դոմենների գրանցումը կարող է մերժվել: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Content Placeholder 3" descr="3319703425_bad_words_curse_xlarg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752600"/>
            <a:ext cx="4495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2011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hy-AM" sz="3100" b="1" dirty="0" smtClean="0"/>
              <a:t>Հայաստանի տեղեկատվական կենտրոնին </a:t>
            </a:r>
            <a:br>
              <a:rPr lang="hy-AM" sz="3100" b="1" dirty="0" smtClean="0"/>
            </a:br>
            <a:r>
              <a:rPr lang="hy-AM" sz="3100" b="1" dirty="0" smtClean="0"/>
              <a:t>(</a:t>
            </a:r>
            <a:r>
              <a:rPr lang="en-US" sz="3100" b="1" dirty="0" smtClean="0"/>
              <a:t>AM NIC) </a:t>
            </a:r>
            <a:r>
              <a:rPr lang="hy-AM" sz="3100" b="1" dirty="0" smtClean="0"/>
              <a:t>իրավունք է վերապահված չեղյալ համարել դոմենային անունի գրանցումը եթե ապացուցված է, որ տրամադրված փաստաթղթերը կեղծ են կամ թերի:</a:t>
            </a:r>
            <a:endParaRPr lang="en-US" sz="3100" b="1" dirty="0" smtClean="0"/>
          </a:p>
        </p:txBody>
      </p:sp>
      <p:pic>
        <p:nvPicPr>
          <p:cNvPr id="14339" name="Content Placeholder 3" descr="5-dont-submit-false-docume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362200"/>
            <a:ext cx="4724400" cy="3200400"/>
          </a:xfrm>
        </p:spPr>
      </p:pic>
      <p:pic>
        <p:nvPicPr>
          <p:cNvPr id="14340" name="Picture 4" descr="applic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06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hy-AM" sz="2400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y-AM" sz="2700" b="1" dirty="0" smtClean="0"/>
              <a:t>Գրանցման պայմանագրի համաձայն` օգտվողը երաշխավորում է, որ </a:t>
            </a:r>
            <a:r>
              <a:rPr lang="hy-AM" sz="2700" b="1" dirty="0" smtClean="0">
                <a:solidFill>
                  <a:srgbClr val="FF0000"/>
                </a:solidFill>
              </a:rPr>
              <a:t>ապրանքանշանների հետ կապված ցանկացած վիճահարույց իրադրություններում</a:t>
            </a:r>
            <a:r>
              <a:rPr lang="hy-AM" sz="2700" b="1" dirty="0" smtClean="0"/>
              <a:t>, ապրանքանշանը սպասարկման, դատական վիճարկման և այլ պարագաներում ԻՀ ՀԿ-ն, </a:t>
            </a:r>
            <a:r>
              <a:rPr lang="en-US" sz="2700" b="1" dirty="0" smtClean="0">
                <a:solidFill>
                  <a:srgbClr val="FF0000"/>
                </a:solidFill>
              </a:rPr>
              <a:t>AM NIC-</a:t>
            </a:r>
            <a:r>
              <a:rPr lang="hy-AM" sz="2700" b="1" dirty="0" smtClean="0">
                <a:solidFill>
                  <a:srgbClr val="FF0000"/>
                </a:solidFill>
              </a:rPr>
              <a:t>ը և գրանցող կազմակերպությունը որևէ նյութական պատասխանատվություն չեն կրում</a:t>
            </a:r>
            <a:r>
              <a:rPr lang="hy-AM" sz="2700" b="1" dirty="0" smtClean="0"/>
              <a:t>: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15363" name="Content Placeholder 3" descr="Criminal-Justice-Degre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6600" y="3276600"/>
            <a:ext cx="43688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y-AM" sz="2400" b="1" dirty="0" smtClean="0"/>
              <a:t>Գրանցման հայտ ներկայացնող կողմը </a:t>
            </a:r>
            <a:r>
              <a:rPr lang="hy-AM" sz="2400" b="1" dirty="0" smtClean="0">
                <a:solidFill>
                  <a:srgbClr val="FF0000"/>
                </a:solidFill>
              </a:rPr>
              <a:t>հավաստիացնում է, որ դոմենի անունը չի խախտում ապրանքանշանային կամ այլ իրավունքներ</a:t>
            </a:r>
            <a:r>
              <a:rPr lang="hy-AM" sz="2400" b="1" dirty="0" smtClean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6387" name="Content Placeholder 3" descr="copyright-symb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4188" y="1600200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5771</TotalTime>
  <Words>128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Calibri</vt:lpstr>
      <vt:lpstr>Oriel</vt:lpstr>
      <vt:lpstr>.AM դոմենի գործունեության սկբունքներ</vt:lpstr>
      <vt:lpstr>Երբ կարող է անունի օգտագործման իրավունքը չեղյալ համարվել </vt:lpstr>
      <vt:lpstr>Լայն ճանաչում ունեցող կամ ապրանքանշան հանդիսացող անվանումների գրանցումը կարող է մերժվել</vt:lpstr>
      <vt:lpstr>Ազգային արժեք հանդիսացող կամ վերապահման ցանկում գտնվող անվանումները կարող են հատկացվել միայն ԻՀ ՀԿ-ի վարչության որոշմամբ</vt:lpstr>
      <vt:lpstr>   Աշխարհագրական անունները, երկրների անունները, հայտնի հապավումները, հայտնի բրենդ անունները կարող են չգրանցվել որպես դոմենային անուն, սակայն...</vt:lpstr>
      <vt:lpstr>Անբարոյական անուններով դոմենների գրանցումը կարող է մերժվել:</vt:lpstr>
      <vt:lpstr> Հայաստանի տեղեկատվական կենտրոնին  (AM NIC) իրավունք է վերապահված չեղյալ համարել դոմենային անունի գրանցումը եթե ապացուցված է, որ տրամադրված փաստաթղթերը կեղծ են կամ թերի:</vt:lpstr>
      <vt:lpstr>                 Գրանցման պայմանագրի համաձայն` օգտվողը երաշխավորում է, որ ապրանքանշանների հետ կապված ցանկացած վիճահարույց իրադրություններում, ապրանքանշանը սպասարկման, դատական վիճարկման և այլ պարագաներում ԻՀ ՀԿ-ն, AM NIC-ը և գրանցող կազմակերպությունը որևէ նյութական պատասխանատվություն չեն կրում:  </vt:lpstr>
      <vt:lpstr>Գրանցման հայտ ներկայացնող կողմը հավաստիացնում է, որ դոմենի անունը չի խախտում ապրանքանշանային կամ այլ իրավունքներ:</vt:lpstr>
      <vt:lpstr>Դոմենի անվան գրանցումը ոչ մի օրինական իրավունք չի տրամադրում այդ անվան նկատմամբ, և կողմերի միջև ծագած վեճերը պետք է լուծում գտնեն գործող օրենսդրական նորմերի շրջանակներում:</vt:lpstr>
      <vt:lpstr>    Առցանց գրանցման հայտ ներկայացրած դիմորդը, ով սահմանված ժամկետներում մի քանի անգամ վճարում չի իրականացրել, զրկվում է առցանց գրանցման իրավունքից և կարող է վճարում կատարել` միայն գրանցող կազմակերպություն այցելելով և գրավոր պայմանագիր կնքելով նրա հետ:</vt:lpstr>
      <vt:lpstr>        Ցանկացած կայքի   բովանդակություն, նրա մաս կազմող տեքստը և պատկերները, վիդեո և աուդիո նյութերը չպետք է հակասեն ՀՀ օրենքներին և ՀՀ իրավասու մարմինների կողմից ստորագրված միջազգային համաձայնագրերին, կոնվենցիաներին, մեմորանդումներին: Ցանկացած ծառայության տրամադրումը ենթակա է ՀՀ օրենսդրությանը և միջազգային պայմանագրերին:</vt:lpstr>
      <vt:lpstr> Գրանցում հայցող կողմը հաստատում է, որ գրանցված դոմենային անունը չի օգտագործվի ոչ մի անօրինական կամ անպատեհ նպատակներով ոչ մի հանգամանքներում և ոչ մի երկրում:</vt:lpstr>
      <vt:lpstr>   Եթե գրանցում հայցող կողմը կամ դոմենի անունի սեփականատերը օգտագործել են վերոհիշյալը անօրինական նպատակով, այդ դոմենային անվան հասանելիությունը կարող է սահմանափակվել AM NIC-ի կողմից և ԻՀ ՀԿ վարչության որոշումից հետո գրանցումը չեղյալ համարվել: </vt:lpstr>
      <vt:lpstr>Շնորհակալություն ուշադրության համար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դոմենի գործունեության սկբունքներ</dc:title>
  <dc:creator>Anna</dc:creator>
  <cp:lastModifiedBy>COMP</cp:lastModifiedBy>
  <cp:revision>27</cp:revision>
  <dcterms:created xsi:type="dcterms:W3CDTF">2014-05-16T13:05:25Z</dcterms:created>
  <dcterms:modified xsi:type="dcterms:W3CDTF">2014-06-21T11:41:51Z</dcterms:modified>
</cp:coreProperties>
</file>