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16"/>
  </p:notesMasterIdLst>
  <p:sldIdLst>
    <p:sldId id="257" r:id="rId3"/>
    <p:sldId id="258" r:id="rId4"/>
    <p:sldId id="269" r:id="rId5"/>
    <p:sldId id="270" r:id="rId6"/>
    <p:sldId id="272" r:id="rId7"/>
    <p:sldId id="273" r:id="rId8"/>
    <p:sldId id="274" r:id="rId9"/>
    <p:sldId id="276" r:id="rId10"/>
    <p:sldId id="277" r:id="rId11"/>
    <p:sldId id="278" r:id="rId12"/>
    <p:sldId id="279" r:id="rId13"/>
    <p:sldId id="280" r:id="rId14"/>
    <p:sldId id="281"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5" d="100"/>
          <a:sy n="75" d="100"/>
        </p:scale>
        <p:origin x="-1872" y="5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1D55FD8-B1B4-4A9D-9B9B-ADB050D10AF9}" type="datetimeFigureOut">
              <a:rPr lang="en-US"/>
              <a:pPr>
                <a:defRPr/>
              </a:pPr>
              <a:t>10/2/2013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7FDF9F1-E29C-4C4F-9510-DD821C70832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8435"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ru-RU" smtClean="0">
              <a:cs typeface="Arial" charset="0"/>
            </a:endParaRPr>
          </a:p>
        </p:txBody>
      </p:sp>
      <p:sp>
        <p:nvSpPr>
          <p:cNvPr id="18436"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DAAC3B44-8A36-43BC-9B12-389DB86969CC}" type="datetime8">
              <a:rPr lang="en-US">
                <a:cs typeface="Arial" charset="0"/>
              </a:rPr>
              <a:pPr fontAlgn="base">
                <a:spcBef>
                  <a:spcPct val="0"/>
                </a:spcBef>
                <a:spcAft>
                  <a:spcPct val="0"/>
                </a:spcAft>
              </a:pPr>
              <a:t>10/2/2013 4:58 PM</a:t>
            </a:fld>
            <a:endParaRPr lang="en-US">
              <a:cs typeface="Arial" charset="0"/>
            </a:endParaRPr>
          </a:p>
        </p:txBody>
      </p:sp>
      <p:sp>
        <p:nvSpPr>
          <p:cNvPr id="18437" name="Footer Placeholder 5"/>
          <p:cNvSpPr>
            <a:spLocks noGrp="1"/>
          </p:cNvSpPr>
          <p:nvPr>
            <p:ph type="ftr" sz="quarter" idx="4"/>
          </p:nvPr>
        </p:nvSpPr>
        <p:spPr bwMode="auto">
          <a:xfrm>
            <a:off x="0" y="8685213"/>
            <a:ext cx="6172200" cy="457200"/>
          </a:xfrm>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z="500" smtClean="0">
                <a:solidFill>
                  <a:srgbClr val="000000"/>
                </a:solidFill>
                <a:cs typeface="Arial" charset="0"/>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z="500" smtClean="0">
                <a:solidFill>
                  <a:srgbClr val="000000"/>
                </a:solidFill>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smtClean="0">
                <a:solidFill>
                  <a:srgbClr val="000000"/>
                </a:solidFill>
                <a:cs typeface="Arial" charset="0"/>
              </a:rPr>
            </a:br>
            <a:r>
              <a:rPr lang="en-US" sz="500" smtClean="0">
                <a:solidFill>
                  <a:srgbClr val="000000"/>
                </a:solidFill>
                <a:cs typeface="Arial" charset="0"/>
              </a:rPr>
              <a:t>MICROSOFT MAKES NO WARRANTIES, EXPRESS, IMPLIED OR STATUTORY, AS TO THE INFORMATION IN THIS PRESENTATION.</a:t>
            </a:r>
          </a:p>
          <a:p>
            <a:pPr fontAlgn="base">
              <a:spcBef>
                <a:spcPct val="0"/>
              </a:spcBef>
              <a:spcAft>
                <a:spcPct val="0"/>
              </a:spcAft>
            </a:pPr>
            <a:endParaRPr lang="en-US" sz="500" smtClean="0">
              <a:cs typeface="Arial" charset="0"/>
            </a:endParaRPr>
          </a:p>
        </p:txBody>
      </p:sp>
      <p:sp>
        <p:nvSpPr>
          <p:cNvPr id="18438" name="Slide Number Placeholder 6"/>
          <p:cNvSpPr>
            <a:spLocks noGrp="1"/>
          </p:cNvSpPr>
          <p:nvPr>
            <p:ph type="sldNum" sz="quarter" idx="5"/>
          </p:nvPr>
        </p:nvSpPr>
        <p:spPr bwMode="auto">
          <a:xfrm>
            <a:off x="6172200" y="8685213"/>
            <a:ext cx="684213" cy="457200"/>
          </a:xfrm>
          <a:noFill/>
          <a:ln>
            <a:miter lim="800000"/>
            <a:headEnd/>
            <a:tailEnd/>
          </a:ln>
        </p:spPr>
        <p:txBody>
          <a:bodyPr wrap="square" numCol="1" anchorCtr="0" compatLnSpc="1">
            <a:prstTxWarp prst="textNoShape">
              <a:avLst/>
            </a:prstTxWarp>
          </a:bodyPr>
          <a:lstStyle/>
          <a:p>
            <a:pPr fontAlgn="base">
              <a:spcBef>
                <a:spcPct val="0"/>
              </a:spcBef>
              <a:spcAft>
                <a:spcPct val="0"/>
              </a:spcAft>
            </a:pPr>
            <a:fld id="{0606F7CB-177A-4879-BFEC-9A78021390D8}"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20483"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endParaRPr lang="ru-RU" smtClean="0">
              <a:cs typeface="Arial" charset="0"/>
            </a:endParaRPr>
          </a:p>
        </p:txBody>
      </p:sp>
      <p:sp>
        <p:nvSpPr>
          <p:cNvPr id="20484"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fld id="{1D57BC5A-23B6-4920-A61A-F97DCE532684}" type="datetime8">
              <a:rPr lang="en-US">
                <a:cs typeface="Arial" charset="0"/>
              </a:rPr>
              <a:pPr fontAlgn="base">
                <a:spcBef>
                  <a:spcPct val="0"/>
                </a:spcBef>
                <a:spcAft>
                  <a:spcPct val="0"/>
                </a:spcAft>
              </a:pPr>
              <a:t>10/2/2013 4:58 PM</a:t>
            </a:fld>
            <a:endParaRPr lang="en-US">
              <a:cs typeface="Arial" charset="0"/>
            </a:endParaRPr>
          </a:p>
        </p:txBody>
      </p:sp>
      <p:sp>
        <p:nvSpPr>
          <p:cNvPr id="20485"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US" smtClean="0">
                <a:solidFill>
                  <a:srgbClr val="000000"/>
                </a:solidFill>
                <a:cs typeface="Arial" charset="0"/>
              </a:rPr>
              <a:t>© 2007 Microsoft Corporation. All rights reserved. Microsoft, Windows, Windows Vista and other product names are or may be registered trademarks and/or trademarks in the U.S. and/or other countries.</a:t>
            </a:r>
          </a:p>
          <a:p>
            <a:pPr fontAlgn="base">
              <a:spcBef>
                <a:spcPct val="0"/>
              </a:spcBef>
              <a:spcAft>
                <a:spcPct val="0"/>
              </a:spcAft>
            </a:pPr>
            <a:r>
              <a:rPr lang="en-US" smtClean="0">
                <a:solidFill>
                  <a:srgbClr val="000000"/>
                </a:solidFill>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cs typeface="Arial" charset="0"/>
              </a:rPr>
            </a:br>
            <a:r>
              <a:rPr lang="en-US" smtClean="0">
                <a:solidFill>
                  <a:srgbClr val="000000"/>
                </a:solidFill>
                <a:cs typeface="Arial" charset="0"/>
              </a:rPr>
              <a:t>MICROSOFT MAKES NO WARRANTIES, EXPRESS, IMPLIED OR STATUTORY, AS TO THE INFORMATION IN THIS PRESENTATION.</a:t>
            </a:r>
          </a:p>
          <a:p>
            <a:pPr fontAlgn="base">
              <a:spcBef>
                <a:spcPct val="0"/>
              </a:spcBef>
              <a:spcAft>
                <a:spcPct val="0"/>
              </a:spcAft>
            </a:pPr>
            <a:endParaRPr lang="en-US" smtClean="0">
              <a:cs typeface="Arial" charset="0"/>
            </a:endParaRPr>
          </a:p>
        </p:txBody>
      </p:sp>
      <p:sp>
        <p:nvSpPr>
          <p:cNvPr id="20486"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6B36E5-1818-475B-A36E-684236E783AB}" type="slidenum">
              <a:rPr lang="en-US">
                <a:cs typeface="Arial" charset="0"/>
              </a:rPr>
              <a:pPr fontAlgn="base">
                <a:spcBef>
                  <a:spcPct val="0"/>
                </a:spcBef>
                <a:spcAft>
                  <a:spcPct val="0"/>
                </a:spcAft>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8E8DFC5-62A6-4318-A934-40345DC8D37B}" type="slidenum">
              <a:rPr lang="en-US">
                <a:cs typeface="Arial" charset="0"/>
              </a:rPr>
              <a:pPr fontAlgn="base">
                <a:spcBef>
                  <a:spcPct val="0"/>
                </a:spcBef>
                <a:spcAft>
                  <a:spcPct val="0"/>
                </a:spcAft>
              </a:pPr>
              <a:t>6</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gradFill flip="none" rotWithShape="1">
                  <a:gsLst>
                    <a:gs pos="0">
                      <a:schemeClr val="accent1"/>
                    </a:gs>
                    <a:gs pos="86000">
                      <a:srgbClr val="FFFF99"/>
                    </a:gs>
                    <a:gs pos="86000">
                      <a:srgbClr val="F6AE1E"/>
                    </a:gs>
                  </a:gsLst>
                  <a:lin ang="5400000" scaled="0"/>
                  <a:tileRect/>
                </a:gra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 edit Master text styles</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722049" y="2355850"/>
            <a:ext cx="7690114"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86" r:id="rId1"/>
    <p:sldLayoutId id="2147483685" r:id="rId2"/>
    <p:sldLayoutId id="2147483684" r:id="rId3"/>
    <p:sldLayoutId id="2147483683" r:id="rId4"/>
    <p:sldLayoutId id="2147483682" r:id="rId5"/>
    <p:sldLayoutId id="2147483681" r:id="rId6"/>
    <p:sldLayoutId id="2147483680" r:id="rId7"/>
    <p:sldLayoutId id="2147483679" r:id="rId8"/>
    <p:sldLayoutId id="2147483678" r:id="rId9"/>
    <p:sldLayoutId id="2147483688" r:id="rId10"/>
    <p:sldLayoutId id="2147483689" r:id="rId11"/>
    <p:sldLayoutId id="2147483677" r:id="rId12"/>
  </p:sldLayoutIdLs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0" end="0"/>
                                            </p:txEl>
                                          </p:spTgt>
                                        </p:tgtEl>
                                        <p:attrNameLst>
                                          <p:attrName>style.visibility</p:attrName>
                                        </p:attrNameLst>
                                      </p:cBhvr>
                                      <p:to>
                                        <p:strVal val="visible"/>
                                      </p:to>
                                    </p:set>
                                    <p:animEffect transition="in" filter="fade">
                                      <p:cBhvr>
                                        <p:cTn id="12" dur="2000"/>
                                        <p:tgtEl>
                                          <p:spTgt spid="102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027">
                                            <p:txEl>
                                              <p:pRg st="1" end="1"/>
                                            </p:txEl>
                                          </p:spTgt>
                                        </p:tgtEl>
                                        <p:attrNameLst>
                                          <p:attrName>style.visibility</p:attrName>
                                        </p:attrNameLst>
                                      </p:cBhvr>
                                      <p:to>
                                        <p:strVal val="visible"/>
                                      </p:to>
                                    </p:set>
                                    <p:animEffect transition="in" filter="fade">
                                      <p:cBhvr>
                                        <p:cTn id="15" dur="2000"/>
                                        <p:tgtEl>
                                          <p:spTgt spid="102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027">
                                            <p:txEl>
                                              <p:pRg st="2" end="2"/>
                                            </p:txEl>
                                          </p:spTgt>
                                        </p:tgtEl>
                                        <p:attrNameLst>
                                          <p:attrName>style.visibility</p:attrName>
                                        </p:attrNameLst>
                                      </p:cBhvr>
                                      <p:to>
                                        <p:strVal val="visible"/>
                                      </p:to>
                                    </p:set>
                                    <p:animEffect transition="in" filter="fade">
                                      <p:cBhvr>
                                        <p:cTn id="18" dur="2000"/>
                                        <p:tgtEl>
                                          <p:spTgt spid="1027">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027">
                                            <p:txEl>
                                              <p:pRg st="3" end="3"/>
                                            </p:txEl>
                                          </p:spTgt>
                                        </p:tgtEl>
                                        <p:attrNameLst>
                                          <p:attrName>style.visibility</p:attrName>
                                        </p:attrNameLst>
                                      </p:cBhvr>
                                      <p:to>
                                        <p:strVal val="visible"/>
                                      </p:to>
                                    </p:set>
                                    <p:animEffect transition="in" filter="fade">
                                      <p:cBhvr>
                                        <p:cTn id="21" dur="2000"/>
                                        <p:tgtEl>
                                          <p:spTgt spid="1027">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027">
                                            <p:txEl>
                                              <p:pRg st="4" end="4"/>
                                            </p:txEl>
                                          </p:spTgt>
                                        </p:tgtEl>
                                        <p:attrNameLst>
                                          <p:attrName>style.visibility</p:attrName>
                                        </p:attrNameLst>
                                      </p:cBhvr>
                                      <p:to>
                                        <p:strVal val="visible"/>
                                      </p:to>
                                    </p:set>
                                    <p:animEffect transition="in" filter="fade">
                                      <p:cBhvr>
                                        <p:cTn id="24" dur="20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27" grpId="0"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2000"/>
                        <p:tgtEl>
                          <p:spTgt spid="1027"/>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2000"/>
                        <p:tgtEl>
                          <p:spTgt spid="1027"/>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2000"/>
                        <p:tgtEl>
                          <p:spTgt spid="1027"/>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2000"/>
                        <p:tgtEl>
                          <p:spTgt spid="1027"/>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2000"/>
                        <p:tgtEl>
                          <p:spTgt spid="1027"/>
                        </p:tgtEl>
                      </p:cBhvr>
                    </p:animEffect>
                  </p:childTnLst>
                </p:cTn>
              </p:par>
            </p:tnLst>
          </p:tmpl>
        </p:tmplLst>
      </p:bldP>
    </p:bldLst>
  </p:timing>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Calibri" pitchFamily="34" charset="0"/>
          <a:cs typeface="Arial" charset="0"/>
        </a:defRPr>
      </a:lvl2pPr>
      <a:lvl3pPr algn="l" defTabSz="912813" rtl="0" fontAlgn="base">
        <a:lnSpc>
          <a:spcPct val="90000"/>
        </a:lnSpc>
        <a:spcBef>
          <a:spcPct val="0"/>
        </a:spcBef>
        <a:spcAft>
          <a:spcPct val="0"/>
        </a:spcAft>
        <a:defRPr sz="4800">
          <a:solidFill>
            <a:schemeClr val="tx1"/>
          </a:solidFill>
          <a:latin typeface="Calibri" pitchFamily="34" charset="0"/>
          <a:cs typeface="Arial" charset="0"/>
        </a:defRPr>
      </a:lvl3pPr>
      <a:lvl4pPr algn="l" defTabSz="912813" rtl="0" fontAlgn="base">
        <a:lnSpc>
          <a:spcPct val="90000"/>
        </a:lnSpc>
        <a:spcBef>
          <a:spcPct val="0"/>
        </a:spcBef>
        <a:spcAft>
          <a:spcPct val="0"/>
        </a:spcAft>
        <a:defRPr sz="4800">
          <a:solidFill>
            <a:schemeClr val="tx1"/>
          </a:solidFill>
          <a:latin typeface="Calibri" pitchFamily="34" charset="0"/>
          <a:cs typeface="Arial" charset="0"/>
        </a:defRPr>
      </a:lvl4pPr>
      <a:lvl5pPr algn="l" defTabSz="912813" rtl="0" fontAlgn="base">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fontAlgn="base">
        <a:lnSpc>
          <a:spcPct val="90000"/>
        </a:lnSpc>
        <a:spcBef>
          <a:spcPct val="20000"/>
        </a:spcBef>
        <a:spcAft>
          <a:spcPct val="0"/>
        </a:spcAft>
        <a:buBlip>
          <a:blip r:embed="rId15"/>
        </a:buBlip>
        <a:defRPr sz="3200" kern="1200">
          <a:solidFill>
            <a:schemeClr val="bg1"/>
          </a:solidFill>
          <a:latin typeface="+mn-lt"/>
          <a:ea typeface="+mn-ea"/>
          <a:cs typeface="+mn-cs"/>
        </a:defRPr>
      </a:lvl1pPr>
      <a:lvl2pPr marL="914400" indent="-396875" algn="l" defTabSz="912813" rtl="0" fontAlgn="base">
        <a:lnSpc>
          <a:spcPct val="90000"/>
        </a:lnSpc>
        <a:spcBef>
          <a:spcPct val="20000"/>
        </a:spcBef>
        <a:spcAft>
          <a:spcPct val="0"/>
        </a:spcAft>
        <a:buBlip>
          <a:blip r:embed="rId16"/>
        </a:buBlip>
        <a:defRPr sz="2800" kern="1200">
          <a:solidFill>
            <a:schemeClr val="bg1"/>
          </a:solidFill>
          <a:latin typeface="+mn-lt"/>
          <a:ea typeface="+mn-ea"/>
          <a:cs typeface="+mn-cs"/>
        </a:defRPr>
      </a:lvl2pPr>
      <a:lvl3pPr marL="1258888" indent="-344488" algn="l" defTabSz="912813" rtl="0" fontAlgn="base">
        <a:lnSpc>
          <a:spcPct val="90000"/>
        </a:lnSpc>
        <a:spcBef>
          <a:spcPct val="20000"/>
        </a:spcBef>
        <a:spcAft>
          <a:spcPct val="0"/>
        </a:spcAft>
        <a:buBlip>
          <a:blip r:embed="rId16"/>
        </a:buBlip>
        <a:defRPr sz="2400" kern="1200">
          <a:solidFill>
            <a:schemeClr val="bg1"/>
          </a:solidFill>
          <a:latin typeface="+mn-lt"/>
          <a:ea typeface="+mn-ea"/>
          <a:cs typeface="+mn-cs"/>
        </a:defRPr>
      </a:lvl3pPr>
      <a:lvl4pPr marL="1604963" indent="-346075" algn="l" defTabSz="912813" rtl="0" fontAlgn="base">
        <a:lnSpc>
          <a:spcPct val="90000"/>
        </a:lnSpc>
        <a:spcBef>
          <a:spcPct val="20000"/>
        </a:spcBef>
        <a:spcAft>
          <a:spcPct val="0"/>
        </a:spcAft>
        <a:buBlip>
          <a:blip r:embed="rId16"/>
        </a:buBlip>
        <a:defRPr sz="2400" kern="1200">
          <a:solidFill>
            <a:schemeClr val="bg1"/>
          </a:solidFill>
          <a:latin typeface="+mn-lt"/>
          <a:ea typeface="+mn-ea"/>
          <a:cs typeface="+mn-cs"/>
        </a:defRPr>
      </a:lvl4pPr>
      <a:lvl5pPr marL="1941513" indent="-336550" algn="l" defTabSz="912813" rtl="0" fontAlgn="base">
        <a:lnSpc>
          <a:spcPct val="90000"/>
        </a:lnSpc>
        <a:spcBef>
          <a:spcPct val="20000"/>
        </a:spcBef>
        <a:spcAft>
          <a:spcPct val="0"/>
        </a:spcAft>
        <a:buBlip>
          <a:blip r:embed="rId16"/>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l="-7000" r="-7000"/>
          </a:stretch>
        </a:blipFill>
        <a:effectLst/>
      </p:bgPr>
    </p:bg>
    <p:spTree>
      <p:nvGrpSpPr>
        <p:cNvPr id="1" name=""/>
        <p:cNvGrpSpPr/>
        <p:nvPr/>
      </p:nvGrpSpPr>
      <p:grpSpPr>
        <a:xfrm>
          <a:off x="0" y="0"/>
          <a:ext cx="0" cy="0"/>
          <a:chOff x="0" y="0"/>
          <a:chExt cx="0" cy="0"/>
        </a:xfrm>
      </p:grpSpPr>
      <p:pic>
        <p:nvPicPr>
          <p:cNvPr id="14338" name="Picture 3" descr="white rectangle.png"/>
          <p:cNvPicPr>
            <a:picLocks noChangeAspect="1"/>
          </p:cNvPicPr>
          <p:nvPr/>
        </p:nvPicPr>
        <p:blipFill>
          <a:blip r:embed="rId4" cstate="print"/>
          <a:srcRect b="10452"/>
          <a:stretch>
            <a:fillRect/>
          </a:stretch>
        </p:blipFill>
        <p:spPr bwMode="auto">
          <a:xfrm>
            <a:off x="0" y="1300163"/>
            <a:ext cx="9144000" cy="5557837"/>
          </a:xfrm>
          <a:prstGeom prst="rect">
            <a:avLst/>
          </a:prstGeom>
          <a:noFill/>
          <a:ln w="9525">
            <a:noFill/>
            <a:miter lim="800000"/>
            <a:headEnd/>
            <a:tailEnd/>
          </a:ln>
        </p:spPr>
      </p:pic>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14340" name="Text Placeholder 2"/>
          <p:cNvSpPr>
            <a:spLocks noGrp="1"/>
          </p:cNvSpPr>
          <p:nvPr>
            <p:ph type="body" idx="1"/>
          </p:nvPr>
        </p:nvSpPr>
        <p:spPr bwMode="auto">
          <a:xfrm>
            <a:off x="722313" y="1905000"/>
            <a:ext cx="8040687"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7" r:id="rId1"/>
  </p:sldLayoutIdLs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40">
                                            <p:txEl>
                                              <p:pRg st="0" end="0"/>
                                            </p:txEl>
                                          </p:spTgt>
                                        </p:tgtEl>
                                        <p:attrNameLst>
                                          <p:attrName>style.visibility</p:attrName>
                                        </p:attrNameLst>
                                      </p:cBhvr>
                                      <p:to>
                                        <p:strVal val="visible"/>
                                      </p:to>
                                    </p:set>
                                    <p:animEffect transition="in" filter="fade">
                                      <p:cBhvr>
                                        <p:cTn id="12" dur="2000"/>
                                        <p:tgtEl>
                                          <p:spTgt spid="1434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340">
                                            <p:txEl>
                                              <p:pRg st="1" end="1"/>
                                            </p:txEl>
                                          </p:spTgt>
                                        </p:tgtEl>
                                        <p:attrNameLst>
                                          <p:attrName>style.visibility</p:attrName>
                                        </p:attrNameLst>
                                      </p:cBhvr>
                                      <p:to>
                                        <p:strVal val="visible"/>
                                      </p:to>
                                    </p:set>
                                    <p:animEffect transition="in" filter="fade">
                                      <p:cBhvr>
                                        <p:cTn id="15" dur="2000"/>
                                        <p:tgtEl>
                                          <p:spTgt spid="14340">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340">
                                            <p:txEl>
                                              <p:pRg st="2" end="2"/>
                                            </p:txEl>
                                          </p:spTgt>
                                        </p:tgtEl>
                                        <p:attrNameLst>
                                          <p:attrName>style.visibility</p:attrName>
                                        </p:attrNameLst>
                                      </p:cBhvr>
                                      <p:to>
                                        <p:strVal val="visible"/>
                                      </p:to>
                                    </p:set>
                                    <p:animEffect transition="in" filter="fade">
                                      <p:cBhvr>
                                        <p:cTn id="18" dur="2000"/>
                                        <p:tgtEl>
                                          <p:spTgt spid="14340">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340">
                                            <p:txEl>
                                              <p:pRg st="3" end="3"/>
                                            </p:txEl>
                                          </p:spTgt>
                                        </p:tgtEl>
                                        <p:attrNameLst>
                                          <p:attrName>style.visibility</p:attrName>
                                        </p:attrNameLst>
                                      </p:cBhvr>
                                      <p:to>
                                        <p:strVal val="visible"/>
                                      </p:to>
                                    </p:set>
                                    <p:animEffect transition="in" filter="fade">
                                      <p:cBhvr>
                                        <p:cTn id="21" dur="2000"/>
                                        <p:tgtEl>
                                          <p:spTgt spid="14340">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340">
                                            <p:txEl>
                                              <p:pRg st="4" end="4"/>
                                            </p:txEl>
                                          </p:spTgt>
                                        </p:tgtEl>
                                        <p:attrNameLst>
                                          <p:attrName>style.visibility</p:attrName>
                                        </p:attrNameLst>
                                      </p:cBhvr>
                                      <p:to>
                                        <p:strVal val="visible"/>
                                      </p:to>
                                    </p:set>
                                    <p:animEffect transition="in" filter="fade">
                                      <p:cBhvr>
                                        <p:cTn id="24" dur="2000"/>
                                        <p:tgtEl>
                                          <p:spTgt spid="1434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340" grpId="0" build="p">
        <p:tmplLst>
          <p:tmpl lvl="1">
            <p:tnLst>
              <p:par>
                <p:cTn presetID="10" presetClass="entr" presetSubtype="0" fill="hold" nodeType="clickEffect">
                  <p:stCondLst>
                    <p:cond delay="0"/>
                  </p:stCondLst>
                  <p:childTnLst>
                    <p:set>
                      <p:cBhvr>
                        <p:cTn dur="1" fill="hold">
                          <p:stCondLst>
                            <p:cond delay="0"/>
                          </p:stCondLst>
                        </p:cTn>
                        <p:tgtEl>
                          <p:spTgt spid="14340"/>
                        </p:tgtEl>
                        <p:attrNameLst>
                          <p:attrName>style.visibility</p:attrName>
                        </p:attrNameLst>
                      </p:cBhvr>
                      <p:to>
                        <p:strVal val="visible"/>
                      </p:to>
                    </p:set>
                    <p:animEffect transition="in" filter="fade">
                      <p:cBhvr>
                        <p:cTn dur="2000"/>
                        <p:tgtEl>
                          <p:spTgt spid="14340"/>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4340"/>
                        </p:tgtEl>
                        <p:attrNameLst>
                          <p:attrName>style.visibility</p:attrName>
                        </p:attrNameLst>
                      </p:cBhvr>
                      <p:to>
                        <p:strVal val="visible"/>
                      </p:to>
                    </p:set>
                    <p:animEffect transition="in" filter="fade">
                      <p:cBhvr>
                        <p:cTn dur="2000"/>
                        <p:tgtEl>
                          <p:spTgt spid="14340"/>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4340"/>
                        </p:tgtEl>
                        <p:attrNameLst>
                          <p:attrName>style.visibility</p:attrName>
                        </p:attrNameLst>
                      </p:cBhvr>
                      <p:to>
                        <p:strVal val="visible"/>
                      </p:to>
                    </p:set>
                    <p:animEffect transition="in" filter="fade">
                      <p:cBhvr>
                        <p:cTn dur="2000"/>
                        <p:tgtEl>
                          <p:spTgt spid="14340"/>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4340"/>
                        </p:tgtEl>
                        <p:attrNameLst>
                          <p:attrName>style.visibility</p:attrName>
                        </p:attrNameLst>
                      </p:cBhvr>
                      <p:to>
                        <p:strVal val="visible"/>
                      </p:to>
                    </p:set>
                    <p:animEffect transition="in" filter="fade">
                      <p:cBhvr>
                        <p:cTn dur="2000"/>
                        <p:tgtEl>
                          <p:spTgt spid="14340"/>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4340"/>
                        </p:tgtEl>
                        <p:attrNameLst>
                          <p:attrName>style.visibility</p:attrName>
                        </p:attrNameLst>
                      </p:cBhvr>
                      <p:to>
                        <p:strVal val="visible"/>
                      </p:to>
                    </p:set>
                    <p:animEffect transition="in" filter="fade">
                      <p:cBhvr>
                        <p:cTn dur="2000"/>
                        <p:tgtEl>
                          <p:spTgt spid="14340"/>
                        </p:tgtEl>
                      </p:cBhvr>
                    </p:animEffect>
                  </p:childTnLst>
                </p:cTn>
              </p:par>
            </p:tnLst>
          </p:tmpl>
        </p:tmplLst>
      </p:bldP>
    </p:bldLst>
  </p:timing>
  <p:txStyles>
    <p:titleStyle>
      <a:lvl1pPr algn="l" defTabSz="912813" rtl="0" fontAlgn="base">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Calibri" pitchFamily="34" charset="0"/>
          <a:cs typeface="Arial" charset="0"/>
        </a:defRPr>
      </a:lvl2pPr>
      <a:lvl3pPr algn="l" defTabSz="912813" rtl="0" fontAlgn="base">
        <a:lnSpc>
          <a:spcPct val="90000"/>
        </a:lnSpc>
        <a:spcBef>
          <a:spcPct val="0"/>
        </a:spcBef>
        <a:spcAft>
          <a:spcPct val="0"/>
        </a:spcAft>
        <a:defRPr sz="4800">
          <a:solidFill>
            <a:schemeClr val="tx1"/>
          </a:solidFill>
          <a:latin typeface="Calibri" pitchFamily="34" charset="0"/>
          <a:cs typeface="Arial" charset="0"/>
        </a:defRPr>
      </a:lvl3pPr>
      <a:lvl4pPr algn="l" defTabSz="912813" rtl="0" fontAlgn="base">
        <a:lnSpc>
          <a:spcPct val="90000"/>
        </a:lnSpc>
        <a:spcBef>
          <a:spcPct val="0"/>
        </a:spcBef>
        <a:spcAft>
          <a:spcPct val="0"/>
        </a:spcAft>
        <a:defRPr sz="4800">
          <a:solidFill>
            <a:schemeClr val="tx1"/>
          </a:solidFill>
          <a:latin typeface="Calibri" pitchFamily="34" charset="0"/>
          <a:cs typeface="Arial" charset="0"/>
        </a:defRPr>
      </a:lvl4pPr>
      <a:lvl5pPr algn="l" defTabSz="912813" rtl="0" fontAlgn="base">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fontAlgn="base">
        <a:lnSpc>
          <a:spcPct val="90000"/>
        </a:lnSpc>
        <a:spcBef>
          <a:spcPct val="20000"/>
        </a:spcBef>
        <a:spcAft>
          <a:spcPct val="0"/>
        </a:spcAft>
        <a:buFont typeface="Arial" charset="0"/>
        <a:defRPr sz="3000" b="1" kern="1200">
          <a:solidFill>
            <a:schemeClr val="tx1"/>
          </a:solidFill>
          <a:latin typeface="Courier New" pitchFamily="49" charset="0"/>
          <a:ea typeface="+mn-ea"/>
          <a:cs typeface="Courier New" pitchFamily="49" charset="0"/>
        </a:defRPr>
      </a:lvl1pPr>
      <a:lvl2pPr marL="384175" indent="-6350" algn="l" defTabSz="912813" rtl="0" fontAlgn="base">
        <a:lnSpc>
          <a:spcPct val="90000"/>
        </a:lnSpc>
        <a:spcBef>
          <a:spcPct val="20000"/>
        </a:spcBef>
        <a:spcAft>
          <a:spcPct val="0"/>
        </a:spcAft>
        <a:buFont typeface="Arial" charset="0"/>
        <a:defRPr sz="2800" b="1" kern="1200">
          <a:solidFill>
            <a:schemeClr val="tx1"/>
          </a:solidFill>
          <a:latin typeface="Courier New" pitchFamily="49" charset="0"/>
          <a:ea typeface="+mn-ea"/>
          <a:cs typeface="Courier New" pitchFamily="49" charset="0"/>
        </a:defRPr>
      </a:lvl2pPr>
      <a:lvl3pPr marL="760413" indent="-6350"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3pPr>
      <a:lvl4pPr marL="1093788" indent="6350"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4pPr>
      <a:lvl5pPr marL="1425575"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mailto:gregorsag@gmail.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
            <a:ext cx="7681913" cy="1196752"/>
          </a:xfrm>
        </p:spPr>
        <p:txBody>
          <a:bodyPr/>
          <a:lstStyle/>
          <a:p>
            <a:pPr defTabSz="914363" fontAlgn="auto">
              <a:spcAft>
                <a:spcPts val="0"/>
              </a:spcAft>
              <a:defRPr/>
            </a:pPr>
            <a:r>
              <a:rPr sz="4400" dirty="0" smtClean="0"/>
              <a:t>Network Neutrality</a:t>
            </a:r>
            <a:r>
              <a:rPr sz="4400" dirty="0" smtClean="0"/>
              <a:t>,</a:t>
            </a:r>
            <a:br>
              <a:rPr sz="4400" dirty="0" smtClean="0"/>
            </a:br>
            <a:r>
              <a:rPr sz="4400" dirty="0" smtClean="0"/>
              <a:t> </a:t>
            </a:r>
            <a:r>
              <a:rPr sz="4400" dirty="0" smtClean="0"/>
              <a:t>operators and regulators </a:t>
            </a:r>
            <a:endParaRPr sz="4400" dirty="0"/>
          </a:p>
        </p:txBody>
      </p:sp>
      <p:sp>
        <p:nvSpPr>
          <p:cNvPr id="3" name="Subtitle 2"/>
          <p:cNvSpPr>
            <a:spLocks noGrp="1"/>
          </p:cNvSpPr>
          <p:nvPr>
            <p:ph type="subTitle" idx="1"/>
          </p:nvPr>
        </p:nvSpPr>
        <p:spPr>
          <a:xfrm>
            <a:off x="730250" y="4344988"/>
            <a:ext cx="7681913" cy="1293812"/>
          </a:xfrm>
        </p:spPr>
        <p:txBody>
          <a:bodyPr rtlCol="0">
            <a:normAutofit lnSpcReduction="10000"/>
          </a:bodyPr>
          <a:lstStyle/>
          <a:p>
            <a:pPr defTabSz="914363" fontAlgn="auto">
              <a:spcAft>
                <a:spcPts val="0"/>
              </a:spcAft>
              <a:defRPr/>
            </a:pPr>
            <a:r>
              <a:rPr lang="en-US" dirty="0" err="1" smtClean="0"/>
              <a:t>Grigori</a:t>
            </a:r>
            <a:r>
              <a:rPr lang="en-US" dirty="0" smtClean="0"/>
              <a:t> </a:t>
            </a:r>
            <a:r>
              <a:rPr lang="en-US" dirty="0" err="1" smtClean="0"/>
              <a:t>Saghyan</a:t>
            </a:r>
            <a:endParaRPr lang="en-US" dirty="0" smtClean="0"/>
          </a:p>
          <a:p>
            <a:pPr defTabSz="914363" fontAlgn="auto">
              <a:spcAft>
                <a:spcPts val="0"/>
              </a:spcAft>
              <a:defRPr/>
            </a:pPr>
            <a:r>
              <a:rPr lang="en-US" dirty="0" smtClean="0"/>
              <a:t>VP </a:t>
            </a:r>
          </a:p>
          <a:p>
            <a:pPr defTabSz="914363" fontAlgn="auto">
              <a:spcAft>
                <a:spcPts val="0"/>
              </a:spcAft>
              <a:defRPr/>
            </a:pPr>
            <a:r>
              <a:rPr lang="en-US" dirty="0" smtClean="0"/>
              <a:t>ISOC.AM</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rPr/>
              <a:t>Who is against Network Neutrality</a:t>
            </a:r>
            <a:endParaRPr lang="ru-RU"/>
          </a:p>
        </p:txBody>
      </p:sp>
      <p:sp>
        <p:nvSpPr>
          <p:cNvPr id="29698" name="Text Placeholder 2"/>
          <p:cNvSpPr>
            <a:spLocks noGrp="1"/>
          </p:cNvSpPr>
          <p:nvPr>
            <p:ph type="body" sz="quarter" idx="10"/>
          </p:nvPr>
        </p:nvSpPr>
        <p:spPr>
          <a:xfrm>
            <a:off x="381000" y="1411288"/>
            <a:ext cx="8382000" cy="4284662"/>
          </a:xfrm>
        </p:spPr>
        <p:txBody>
          <a:bodyPr/>
          <a:lstStyle/>
          <a:p>
            <a:r>
              <a:rPr lang="en-US" smtClean="0"/>
              <a:t>Traditional TDM operators – 1.6 trilion dollars will dissolved </a:t>
            </a:r>
          </a:p>
          <a:p>
            <a:r>
              <a:rPr lang="en-US" smtClean="0"/>
              <a:t>Regulators in development countries – do not know from where it will be possible to find money for network development</a:t>
            </a:r>
          </a:p>
          <a:p>
            <a:r>
              <a:rPr lang="en-US" smtClean="0"/>
              <a:t>Countries, who do not want to accept dominant role of US on network and application level</a:t>
            </a:r>
          </a:p>
          <a:p>
            <a:r>
              <a:rPr lang="en-US" smtClean="0"/>
              <a:t>ITU – there is no any model for mutual statements, only model for telephony</a:t>
            </a:r>
            <a:endParaRPr lang="ru-RU"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t>Who supports Network Neutrality</a:t>
            </a:r>
            <a:endParaRPr lang="ru-RU"/>
          </a:p>
        </p:txBody>
      </p:sp>
      <p:sp>
        <p:nvSpPr>
          <p:cNvPr id="30722" name="Text Placeholder 2"/>
          <p:cNvSpPr>
            <a:spLocks noGrp="1"/>
          </p:cNvSpPr>
          <p:nvPr>
            <p:ph type="body" sz="quarter" idx="10"/>
          </p:nvPr>
        </p:nvSpPr>
        <p:spPr>
          <a:xfrm>
            <a:off x="381000" y="1411288"/>
            <a:ext cx="8382000" cy="2413000"/>
          </a:xfrm>
        </p:spPr>
        <p:txBody>
          <a:bodyPr/>
          <a:lstStyle/>
          <a:p>
            <a:r>
              <a:rPr lang="en-US" smtClean="0"/>
              <a:t>New operators – Skype, Viber, Gogle, Facebook, others</a:t>
            </a:r>
          </a:p>
          <a:p>
            <a:r>
              <a:rPr lang="en-US" smtClean="0"/>
              <a:t>Countries, where competition is supported</a:t>
            </a:r>
          </a:p>
          <a:p>
            <a:r>
              <a:rPr lang="en-US" smtClean="0"/>
              <a:t>Countries, who do not have any ideological resistance against content on English  </a:t>
            </a:r>
            <a:endParaRPr lang="ru-RU"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rPr dirty="0"/>
              <a:t>Conclusion </a:t>
            </a:r>
            <a:endParaRPr lang="ru-RU" dirty="0"/>
          </a:p>
        </p:txBody>
      </p:sp>
      <p:sp>
        <p:nvSpPr>
          <p:cNvPr id="31746" name="Text Placeholder 2"/>
          <p:cNvSpPr>
            <a:spLocks noGrp="1"/>
          </p:cNvSpPr>
          <p:nvPr>
            <p:ph type="body" sz="quarter" idx="10"/>
          </p:nvPr>
        </p:nvSpPr>
        <p:spPr>
          <a:xfrm>
            <a:off x="381000" y="1411288"/>
            <a:ext cx="8382000" cy="5711825"/>
          </a:xfrm>
        </p:spPr>
        <p:txBody>
          <a:bodyPr/>
          <a:lstStyle/>
          <a:p>
            <a:r>
              <a:rPr lang="en-US" dirty="0" smtClean="0"/>
              <a:t>Current situation is transitional, there is no any doubts, that traditional operators will move to the Internet based technologies and will have huge financial loses</a:t>
            </a:r>
          </a:p>
          <a:p>
            <a:r>
              <a:rPr lang="en-US" dirty="0" smtClean="0"/>
              <a:t>High tariff for  TDM minute is artificial</a:t>
            </a:r>
          </a:p>
          <a:p>
            <a:r>
              <a:rPr lang="en-US" dirty="0" smtClean="0"/>
              <a:t>Networks will be developed based on cross-financing, and this </a:t>
            </a:r>
            <a:r>
              <a:rPr lang="en-US" dirty="0" smtClean="0"/>
              <a:t>cross </a:t>
            </a:r>
            <a:r>
              <a:rPr lang="en-US" dirty="0" smtClean="0"/>
              <a:t>financing will come not from telecom services, but from other sources</a:t>
            </a:r>
          </a:p>
          <a:p>
            <a:r>
              <a:rPr lang="en-US" dirty="0" smtClean="0"/>
              <a:t>Telecommunications will be free of charge, it will be something like free of charge supplement for other services. </a:t>
            </a:r>
          </a:p>
          <a:p>
            <a:endParaRPr lang="ru-RU"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t>Questions? </a:t>
            </a:r>
            <a:endParaRPr lang="ru-RU"/>
          </a:p>
        </p:txBody>
      </p:sp>
      <p:sp>
        <p:nvSpPr>
          <p:cNvPr id="32770" name="Text Placeholder 2"/>
          <p:cNvSpPr>
            <a:spLocks noGrp="1"/>
          </p:cNvSpPr>
          <p:nvPr>
            <p:ph type="body" sz="quarter" idx="10"/>
          </p:nvPr>
        </p:nvSpPr>
        <p:spPr>
          <a:xfrm>
            <a:off x="381000" y="1411288"/>
            <a:ext cx="8382000" cy="1527175"/>
          </a:xfrm>
        </p:spPr>
        <p:txBody>
          <a:bodyPr/>
          <a:lstStyle/>
          <a:p>
            <a:r>
              <a:rPr lang="en-US" smtClean="0"/>
              <a:t>Grigori Saghyan</a:t>
            </a:r>
          </a:p>
          <a:p>
            <a:r>
              <a:rPr lang="en-US" smtClean="0">
                <a:hlinkClick r:id="rId2"/>
              </a:rPr>
              <a:t>gregorsag@gmail.com</a:t>
            </a:r>
            <a:endParaRPr lang="en-US" smtClean="0"/>
          </a:p>
          <a:p>
            <a:endParaRPr lang="ru-RU"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t>Introduction</a:t>
            </a:r>
            <a:endParaRPr/>
          </a:p>
        </p:txBody>
      </p:sp>
      <p:sp>
        <p:nvSpPr>
          <p:cNvPr id="19458" name="Text Placeholder 2"/>
          <p:cNvSpPr>
            <a:spLocks noGrp="1"/>
          </p:cNvSpPr>
          <p:nvPr>
            <p:ph type="body" sz="quarter" idx="10"/>
          </p:nvPr>
        </p:nvSpPr>
        <p:spPr>
          <a:xfrm>
            <a:off x="381000" y="1411288"/>
            <a:ext cx="8382000" cy="3241675"/>
          </a:xfrm>
        </p:spPr>
        <p:txBody>
          <a:bodyPr/>
          <a:lstStyle/>
          <a:p>
            <a:endParaRPr lang="en-US" smtClean="0"/>
          </a:p>
          <a:p>
            <a:r>
              <a:rPr lang="en-US" sz="3600" smtClean="0"/>
              <a:t>Why is the Network Neutrality a subject of discussion? </a:t>
            </a:r>
          </a:p>
          <a:p>
            <a:endParaRPr lang="ru-RU" sz="3600" smtClean="0"/>
          </a:p>
          <a:p>
            <a:r>
              <a:rPr lang="en-US" sz="3600" smtClean="0"/>
              <a:t>Economical aspects of Network Neutrality</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rPr dirty="0"/>
              <a:t>Topics to be discussed </a:t>
            </a:r>
            <a:endParaRPr lang="ru-RU" dirty="0"/>
          </a:p>
        </p:txBody>
      </p:sp>
      <p:sp>
        <p:nvSpPr>
          <p:cNvPr id="21506" name="Text Placeholder 2"/>
          <p:cNvSpPr>
            <a:spLocks noGrp="1"/>
          </p:cNvSpPr>
          <p:nvPr>
            <p:ph type="body" sz="quarter" idx="10"/>
          </p:nvPr>
        </p:nvSpPr>
        <p:spPr>
          <a:xfrm>
            <a:off x="395288" y="1484313"/>
            <a:ext cx="8064500" cy="4752975"/>
          </a:xfrm>
        </p:spPr>
        <p:txBody>
          <a:bodyPr/>
          <a:lstStyle/>
          <a:p>
            <a:r>
              <a:rPr lang="en-US" sz="3600" smtClean="0"/>
              <a:t>Changes in the telecomm sphere  during last 20 years</a:t>
            </a:r>
          </a:p>
          <a:p>
            <a:r>
              <a:rPr lang="en-US" sz="3600" smtClean="0"/>
              <a:t>How many voice traffic is there in the networks </a:t>
            </a:r>
            <a:r>
              <a:rPr lang="ru-RU" sz="3600" smtClean="0"/>
              <a:t>? </a:t>
            </a:r>
            <a:endParaRPr lang="en-US" sz="3600" smtClean="0"/>
          </a:p>
          <a:p>
            <a:r>
              <a:rPr lang="en-US" sz="3600" smtClean="0"/>
              <a:t>Mutual settlements between networks </a:t>
            </a:r>
          </a:p>
          <a:p>
            <a:r>
              <a:rPr lang="en-US" sz="3600" smtClean="0"/>
              <a:t> Who is against Network Neutrality and who supports it? </a:t>
            </a:r>
          </a:p>
          <a:p>
            <a:r>
              <a:rPr lang="en-US" sz="3600" smtClean="0"/>
              <a:t>Conclusion </a:t>
            </a:r>
          </a:p>
          <a:p>
            <a:endParaRPr lang="en-US" smtClean="0"/>
          </a:p>
          <a:p>
            <a:endParaRPr lang="en-US" smtClean="0"/>
          </a:p>
          <a:p>
            <a:endParaRPr lang="en-US" smtClean="0"/>
          </a:p>
          <a:p>
            <a:endParaRPr lang="en-US" smtClean="0"/>
          </a:p>
          <a:p>
            <a:endParaRPr lang="en-US" smtClean="0"/>
          </a:p>
          <a:p>
            <a:endParaRPr lang="en-US" smtClean="0"/>
          </a:p>
          <a:p>
            <a:endParaRPr lang="en-US" smtClean="0"/>
          </a:p>
          <a:p>
            <a:endParaRPr lang="ru-RU"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382000" cy="1268760"/>
          </a:xfrm>
        </p:spPr>
        <p:txBody>
          <a:bodyPr/>
          <a:lstStyle/>
          <a:p>
            <a:pPr defTabSz="914363" fontAlgn="auto">
              <a:spcAft>
                <a:spcPts val="0"/>
              </a:spcAft>
              <a:defRPr/>
            </a:pPr>
            <a:r>
              <a:t>Changes in the telecom sphere during last 20 years </a:t>
            </a:r>
            <a:endParaRPr lang="ru-RU"/>
          </a:p>
        </p:txBody>
      </p:sp>
      <p:sp>
        <p:nvSpPr>
          <p:cNvPr id="22530" name="Text Placeholder 2"/>
          <p:cNvSpPr>
            <a:spLocks noGrp="1"/>
          </p:cNvSpPr>
          <p:nvPr>
            <p:ph type="body" sz="quarter" idx="10"/>
          </p:nvPr>
        </p:nvSpPr>
        <p:spPr>
          <a:xfrm>
            <a:off x="395288" y="1341438"/>
            <a:ext cx="8497887" cy="5183187"/>
          </a:xfrm>
        </p:spPr>
        <p:txBody>
          <a:bodyPr/>
          <a:lstStyle/>
          <a:p>
            <a:r>
              <a:rPr lang="en-US" sz="2800" smtClean="0"/>
              <a:t>Movement of operators to  Internet technologies </a:t>
            </a:r>
          </a:p>
          <a:p>
            <a:r>
              <a:rPr lang="en-US" sz="2800" smtClean="0"/>
              <a:t>Implementation of Open Standards</a:t>
            </a:r>
          </a:p>
          <a:p>
            <a:r>
              <a:rPr lang="en-US" sz="2800" smtClean="0"/>
              <a:t>Asynchronous  technologies </a:t>
            </a:r>
          </a:p>
          <a:p>
            <a:r>
              <a:rPr lang="en-US" sz="2800" smtClean="0"/>
              <a:t>Switching on fiber optic lines – capacity increases 10exp6  times</a:t>
            </a:r>
          </a:p>
          <a:p>
            <a:r>
              <a:rPr lang="en-US" sz="2800" smtClean="0"/>
              <a:t>Moore’s law – increasing of IC capacity 2 times during each 18 months </a:t>
            </a:r>
          </a:p>
          <a:p>
            <a:r>
              <a:rPr lang="en-US" sz="2800" smtClean="0"/>
              <a:t>Slight regulation in 2.4 5.2, 5.8 GHz band </a:t>
            </a:r>
          </a:p>
          <a:p>
            <a:r>
              <a:rPr lang="en-US" sz="2800" smtClean="0"/>
              <a:t>Demonopolization of telecom in Europe </a:t>
            </a:r>
          </a:p>
          <a:p>
            <a:r>
              <a:rPr lang="en-US" sz="2800" smtClean="0"/>
              <a:t>New system of mutual settlements in telecom</a:t>
            </a:r>
          </a:p>
          <a:p>
            <a:r>
              <a:rPr lang="en-US" sz="2800" smtClean="0"/>
              <a:t>Price for  Mbyte goes down, up  to zero.</a:t>
            </a:r>
          </a:p>
          <a:p>
            <a:endParaRPr lang="en-US" smtClean="0"/>
          </a:p>
          <a:p>
            <a:endParaRPr lang="en-US" smtClean="0"/>
          </a:p>
          <a:p>
            <a:endParaRPr lang="ru-RU" smtClean="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382000" cy="1268760"/>
          </a:xfrm>
        </p:spPr>
        <p:txBody>
          <a:bodyPr/>
          <a:lstStyle/>
          <a:p>
            <a:pPr defTabSz="914363" fontAlgn="auto">
              <a:spcAft>
                <a:spcPts val="0"/>
              </a:spcAft>
              <a:defRPr/>
            </a:pPr>
            <a:r>
              <a:rPr/>
              <a:t>How many voice traffic </a:t>
            </a:r>
            <a:r>
              <a:t> is </a:t>
            </a:r>
            <a:r>
              <a:rPr/>
              <a:t>there in the networks </a:t>
            </a:r>
            <a:r>
              <a:rPr lang="ru-RU"/>
              <a:t>? </a:t>
            </a:r>
            <a:r>
              <a:rPr/>
              <a:t/>
            </a:r>
            <a:br>
              <a:rPr/>
            </a:br>
            <a:endParaRPr lang="ru-RU"/>
          </a:p>
        </p:txBody>
      </p:sp>
      <p:sp>
        <p:nvSpPr>
          <p:cNvPr id="23554" name="Text Placeholder 2"/>
          <p:cNvSpPr>
            <a:spLocks noGrp="1"/>
          </p:cNvSpPr>
          <p:nvPr>
            <p:ph type="body" sz="quarter" idx="10"/>
          </p:nvPr>
        </p:nvSpPr>
        <p:spPr>
          <a:xfrm>
            <a:off x="381000" y="1412875"/>
            <a:ext cx="8382000" cy="5465763"/>
          </a:xfrm>
        </p:spPr>
        <p:txBody>
          <a:bodyPr/>
          <a:lstStyle/>
          <a:p>
            <a:r>
              <a:rPr lang="en-US" smtClean="0"/>
              <a:t>There was 46 Exabyte </a:t>
            </a:r>
            <a:r>
              <a:rPr lang="ru-RU" smtClean="0"/>
              <a:t>(10ехр18</a:t>
            </a:r>
            <a:r>
              <a:rPr lang="en-US" smtClean="0"/>
              <a:t> bytes) monthly in the Internet in 2012</a:t>
            </a:r>
          </a:p>
          <a:p>
            <a:r>
              <a:rPr lang="en-US" smtClean="0"/>
              <a:t>International TDM voice traffic was 501 billion minutes or </a:t>
            </a:r>
            <a:r>
              <a:rPr lang="ru-RU" smtClean="0"/>
              <a:t>8*(10ехр15</a:t>
            </a:r>
            <a:r>
              <a:rPr lang="en-US" smtClean="0"/>
              <a:t>) bytes with G.729 Codec</a:t>
            </a:r>
          </a:p>
          <a:p>
            <a:r>
              <a:rPr lang="en-US" smtClean="0"/>
              <a:t>Traditional telecom companies turnover was 1.6 trillion dollars from voice</a:t>
            </a:r>
          </a:p>
          <a:p>
            <a:r>
              <a:rPr lang="en-US" smtClean="0"/>
              <a:t>Data turnover was 0.4 trillion dollars</a:t>
            </a:r>
          </a:p>
          <a:p>
            <a:r>
              <a:rPr lang="en-US" smtClean="0"/>
              <a:t>Voice traffic was less than 100 times in global traffic, but costs 3 000 times more. </a:t>
            </a:r>
          </a:p>
          <a:p>
            <a:endParaRPr lang="en-US" smtClean="0"/>
          </a:p>
          <a:p>
            <a:endParaRPr lang="ru-RU"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t>Mutual settlements in telephony </a:t>
            </a:r>
            <a:endParaRPr lang="ru-RU"/>
          </a:p>
        </p:txBody>
      </p:sp>
      <p:sp>
        <p:nvSpPr>
          <p:cNvPr id="24578" name="Text Placeholder 2"/>
          <p:cNvSpPr>
            <a:spLocks noGrp="1"/>
          </p:cNvSpPr>
          <p:nvPr>
            <p:ph type="body" sz="quarter" idx="10"/>
          </p:nvPr>
        </p:nvSpPr>
        <p:spPr>
          <a:xfrm>
            <a:off x="381000" y="1411288"/>
            <a:ext cx="8382000" cy="442912"/>
          </a:xfrm>
        </p:spPr>
        <p:txBody>
          <a:bodyPr/>
          <a:lstStyle/>
          <a:p>
            <a:r>
              <a:rPr lang="en-US" smtClean="0"/>
              <a:t>        Network 1		Network 2</a:t>
            </a:r>
            <a:endParaRPr lang="ru-RU" smtClean="0"/>
          </a:p>
        </p:txBody>
      </p:sp>
      <p:grpSp>
        <p:nvGrpSpPr>
          <p:cNvPr id="24579" name="Group 2"/>
          <p:cNvGrpSpPr>
            <a:grpSpLocks/>
          </p:cNvGrpSpPr>
          <p:nvPr/>
        </p:nvGrpSpPr>
        <p:grpSpPr bwMode="auto">
          <a:xfrm>
            <a:off x="323850" y="2708275"/>
            <a:ext cx="8064500" cy="2520950"/>
            <a:chOff x="2419" y="6830"/>
            <a:chExt cx="8580" cy="2097"/>
          </a:xfrm>
        </p:grpSpPr>
        <p:cxnSp>
          <p:nvCxnSpPr>
            <p:cNvPr id="24580" name="AutoShape 3"/>
            <p:cNvCxnSpPr>
              <a:cxnSpLocks noChangeShapeType="1"/>
            </p:cNvCxnSpPr>
            <p:nvPr/>
          </p:nvCxnSpPr>
          <p:spPr bwMode="auto">
            <a:xfrm>
              <a:off x="3139" y="8307"/>
              <a:ext cx="7140" cy="0"/>
            </a:xfrm>
            <a:prstGeom prst="straightConnector1">
              <a:avLst/>
            </a:prstGeom>
            <a:noFill/>
            <a:ln w="34925">
              <a:solidFill>
                <a:srgbClr val="000000"/>
              </a:solidFill>
              <a:round/>
              <a:headEnd/>
              <a:tailEnd type="triangle" w="med" len="med"/>
            </a:ln>
          </p:spPr>
        </p:cxnSp>
        <p:cxnSp>
          <p:nvCxnSpPr>
            <p:cNvPr id="24581" name="AutoShape 4"/>
            <p:cNvCxnSpPr>
              <a:cxnSpLocks noChangeShapeType="1"/>
            </p:cNvCxnSpPr>
            <p:nvPr/>
          </p:nvCxnSpPr>
          <p:spPr bwMode="auto">
            <a:xfrm flipH="1">
              <a:off x="3193" y="7330"/>
              <a:ext cx="7086" cy="11"/>
            </a:xfrm>
            <a:prstGeom prst="straightConnector1">
              <a:avLst/>
            </a:prstGeom>
            <a:noFill/>
            <a:ln w="34925">
              <a:solidFill>
                <a:srgbClr val="000000"/>
              </a:solidFill>
              <a:round/>
              <a:headEnd/>
              <a:tailEnd type="triangle" w="med" len="med"/>
            </a:ln>
          </p:spPr>
        </p:cxnSp>
        <p:sp>
          <p:nvSpPr>
            <p:cNvPr id="1029" name="Cloud"/>
            <p:cNvSpPr>
              <a:spLocks noChangeAspect="1" noEditPoints="1" noChangeArrowheads="1"/>
            </p:cNvSpPr>
            <p:nvPr/>
          </p:nvSpPr>
          <p:spPr bwMode="auto">
            <a:xfrm>
              <a:off x="3508" y="6940"/>
              <a:ext cx="2964" cy="1987"/>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fontAlgn="auto">
                <a:spcBef>
                  <a:spcPts val="0"/>
                </a:spcBef>
                <a:spcAft>
                  <a:spcPts val="0"/>
                </a:spcAft>
                <a:defRPr/>
              </a:pPr>
              <a:endParaRPr lang="ru-RU">
                <a:latin typeface="+mn-lt"/>
                <a:cs typeface="+mn-cs"/>
              </a:endParaRPr>
            </a:p>
          </p:txBody>
        </p:sp>
        <p:sp>
          <p:nvSpPr>
            <p:cNvPr id="1030" name="Cloud"/>
            <p:cNvSpPr>
              <a:spLocks noChangeAspect="1" noEditPoints="1" noChangeArrowheads="1"/>
            </p:cNvSpPr>
            <p:nvPr/>
          </p:nvSpPr>
          <p:spPr bwMode="auto">
            <a:xfrm>
              <a:off x="6983" y="6921"/>
              <a:ext cx="2993" cy="200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fontAlgn="auto">
                <a:spcBef>
                  <a:spcPts val="0"/>
                </a:spcBef>
                <a:spcAft>
                  <a:spcPts val="0"/>
                </a:spcAft>
                <a:defRPr/>
              </a:pPr>
              <a:endParaRPr lang="ru-RU">
                <a:latin typeface="+mn-lt"/>
                <a:cs typeface="+mn-cs"/>
              </a:endParaRPr>
            </a:p>
          </p:txBody>
        </p:sp>
        <p:sp>
          <p:nvSpPr>
            <p:cNvPr id="24584" name="phone3"/>
            <p:cNvSpPr>
              <a:spLocks noEditPoints="1" noChangeArrowheads="1"/>
            </p:cNvSpPr>
            <p:nvPr/>
          </p:nvSpPr>
          <p:spPr bwMode="auto">
            <a:xfrm>
              <a:off x="2419" y="7804"/>
              <a:ext cx="720" cy="720"/>
            </a:xfrm>
            <a:custGeom>
              <a:avLst/>
              <a:gdLst>
                <a:gd name="T0" fmla="*/ 0 w 21600"/>
                <a:gd name="T1" fmla="*/ 0 h 21600"/>
                <a:gd name="T2" fmla="*/ 360 w 21600"/>
                <a:gd name="T3" fmla="*/ 0 h 21600"/>
                <a:gd name="T4" fmla="*/ 720 w 21600"/>
                <a:gd name="T5" fmla="*/ 0 h 21600"/>
                <a:gd name="T6" fmla="*/ 720 w 21600"/>
                <a:gd name="T7" fmla="*/ 360 h 21600"/>
                <a:gd name="T8" fmla="*/ 720 w 21600"/>
                <a:gd name="T9" fmla="*/ 720 h 21600"/>
                <a:gd name="T10" fmla="*/ 360 w 21600"/>
                <a:gd name="T11" fmla="*/ 720 h 21600"/>
                <a:gd name="T12" fmla="*/ 0 w 21600"/>
                <a:gd name="T13" fmla="*/ 720 h 21600"/>
                <a:gd name="T14" fmla="*/ 0 w 21600"/>
                <a:gd name="T15" fmla="*/ 360 h 21600"/>
                <a:gd name="T16" fmla="*/ 0 60000 65536"/>
                <a:gd name="T17" fmla="*/ 0 60000 65536"/>
                <a:gd name="T18" fmla="*/ 0 60000 65536"/>
                <a:gd name="T19" fmla="*/ 0 60000 65536"/>
                <a:gd name="T20" fmla="*/ 0 60000 65536"/>
                <a:gd name="T21" fmla="*/ 0 60000 65536"/>
                <a:gd name="T22" fmla="*/ 0 60000 65536"/>
                <a:gd name="T23" fmla="*/ 0 60000 65536"/>
                <a:gd name="T24" fmla="*/ 210 w 21600"/>
                <a:gd name="T25" fmla="*/ 23520 h 21600"/>
                <a:gd name="T26" fmla="*/ 21390 w 21600"/>
                <a:gd name="T27" fmla="*/ 405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0692" y="21600"/>
                  </a:moveTo>
                  <a:lnTo>
                    <a:pt x="21600" y="21600"/>
                  </a:lnTo>
                  <a:lnTo>
                    <a:pt x="21600" y="10684"/>
                  </a:lnTo>
                  <a:lnTo>
                    <a:pt x="21600" y="0"/>
                  </a:lnTo>
                  <a:lnTo>
                    <a:pt x="10190" y="0"/>
                  </a:lnTo>
                  <a:lnTo>
                    <a:pt x="0" y="0"/>
                  </a:lnTo>
                  <a:lnTo>
                    <a:pt x="0" y="10916"/>
                  </a:lnTo>
                  <a:lnTo>
                    <a:pt x="0" y="21600"/>
                  </a:lnTo>
                  <a:lnTo>
                    <a:pt x="10692" y="21600"/>
                  </a:lnTo>
                  <a:close/>
                </a:path>
                <a:path w="21600" h="21600" extrusionOk="0">
                  <a:moveTo>
                    <a:pt x="3552" y="13565"/>
                  </a:moveTo>
                  <a:lnTo>
                    <a:pt x="3552" y="14206"/>
                  </a:lnTo>
                  <a:lnTo>
                    <a:pt x="3409" y="14584"/>
                  </a:lnTo>
                  <a:lnTo>
                    <a:pt x="3050" y="15021"/>
                  </a:lnTo>
                  <a:lnTo>
                    <a:pt x="2619" y="15429"/>
                  </a:lnTo>
                  <a:lnTo>
                    <a:pt x="2296" y="15836"/>
                  </a:lnTo>
                  <a:lnTo>
                    <a:pt x="2045" y="16244"/>
                  </a:lnTo>
                  <a:lnTo>
                    <a:pt x="1902" y="16564"/>
                  </a:lnTo>
                  <a:lnTo>
                    <a:pt x="1794" y="17001"/>
                  </a:lnTo>
                  <a:lnTo>
                    <a:pt x="1830" y="17466"/>
                  </a:lnTo>
                  <a:lnTo>
                    <a:pt x="2009" y="17932"/>
                  </a:lnTo>
                  <a:lnTo>
                    <a:pt x="2260" y="18311"/>
                  </a:lnTo>
                  <a:lnTo>
                    <a:pt x="2548" y="18718"/>
                  </a:lnTo>
                  <a:lnTo>
                    <a:pt x="3050" y="19126"/>
                  </a:lnTo>
                  <a:lnTo>
                    <a:pt x="3552" y="19533"/>
                  </a:lnTo>
                  <a:lnTo>
                    <a:pt x="4342" y="19737"/>
                  </a:lnTo>
                  <a:lnTo>
                    <a:pt x="5095" y="19737"/>
                  </a:lnTo>
                  <a:lnTo>
                    <a:pt x="5849" y="19737"/>
                  </a:lnTo>
                  <a:lnTo>
                    <a:pt x="6351" y="19533"/>
                  </a:lnTo>
                  <a:lnTo>
                    <a:pt x="7140" y="19126"/>
                  </a:lnTo>
                  <a:lnTo>
                    <a:pt x="7535" y="18747"/>
                  </a:lnTo>
                  <a:lnTo>
                    <a:pt x="7894" y="18311"/>
                  </a:lnTo>
                  <a:lnTo>
                    <a:pt x="8145" y="17903"/>
                  </a:lnTo>
                  <a:lnTo>
                    <a:pt x="8324" y="17408"/>
                  </a:lnTo>
                  <a:lnTo>
                    <a:pt x="8324" y="16942"/>
                  </a:lnTo>
                  <a:lnTo>
                    <a:pt x="8252" y="16593"/>
                  </a:lnTo>
                  <a:lnTo>
                    <a:pt x="8145" y="16244"/>
                  </a:lnTo>
                  <a:lnTo>
                    <a:pt x="7894" y="15836"/>
                  </a:lnTo>
                  <a:lnTo>
                    <a:pt x="7571" y="15429"/>
                  </a:lnTo>
                  <a:lnTo>
                    <a:pt x="7140" y="15021"/>
                  </a:lnTo>
                  <a:lnTo>
                    <a:pt x="6853" y="14613"/>
                  </a:lnTo>
                  <a:lnTo>
                    <a:pt x="6602" y="14206"/>
                  </a:lnTo>
                  <a:lnTo>
                    <a:pt x="6602" y="13565"/>
                  </a:lnTo>
                  <a:lnTo>
                    <a:pt x="6602" y="8035"/>
                  </a:lnTo>
                  <a:lnTo>
                    <a:pt x="6602" y="7598"/>
                  </a:lnTo>
                  <a:lnTo>
                    <a:pt x="6853" y="6987"/>
                  </a:lnTo>
                  <a:lnTo>
                    <a:pt x="7212" y="6579"/>
                  </a:lnTo>
                  <a:lnTo>
                    <a:pt x="7643" y="6171"/>
                  </a:lnTo>
                  <a:lnTo>
                    <a:pt x="7894" y="5764"/>
                  </a:lnTo>
                  <a:lnTo>
                    <a:pt x="8037" y="5531"/>
                  </a:lnTo>
                  <a:lnTo>
                    <a:pt x="8252" y="5153"/>
                  </a:lnTo>
                  <a:lnTo>
                    <a:pt x="8360" y="4599"/>
                  </a:lnTo>
                  <a:lnTo>
                    <a:pt x="8288" y="4134"/>
                  </a:lnTo>
                  <a:lnTo>
                    <a:pt x="8145" y="3697"/>
                  </a:lnTo>
                  <a:lnTo>
                    <a:pt x="7894" y="3289"/>
                  </a:lnTo>
                  <a:lnTo>
                    <a:pt x="7499" y="2853"/>
                  </a:lnTo>
                  <a:lnTo>
                    <a:pt x="7033" y="2533"/>
                  </a:lnTo>
                  <a:lnTo>
                    <a:pt x="6387" y="2242"/>
                  </a:lnTo>
                  <a:lnTo>
                    <a:pt x="5849" y="2067"/>
                  </a:lnTo>
                  <a:lnTo>
                    <a:pt x="5095" y="1950"/>
                  </a:lnTo>
                  <a:lnTo>
                    <a:pt x="4234" y="2038"/>
                  </a:lnTo>
                  <a:lnTo>
                    <a:pt x="3552" y="2271"/>
                  </a:lnTo>
                  <a:lnTo>
                    <a:pt x="3050" y="2504"/>
                  </a:lnTo>
                  <a:lnTo>
                    <a:pt x="2548" y="2882"/>
                  </a:lnTo>
                  <a:lnTo>
                    <a:pt x="2225" y="3231"/>
                  </a:lnTo>
                  <a:lnTo>
                    <a:pt x="1973" y="3697"/>
                  </a:lnTo>
                  <a:lnTo>
                    <a:pt x="1794" y="4308"/>
                  </a:lnTo>
                  <a:lnTo>
                    <a:pt x="1794" y="4745"/>
                  </a:lnTo>
                  <a:lnTo>
                    <a:pt x="1866" y="5123"/>
                  </a:lnTo>
                  <a:lnTo>
                    <a:pt x="2045" y="5560"/>
                  </a:lnTo>
                  <a:lnTo>
                    <a:pt x="2296" y="5851"/>
                  </a:lnTo>
                  <a:lnTo>
                    <a:pt x="2548" y="6171"/>
                  </a:lnTo>
                  <a:lnTo>
                    <a:pt x="3014" y="6608"/>
                  </a:lnTo>
                  <a:lnTo>
                    <a:pt x="3301" y="6987"/>
                  </a:lnTo>
                  <a:lnTo>
                    <a:pt x="3552" y="7598"/>
                  </a:lnTo>
                  <a:lnTo>
                    <a:pt x="3552" y="8035"/>
                  </a:lnTo>
                  <a:lnTo>
                    <a:pt x="3552" y="13565"/>
                  </a:lnTo>
                  <a:close/>
                </a:path>
                <a:path w="21600" h="21600" extrusionOk="0">
                  <a:moveTo>
                    <a:pt x="10154" y="1863"/>
                  </a:moveTo>
                  <a:lnTo>
                    <a:pt x="19088" y="1863"/>
                  </a:lnTo>
                  <a:lnTo>
                    <a:pt x="19088" y="8238"/>
                  </a:lnTo>
                  <a:lnTo>
                    <a:pt x="10154" y="8238"/>
                  </a:lnTo>
                  <a:lnTo>
                    <a:pt x="10154" y="1863"/>
                  </a:lnTo>
                  <a:moveTo>
                    <a:pt x="10441" y="10101"/>
                  </a:moveTo>
                  <a:lnTo>
                    <a:pt x="10441" y="9461"/>
                  </a:lnTo>
                  <a:lnTo>
                    <a:pt x="18837" y="9461"/>
                  </a:lnTo>
                  <a:lnTo>
                    <a:pt x="18837" y="10101"/>
                  </a:lnTo>
                  <a:lnTo>
                    <a:pt x="10441" y="10101"/>
                  </a:lnTo>
                  <a:moveTo>
                    <a:pt x="11374" y="11004"/>
                  </a:moveTo>
                  <a:lnTo>
                    <a:pt x="12630" y="11004"/>
                  </a:lnTo>
                  <a:lnTo>
                    <a:pt x="12630" y="12226"/>
                  </a:lnTo>
                  <a:lnTo>
                    <a:pt x="11374" y="12226"/>
                  </a:lnTo>
                  <a:lnTo>
                    <a:pt x="11374" y="11004"/>
                  </a:lnTo>
                  <a:moveTo>
                    <a:pt x="13993" y="11004"/>
                  </a:moveTo>
                  <a:lnTo>
                    <a:pt x="15249" y="11004"/>
                  </a:lnTo>
                  <a:lnTo>
                    <a:pt x="15249" y="12226"/>
                  </a:lnTo>
                  <a:lnTo>
                    <a:pt x="13993" y="12226"/>
                  </a:lnTo>
                  <a:lnTo>
                    <a:pt x="13993" y="11004"/>
                  </a:lnTo>
                  <a:moveTo>
                    <a:pt x="16649" y="11004"/>
                  </a:moveTo>
                  <a:lnTo>
                    <a:pt x="17904" y="11004"/>
                  </a:lnTo>
                  <a:lnTo>
                    <a:pt x="17904" y="12226"/>
                  </a:lnTo>
                  <a:lnTo>
                    <a:pt x="16649" y="12226"/>
                  </a:lnTo>
                  <a:lnTo>
                    <a:pt x="16649" y="11004"/>
                  </a:lnTo>
                  <a:moveTo>
                    <a:pt x="11374" y="12954"/>
                  </a:moveTo>
                  <a:lnTo>
                    <a:pt x="12630" y="12954"/>
                  </a:lnTo>
                  <a:lnTo>
                    <a:pt x="12630" y="14177"/>
                  </a:lnTo>
                  <a:lnTo>
                    <a:pt x="11374" y="14177"/>
                  </a:lnTo>
                  <a:lnTo>
                    <a:pt x="11374" y="12954"/>
                  </a:lnTo>
                  <a:moveTo>
                    <a:pt x="13993" y="12954"/>
                  </a:moveTo>
                  <a:lnTo>
                    <a:pt x="15249" y="12954"/>
                  </a:lnTo>
                  <a:lnTo>
                    <a:pt x="15249" y="14177"/>
                  </a:lnTo>
                  <a:lnTo>
                    <a:pt x="13993" y="14177"/>
                  </a:lnTo>
                  <a:lnTo>
                    <a:pt x="13993" y="12954"/>
                  </a:lnTo>
                  <a:moveTo>
                    <a:pt x="16649" y="12954"/>
                  </a:moveTo>
                  <a:lnTo>
                    <a:pt x="17904" y="12954"/>
                  </a:lnTo>
                  <a:lnTo>
                    <a:pt x="17904" y="14177"/>
                  </a:lnTo>
                  <a:lnTo>
                    <a:pt x="16649" y="14177"/>
                  </a:lnTo>
                  <a:lnTo>
                    <a:pt x="16649" y="12954"/>
                  </a:lnTo>
                  <a:moveTo>
                    <a:pt x="11374" y="14905"/>
                  </a:moveTo>
                  <a:lnTo>
                    <a:pt x="12630" y="14905"/>
                  </a:lnTo>
                  <a:lnTo>
                    <a:pt x="12630" y="16127"/>
                  </a:lnTo>
                  <a:lnTo>
                    <a:pt x="11374" y="16127"/>
                  </a:lnTo>
                  <a:lnTo>
                    <a:pt x="11374" y="14905"/>
                  </a:lnTo>
                  <a:moveTo>
                    <a:pt x="13993" y="14905"/>
                  </a:moveTo>
                  <a:lnTo>
                    <a:pt x="15249" y="14905"/>
                  </a:lnTo>
                  <a:lnTo>
                    <a:pt x="15249" y="16127"/>
                  </a:lnTo>
                  <a:lnTo>
                    <a:pt x="13993" y="16127"/>
                  </a:lnTo>
                  <a:lnTo>
                    <a:pt x="13993" y="14905"/>
                  </a:lnTo>
                  <a:moveTo>
                    <a:pt x="16649" y="14905"/>
                  </a:moveTo>
                  <a:lnTo>
                    <a:pt x="17904" y="14905"/>
                  </a:lnTo>
                  <a:lnTo>
                    <a:pt x="17904" y="16127"/>
                  </a:lnTo>
                  <a:lnTo>
                    <a:pt x="16649" y="16127"/>
                  </a:lnTo>
                  <a:lnTo>
                    <a:pt x="16649" y="14905"/>
                  </a:lnTo>
                  <a:moveTo>
                    <a:pt x="11374" y="16855"/>
                  </a:moveTo>
                  <a:lnTo>
                    <a:pt x="12630" y="16855"/>
                  </a:lnTo>
                  <a:lnTo>
                    <a:pt x="12630" y="18078"/>
                  </a:lnTo>
                  <a:lnTo>
                    <a:pt x="11374" y="18078"/>
                  </a:lnTo>
                  <a:lnTo>
                    <a:pt x="11374" y="16855"/>
                  </a:lnTo>
                  <a:moveTo>
                    <a:pt x="13993" y="16855"/>
                  </a:moveTo>
                  <a:lnTo>
                    <a:pt x="15249" y="16855"/>
                  </a:lnTo>
                  <a:lnTo>
                    <a:pt x="15249" y="18078"/>
                  </a:lnTo>
                  <a:lnTo>
                    <a:pt x="13993" y="18078"/>
                  </a:lnTo>
                  <a:lnTo>
                    <a:pt x="13993" y="16855"/>
                  </a:lnTo>
                  <a:moveTo>
                    <a:pt x="16649" y="16855"/>
                  </a:moveTo>
                  <a:lnTo>
                    <a:pt x="17904" y="16855"/>
                  </a:lnTo>
                  <a:lnTo>
                    <a:pt x="17904" y="18078"/>
                  </a:lnTo>
                  <a:lnTo>
                    <a:pt x="16649" y="18078"/>
                  </a:lnTo>
                  <a:lnTo>
                    <a:pt x="16649" y="16855"/>
                  </a:lnTo>
                </a:path>
              </a:pathLst>
            </a:custGeom>
            <a:solidFill>
              <a:srgbClr val="FFFFCC"/>
            </a:solidFill>
            <a:ln w="9525">
              <a:solidFill>
                <a:srgbClr val="000000"/>
              </a:solidFill>
              <a:miter lim="800000"/>
              <a:headEnd/>
              <a:tailEnd/>
            </a:ln>
          </p:spPr>
          <p:txBody>
            <a:bodyPr/>
            <a:lstStyle/>
            <a:p>
              <a:endParaRPr lang="ru-RU"/>
            </a:p>
          </p:txBody>
        </p:sp>
        <p:sp>
          <p:nvSpPr>
            <p:cNvPr id="24585" name="phone3"/>
            <p:cNvSpPr>
              <a:spLocks noEditPoints="1" noChangeArrowheads="1"/>
            </p:cNvSpPr>
            <p:nvPr/>
          </p:nvSpPr>
          <p:spPr bwMode="auto">
            <a:xfrm>
              <a:off x="10279" y="7859"/>
              <a:ext cx="720" cy="720"/>
            </a:xfrm>
            <a:custGeom>
              <a:avLst/>
              <a:gdLst>
                <a:gd name="T0" fmla="*/ 0 w 21600"/>
                <a:gd name="T1" fmla="*/ 0 h 21600"/>
                <a:gd name="T2" fmla="*/ 360 w 21600"/>
                <a:gd name="T3" fmla="*/ 0 h 21600"/>
                <a:gd name="T4" fmla="*/ 720 w 21600"/>
                <a:gd name="T5" fmla="*/ 0 h 21600"/>
                <a:gd name="T6" fmla="*/ 720 w 21600"/>
                <a:gd name="T7" fmla="*/ 360 h 21600"/>
                <a:gd name="T8" fmla="*/ 720 w 21600"/>
                <a:gd name="T9" fmla="*/ 720 h 21600"/>
                <a:gd name="T10" fmla="*/ 360 w 21600"/>
                <a:gd name="T11" fmla="*/ 720 h 21600"/>
                <a:gd name="T12" fmla="*/ 0 w 21600"/>
                <a:gd name="T13" fmla="*/ 720 h 21600"/>
                <a:gd name="T14" fmla="*/ 0 w 21600"/>
                <a:gd name="T15" fmla="*/ 360 h 21600"/>
                <a:gd name="T16" fmla="*/ 0 60000 65536"/>
                <a:gd name="T17" fmla="*/ 0 60000 65536"/>
                <a:gd name="T18" fmla="*/ 0 60000 65536"/>
                <a:gd name="T19" fmla="*/ 0 60000 65536"/>
                <a:gd name="T20" fmla="*/ 0 60000 65536"/>
                <a:gd name="T21" fmla="*/ 0 60000 65536"/>
                <a:gd name="T22" fmla="*/ 0 60000 65536"/>
                <a:gd name="T23" fmla="*/ 0 60000 65536"/>
                <a:gd name="T24" fmla="*/ 210 w 21600"/>
                <a:gd name="T25" fmla="*/ 23520 h 21600"/>
                <a:gd name="T26" fmla="*/ 21390 w 21600"/>
                <a:gd name="T27" fmla="*/ 405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0692" y="21600"/>
                  </a:moveTo>
                  <a:lnTo>
                    <a:pt x="21600" y="21600"/>
                  </a:lnTo>
                  <a:lnTo>
                    <a:pt x="21600" y="10684"/>
                  </a:lnTo>
                  <a:lnTo>
                    <a:pt x="21600" y="0"/>
                  </a:lnTo>
                  <a:lnTo>
                    <a:pt x="10190" y="0"/>
                  </a:lnTo>
                  <a:lnTo>
                    <a:pt x="0" y="0"/>
                  </a:lnTo>
                  <a:lnTo>
                    <a:pt x="0" y="10916"/>
                  </a:lnTo>
                  <a:lnTo>
                    <a:pt x="0" y="21600"/>
                  </a:lnTo>
                  <a:lnTo>
                    <a:pt x="10692" y="21600"/>
                  </a:lnTo>
                  <a:close/>
                </a:path>
                <a:path w="21600" h="21600" extrusionOk="0">
                  <a:moveTo>
                    <a:pt x="3552" y="13565"/>
                  </a:moveTo>
                  <a:lnTo>
                    <a:pt x="3552" y="14206"/>
                  </a:lnTo>
                  <a:lnTo>
                    <a:pt x="3409" y="14584"/>
                  </a:lnTo>
                  <a:lnTo>
                    <a:pt x="3050" y="15021"/>
                  </a:lnTo>
                  <a:lnTo>
                    <a:pt x="2619" y="15429"/>
                  </a:lnTo>
                  <a:lnTo>
                    <a:pt x="2296" y="15836"/>
                  </a:lnTo>
                  <a:lnTo>
                    <a:pt x="2045" y="16244"/>
                  </a:lnTo>
                  <a:lnTo>
                    <a:pt x="1902" y="16564"/>
                  </a:lnTo>
                  <a:lnTo>
                    <a:pt x="1794" y="17001"/>
                  </a:lnTo>
                  <a:lnTo>
                    <a:pt x="1830" y="17466"/>
                  </a:lnTo>
                  <a:lnTo>
                    <a:pt x="2009" y="17932"/>
                  </a:lnTo>
                  <a:lnTo>
                    <a:pt x="2260" y="18311"/>
                  </a:lnTo>
                  <a:lnTo>
                    <a:pt x="2548" y="18718"/>
                  </a:lnTo>
                  <a:lnTo>
                    <a:pt x="3050" y="19126"/>
                  </a:lnTo>
                  <a:lnTo>
                    <a:pt x="3552" y="19533"/>
                  </a:lnTo>
                  <a:lnTo>
                    <a:pt x="4342" y="19737"/>
                  </a:lnTo>
                  <a:lnTo>
                    <a:pt x="5095" y="19737"/>
                  </a:lnTo>
                  <a:lnTo>
                    <a:pt x="5849" y="19737"/>
                  </a:lnTo>
                  <a:lnTo>
                    <a:pt x="6351" y="19533"/>
                  </a:lnTo>
                  <a:lnTo>
                    <a:pt x="7140" y="19126"/>
                  </a:lnTo>
                  <a:lnTo>
                    <a:pt x="7535" y="18747"/>
                  </a:lnTo>
                  <a:lnTo>
                    <a:pt x="7894" y="18311"/>
                  </a:lnTo>
                  <a:lnTo>
                    <a:pt x="8145" y="17903"/>
                  </a:lnTo>
                  <a:lnTo>
                    <a:pt x="8324" y="17408"/>
                  </a:lnTo>
                  <a:lnTo>
                    <a:pt x="8324" y="16942"/>
                  </a:lnTo>
                  <a:lnTo>
                    <a:pt x="8252" y="16593"/>
                  </a:lnTo>
                  <a:lnTo>
                    <a:pt x="8145" y="16244"/>
                  </a:lnTo>
                  <a:lnTo>
                    <a:pt x="7894" y="15836"/>
                  </a:lnTo>
                  <a:lnTo>
                    <a:pt x="7571" y="15429"/>
                  </a:lnTo>
                  <a:lnTo>
                    <a:pt x="7140" y="15021"/>
                  </a:lnTo>
                  <a:lnTo>
                    <a:pt x="6853" y="14613"/>
                  </a:lnTo>
                  <a:lnTo>
                    <a:pt x="6602" y="14206"/>
                  </a:lnTo>
                  <a:lnTo>
                    <a:pt x="6602" y="13565"/>
                  </a:lnTo>
                  <a:lnTo>
                    <a:pt x="6602" y="8035"/>
                  </a:lnTo>
                  <a:lnTo>
                    <a:pt x="6602" y="7598"/>
                  </a:lnTo>
                  <a:lnTo>
                    <a:pt x="6853" y="6987"/>
                  </a:lnTo>
                  <a:lnTo>
                    <a:pt x="7212" y="6579"/>
                  </a:lnTo>
                  <a:lnTo>
                    <a:pt x="7643" y="6171"/>
                  </a:lnTo>
                  <a:lnTo>
                    <a:pt x="7894" y="5764"/>
                  </a:lnTo>
                  <a:lnTo>
                    <a:pt x="8037" y="5531"/>
                  </a:lnTo>
                  <a:lnTo>
                    <a:pt x="8252" y="5153"/>
                  </a:lnTo>
                  <a:lnTo>
                    <a:pt x="8360" y="4599"/>
                  </a:lnTo>
                  <a:lnTo>
                    <a:pt x="8288" y="4134"/>
                  </a:lnTo>
                  <a:lnTo>
                    <a:pt x="8145" y="3697"/>
                  </a:lnTo>
                  <a:lnTo>
                    <a:pt x="7894" y="3289"/>
                  </a:lnTo>
                  <a:lnTo>
                    <a:pt x="7499" y="2853"/>
                  </a:lnTo>
                  <a:lnTo>
                    <a:pt x="7033" y="2533"/>
                  </a:lnTo>
                  <a:lnTo>
                    <a:pt x="6387" y="2242"/>
                  </a:lnTo>
                  <a:lnTo>
                    <a:pt x="5849" y="2067"/>
                  </a:lnTo>
                  <a:lnTo>
                    <a:pt x="5095" y="1950"/>
                  </a:lnTo>
                  <a:lnTo>
                    <a:pt x="4234" y="2038"/>
                  </a:lnTo>
                  <a:lnTo>
                    <a:pt x="3552" y="2271"/>
                  </a:lnTo>
                  <a:lnTo>
                    <a:pt x="3050" y="2504"/>
                  </a:lnTo>
                  <a:lnTo>
                    <a:pt x="2548" y="2882"/>
                  </a:lnTo>
                  <a:lnTo>
                    <a:pt x="2225" y="3231"/>
                  </a:lnTo>
                  <a:lnTo>
                    <a:pt x="1973" y="3697"/>
                  </a:lnTo>
                  <a:lnTo>
                    <a:pt x="1794" y="4308"/>
                  </a:lnTo>
                  <a:lnTo>
                    <a:pt x="1794" y="4745"/>
                  </a:lnTo>
                  <a:lnTo>
                    <a:pt x="1866" y="5123"/>
                  </a:lnTo>
                  <a:lnTo>
                    <a:pt x="2045" y="5560"/>
                  </a:lnTo>
                  <a:lnTo>
                    <a:pt x="2296" y="5851"/>
                  </a:lnTo>
                  <a:lnTo>
                    <a:pt x="2548" y="6171"/>
                  </a:lnTo>
                  <a:lnTo>
                    <a:pt x="3014" y="6608"/>
                  </a:lnTo>
                  <a:lnTo>
                    <a:pt x="3301" y="6987"/>
                  </a:lnTo>
                  <a:lnTo>
                    <a:pt x="3552" y="7598"/>
                  </a:lnTo>
                  <a:lnTo>
                    <a:pt x="3552" y="8035"/>
                  </a:lnTo>
                  <a:lnTo>
                    <a:pt x="3552" y="13565"/>
                  </a:lnTo>
                  <a:close/>
                </a:path>
                <a:path w="21600" h="21600" extrusionOk="0">
                  <a:moveTo>
                    <a:pt x="10154" y="1863"/>
                  </a:moveTo>
                  <a:lnTo>
                    <a:pt x="19088" y="1863"/>
                  </a:lnTo>
                  <a:lnTo>
                    <a:pt x="19088" y="8238"/>
                  </a:lnTo>
                  <a:lnTo>
                    <a:pt x="10154" y="8238"/>
                  </a:lnTo>
                  <a:lnTo>
                    <a:pt x="10154" y="1863"/>
                  </a:lnTo>
                  <a:moveTo>
                    <a:pt x="10441" y="10101"/>
                  </a:moveTo>
                  <a:lnTo>
                    <a:pt x="10441" y="9461"/>
                  </a:lnTo>
                  <a:lnTo>
                    <a:pt x="18837" y="9461"/>
                  </a:lnTo>
                  <a:lnTo>
                    <a:pt x="18837" y="10101"/>
                  </a:lnTo>
                  <a:lnTo>
                    <a:pt x="10441" y="10101"/>
                  </a:lnTo>
                  <a:moveTo>
                    <a:pt x="11374" y="11004"/>
                  </a:moveTo>
                  <a:lnTo>
                    <a:pt x="12630" y="11004"/>
                  </a:lnTo>
                  <a:lnTo>
                    <a:pt x="12630" y="12226"/>
                  </a:lnTo>
                  <a:lnTo>
                    <a:pt x="11374" y="12226"/>
                  </a:lnTo>
                  <a:lnTo>
                    <a:pt x="11374" y="11004"/>
                  </a:lnTo>
                  <a:moveTo>
                    <a:pt x="13993" y="11004"/>
                  </a:moveTo>
                  <a:lnTo>
                    <a:pt x="15249" y="11004"/>
                  </a:lnTo>
                  <a:lnTo>
                    <a:pt x="15249" y="12226"/>
                  </a:lnTo>
                  <a:lnTo>
                    <a:pt x="13993" y="12226"/>
                  </a:lnTo>
                  <a:lnTo>
                    <a:pt x="13993" y="11004"/>
                  </a:lnTo>
                  <a:moveTo>
                    <a:pt x="16649" y="11004"/>
                  </a:moveTo>
                  <a:lnTo>
                    <a:pt x="17904" y="11004"/>
                  </a:lnTo>
                  <a:lnTo>
                    <a:pt x="17904" y="12226"/>
                  </a:lnTo>
                  <a:lnTo>
                    <a:pt x="16649" y="12226"/>
                  </a:lnTo>
                  <a:lnTo>
                    <a:pt x="16649" y="11004"/>
                  </a:lnTo>
                  <a:moveTo>
                    <a:pt x="11374" y="12954"/>
                  </a:moveTo>
                  <a:lnTo>
                    <a:pt x="12630" y="12954"/>
                  </a:lnTo>
                  <a:lnTo>
                    <a:pt x="12630" y="14177"/>
                  </a:lnTo>
                  <a:lnTo>
                    <a:pt x="11374" y="14177"/>
                  </a:lnTo>
                  <a:lnTo>
                    <a:pt x="11374" y="12954"/>
                  </a:lnTo>
                  <a:moveTo>
                    <a:pt x="13993" y="12954"/>
                  </a:moveTo>
                  <a:lnTo>
                    <a:pt x="15249" y="12954"/>
                  </a:lnTo>
                  <a:lnTo>
                    <a:pt x="15249" y="14177"/>
                  </a:lnTo>
                  <a:lnTo>
                    <a:pt x="13993" y="14177"/>
                  </a:lnTo>
                  <a:lnTo>
                    <a:pt x="13993" y="12954"/>
                  </a:lnTo>
                  <a:moveTo>
                    <a:pt x="16649" y="12954"/>
                  </a:moveTo>
                  <a:lnTo>
                    <a:pt x="17904" y="12954"/>
                  </a:lnTo>
                  <a:lnTo>
                    <a:pt x="17904" y="14177"/>
                  </a:lnTo>
                  <a:lnTo>
                    <a:pt x="16649" y="14177"/>
                  </a:lnTo>
                  <a:lnTo>
                    <a:pt x="16649" y="12954"/>
                  </a:lnTo>
                  <a:moveTo>
                    <a:pt x="11374" y="14905"/>
                  </a:moveTo>
                  <a:lnTo>
                    <a:pt x="12630" y="14905"/>
                  </a:lnTo>
                  <a:lnTo>
                    <a:pt x="12630" y="16127"/>
                  </a:lnTo>
                  <a:lnTo>
                    <a:pt x="11374" y="16127"/>
                  </a:lnTo>
                  <a:lnTo>
                    <a:pt x="11374" y="14905"/>
                  </a:lnTo>
                  <a:moveTo>
                    <a:pt x="13993" y="14905"/>
                  </a:moveTo>
                  <a:lnTo>
                    <a:pt x="15249" y="14905"/>
                  </a:lnTo>
                  <a:lnTo>
                    <a:pt x="15249" y="16127"/>
                  </a:lnTo>
                  <a:lnTo>
                    <a:pt x="13993" y="16127"/>
                  </a:lnTo>
                  <a:lnTo>
                    <a:pt x="13993" y="14905"/>
                  </a:lnTo>
                  <a:moveTo>
                    <a:pt x="16649" y="14905"/>
                  </a:moveTo>
                  <a:lnTo>
                    <a:pt x="17904" y="14905"/>
                  </a:lnTo>
                  <a:lnTo>
                    <a:pt x="17904" y="16127"/>
                  </a:lnTo>
                  <a:lnTo>
                    <a:pt x="16649" y="16127"/>
                  </a:lnTo>
                  <a:lnTo>
                    <a:pt x="16649" y="14905"/>
                  </a:lnTo>
                  <a:moveTo>
                    <a:pt x="11374" y="16855"/>
                  </a:moveTo>
                  <a:lnTo>
                    <a:pt x="12630" y="16855"/>
                  </a:lnTo>
                  <a:lnTo>
                    <a:pt x="12630" y="18078"/>
                  </a:lnTo>
                  <a:lnTo>
                    <a:pt x="11374" y="18078"/>
                  </a:lnTo>
                  <a:lnTo>
                    <a:pt x="11374" y="16855"/>
                  </a:lnTo>
                  <a:moveTo>
                    <a:pt x="13993" y="16855"/>
                  </a:moveTo>
                  <a:lnTo>
                    <a:pt x="15249" y="16855"/>
                  </a:lnTo>
                  <a:lnTo>
                    <a:pt x="15249" y="18078"/>
                  </a:lnTo>
                  <a:lnTo>
                    <a:pt x="13993" y="18078"/>
                  </a:lnTo>
                  <a:lnTo>
                    <a:pt x="13993" y="16855"/>
                  </a:lnTo>
                  <a:moveTo>
                    <a:pt x="16649" y="16855"/>
                  </a:moveTo>
                  <a:lnTo>
                    <a:pt x="17904" y="16855"/>
                  </a:lnTo>
                  <a:lnTo>
                    <a:pt x="17904" y="18078"/>
                  </a:lnTo>
                  <a:lnTo>
                    <a:pt x="16649" y="18078"/>
                  </a:lnTo>
                  <a:lnTo>
                    <a:pt x="16649" y="16855"/>
                  </a:lnTo>
                </a:path>
              </a:pathLst>
            </a:custGeom>
            <a:solidFill>
              <a:srgbClr val="FFFFCC"/>
            </a:solidFill>
            <a:ln w="9525">
              <a:solidFill>
                <a:srgbClr val="000000"/>
              </a:solidFill>
              <a:miter lim="800000"/>
              <a:headEnd/>
              <a:tailEnd/>
            </a:ln>
          </p:spPr>
          <p:txBody>
            <a:bodyPr/>
            <a:lstStyle/>
            <a:p>
              <a:endParaRPr lang="ru-RU"/>
            </a:p>
          </p:txBody>
        </p:sp>
        <p:sp>
          <p:nvSpPr>
            <p:cNvPr id="24586" name="phone3"/>
            <p:cNvSpPr>
              <a:spLocks noEditPoints="1" noChangeArrowheads="1"/>
            </p:cNvSpPr>
            <p:nvPr/>
          </p:nvSpPr>
          <p:spPr bwMode="auto">
            <a:xfrm>
              <a:off x="10279" y="6921"/>
              <a:ext cx="720" cy="720"/>
            </a:xfrm>
            <a:custGeom>
              <a:avLst/>
              <a:gdLst>
                <a:gd name="T0" fmla="*/ 0 w 21600"/>
                <a:gd name="T1" fmla="*/ 0 h 21600"/>
                <a:gd name="T2" fmla="*/ 360 w 21600"/>
                <a:gd name="T3" fmla="*/ 0 h 21600"/>
                <a:gd name="T4" fmla="*/ 720 w 21600"/>
                <a:gd name="T5" fmla="*/ 0 h 21600"/>
                <a:gd name="T6" fmla="*/ 720 w 21600"/>
                <a:gd name="T7" fmla="*/ 360 h 21600"/>
                <a:gd name="T8" fmla="*/ 720 w 21600"/>
                <a:gd name="T9" fmla="*/ 720 h 21600"/>
                <a:gd name="T10" fmla="*/ 360 w 21600"/>
                <a:gd name="T11" fmla="*/ 720 h 21600"/>
                <a:gd name="T12" fmla="*/ 0 w 21600"/>
                <a:gd name="T13" fmla="*/ 720 h 21600"/>
                <a:gd name="T14" fmla="*/ 0 w 21600"/>
                <a:gd name="T15" fmla="*/ 360 h 21600"/>
                <a:gd name="T16" fmla="*/ 0 60000 65536"/>
                <a:gd name="T17" fmla="*/ 0 60000 65536"/>
                <a:gd name="T18" fmla="*/ 0 60000 65536"/>
                <a:gd name="T19" fmla="*/ 0 60000 65536"/>
                <a:gd name="T20" fmla="*/ 0 60000 65536"/>
                <a:gd name="T21" fmla="*/ 0 60000 65536"/>
                <a:gd name="T22" fmla="*/ 0 60000 65536"/>
                <a:gd name="T23" fmla="*/ 0 60000 65536"/>
                <a:gd name="T24" fmla="*/ 210 w 21600"/>
                <a:gd name="T25" fmla="*/ 23520 h 21600"/>
                <a:gd name="T26" fmla="*/ 21390 w 21600"/>
                <a:gd name="T27" fmla="*/ 405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0692" y="21600"/>
                  </a:moveTo>
                  <a:lnTo>
                    <a:pt x="21600" y="21600"/>
                  </a:lnTo>
                  <a:lnTo>
                    <a:pt x="21600" y="10684"/>
                  </a:lnTo>
                  <a:lnTo>
                    <a:pt x="21600" y="0"/>
                  </a:lnTo>
                  <a:lnTo>
                    <a:pt x="10190" y="0"/>
                  </a:lnTo>
                  <a:lnTo>
                    <a:pt x="0" y="0"/>
                  </a:lnTo>
                  <a:lnTo>
                    <a:pt x="0" y="10916"/>
                  </a:lnTo>
                  <a:lnTo>
                    <a:pt x="0" y="21600"/>
                  </a:lnTo>
                  <a:lnTo>
                    <a:pt x="10692" y="21600"/>
                  </a:lnTo>
                  <a:close/>
                </a:path>
                <a:path w="21600" h="21600" extrusionOk="0">
                  <a:moveTo>
                    <a:pt x="3552" y="13565"/>
                  </a:moveTo>
                  <a:lnTo>
                    <a:pt x="3552" y="14206"/>
                  </a:lnTo>
                  <a:lnTo>
                    <a:pt x="3409" y="14584"/>
                  </a:lnTo>
                  <a:lnTo>
                    <a:pt x="3050" y="15021"/>
                  </a:lnTo>
                  <a:lnTo>
                    <a:pt x="2619" y="15429"/>
                  </a:lnTo>
                  <a:lnTo>
                    <a:pt x="2296" y="15836"/>
                  </a:lnTo>
                  <a:lnTo>
                    <a:pt x="2045" y="16244"/>
                  </a:lnTo>
                  <a:lnTo>
                    <a:pt x="1902" y="16564"/>
                  </a:lnTo>
                  <a:lnTo>
                    <a:pt x="1794" y="17001"/>
                  </a:lnTo>
                  <a:lnTo>
                    <a:pt x="1830" y="17466"/>
                  </a:lnTo>
                  <a:lnTo>
                    <a:pt x="2009" y="17932"/>
                  </a:lnTo>
                  <a:lnTo>
                    <a:pt x="2260" y="18311"/>
                  </a:lnTo>
                  <a:lnTo>
                    <a:pt x="2548" y="18718"/>
                  </a:lnTo>
                  <a:lnTo>
                    <a:pt x="3050" y="19126"/>
                  </a:lnTo>
                  <a:lnTo>
                    <a:pt x="3552" y="19533"/>
                  </a:lnTo>
                  <a:lnTo>
                    <a:pt x="4342" y="19737"/>
                  </a:lnTo>
                  <a:lnTo>
                    <a:pt x="5095" y="19737"/>
                  </a:lnTo>
                  <a:lnTo>
                    <a:pt x="5849" y="19737"/>
                  </a:lnTo>
                  <a:lnTo>
                    <a:pt x="6351" y="19533"/>
                  </a:lnTo>
                  <a:lnTo>
                    <a:pt x="7140" y="19126"/>
                  </a:lnTo>
                  <a:lnTo>
                    <a:pt x="7535" y="18747"/>
                  </a:lnTo>
                  <a:lnTo>
                    <a:pt x="7894" y="18311"/>
                  </a:lnTo>
                  <a:lnTo>
                    <a:pt x="8145" y="17903"/>
                  </a:lnTo>
                  <a:lnTo>
                    <a:pt x="8324" y="17408"/>
                  </a:lnTo>
                  <a:lnTo>
                    <a:pt x="8324" y="16942"/>
                  </a:lnTo>
                  <a:lnTo>
                    <a:pt x="8252" y="16593"/>
                  </a:lnTo>
                  <a:lnTo>
                    <a:pt x="8145" y="16244"/>
                  </a:lnTo>
                  <a:lnTo>
                    <a:pt x="7894" y="15836"/>
                  </a:lnTo>
                  <a:lnTo>
                    <a:pt x="7571" y="15429"/>
                  </a:lnTo>
                  <a:lnTo>
                    <a:pt x="7140" y="15021"/>
                  </a:lnTo>
                  <a:lnTo>
                    <a:pt x="6853" y="14613"/>
                  </a:lnTo>
                  <a:lnTo>
                    <a:pt x="6602" y="14206"/>
                  </a:lnTo>
                  <a:lnTo>
                    <a:pt x="6602" y="13565"/>
                  </a:lnTo>
                  <a:lnTo>
                    <a:pt x="6602" y="8035"/>
                  </a:lnTo>
                  <a:lnTo>
                    <a:pt x="6602" y="7598"/>
                  </a:lnTo>
                  <a:lnTo>
                    <a:pt x="6853" y="6987"/>
                  </a:lnTo>
                  <a:lnTo>
                    <a:pt x="7212" y="6579"/>
                  </a:lnTo>
                  <a:lnTo>
                    <a:pt x="7643" y="6171"/>
                  </a:lnTo>
                  <a:lnTo>
                    <a:pt x="7894" y="5764"/>
                  </a:lnTo>
                  <a:lnTo>
                    <a:pt x="8037" y="5531"/>
                  </a:lnTo>
                  <a:lnTo>
                    <a:pt x="8252" y="5153"/>
                  </a:lnTo>
                  <a:lnTo>
                    <a:pt x="8360" y="4599"/>
                  </a:lnTo>
                  <a:lnTo>
                    <a:pt x="8288" y="4134"/>
                  </a:lnTo>
                  <a:lnTo>
                    <a:pt x="8145" y="3697"/>
                  </a:lnTo>
                  <a:lnTo>
                    <a:pt x="7894" y="3289"/>
                  </a:lnTo>
                  <a:lnTo>
                    <a:pt x="7499" y="2853"/>
                  </a:lnTo>
                  <a:lnTo>
                    <a:pt x="7033" y="2533"/>
                  </a:lnTo>
                  <a:lnTo>
                    <a:pt x="6387" y="2242"/>
                  </a:lnTo>
                  <a:lnTo>
                    <a:pt x="5849" y="2067"/>
                  </a:lnTo>
                  <a:lnTo>
                    <a:pt x="5095" y="1950"/>
                  </a:lnTo>
                  <a:lnTo>
                    <a:pt x="4234" y="2038"/>
                  </a:lnTo>
                  <a:lnTo>
                    <a:pt x="3552" y="2271"/>
                  </a:lnTo>
                  <a:lnTo>
                    <a:pt x="3050" y="2504"/>
                  </a:lnTo>
                  <a:lnTo>
                    <a:pt x="2548" y="2882"/>
                  </a:lnTo>
                  <a:lnTo>
                    <a:pt x="2225" y="3231"/>
                  </a:lnTo>
                  <a:lnTo>
                    <a:pt x="1973" y="3697"/>
                  </a:lnTo>
                  <a:lnTo>
                    <a:pt x="1794" y="4308"/>
                  </a:lnTo>
                  <a:lnTo>
                    <a:pt x="1794" y="4745"/>
                  </a:lnTo>
                  <a:lnTo>
                    <a:pt x="1866" y="5123"/>
                  </a:lnTo>
                  <a:lnTo>
                    <a:pt x="2045" y="5560"/>
                  </a:lnTo>
                  <a:lnTo>
                    <a:pt x="2296" y="5851"/>
                  </a:lnTo>
                  <a:lnTo>
                    <a:pt x="2548" y="6171"/>
                  </a:lnTo>
                  <a:lnTo>
                    <a:pt x="3014" y="6608"/>
                  </a:lnTo>
                  <a:lnTo>
                    <a:pt x="3301" y="6987"/>
                  </a:lnTo>
                  <a:lnTo>
                    <a:pt x="3552" y="7598"/>
                  </a:lnTo>
                  <a:lnTo>
                    <a:pt x="3552" y="8035"/>
                  </a:lnTo>
                  <a:lnTo>
                    <a:pt x="3552" y="13565"/>
                  </a:lnTo>
                  <a:close/>
                </a:path>
                <a:path w="21600" h="21600" extrusionOk="0">
                  <a:moveTo>
                    <a:pt x="10154" y="1863"/>
                  </a:moveTo>
                  <a:lnTo>
                    <a:pt x="19088" y="1863"/>
                  </a:lnTo>
                  <a:lnTo>
                    <a:pt x="19088" y="8238"/>
                  </a:lnTo>
                  <a:lnTo>
                    <a:pt x="10154" y="8238"/>
                  </a:lnTo>
                  <a:lnTo>
                    <a:pt x="10154" y="1863"/>
                  </a:lnTo>
                  <a:moveTo>
                    <a:pt x="10441" y="10101"/>
                  </a:moveTo>
                  <a:lnTo>
                    <a:pt x="10441" y="9461"/>
                  </a:lnTo>
                  <a:lnTo>
                    <a:pt x="18837" y="9461"/>
                  </a:lnTo>
                  <a:lnTo>
                    <a:pt x="18837" y="10101"/>
                  </a:lnTo>
                  <a:lnTo>
                    <a:pt x="10441" y="10101"/>
                  </a:lnTo>
                  <a:moveTo>
                    <a:pt x="11374" y="11004"/>
                  </a:moveTo>
                  <a:lnTo>
                    <a:pt x="12630" y="11004"/>
                  </a:lnTo>
                  <a:lnTo>
                    <a:pt x="12630" y="12226"/>
                  </a:lnTo>
                  <a:lnTo>
                    <a:pt x="11374" y="12226"/>
                  </a:lnTo>
                  <a:lnTo>
                    <a:pt x="11374" y="11004"/>
                  </a:lnTo>
                  <a:moveTo>
                    <a:pt x="13993" y="11004"/>
                  </a:moveTo>
                  <a:lnTo>
                    <a:pt x="15249" y="11004"/>
                  </a:lnTo>
                  <a:lnTo>
                    <a:pt x="15249" y="12226"/>
                  </a:lnTo>
                  <a:lnTo>
                    <a:pt x="13993" y="12226"/>
                  </a:lnTo>
                  <a:lnTo>
                    <a:pt x="13993" y="11004"/>
                  </a:lnTo>
                  <a:moveTo>
                    <a:pt x="16649" y="11004"/>
                  </a:moveTo>
                  <a:lnTo>
                    <a:pt x="17904" y="11004"/>
                  </a:lnTo>
                  <a:lnTo>
                    <a:pt x="17904" y="12226"/>
                  </a:lnTo>
                  <a:lnTo>
                    <a:pt x="16649" y="12226"/>
                  </a:lnTo>
                  <a:lnTo>
                    <a:pt x="16649" y="11004"/>
                  </a:lnTo>
                  <a:moveTo>
                    <a:pt x="11374" y="12954"/>
                  </a:moveTo>
                  <a:lnTo>
                    <a:pt x="12630" y="12954"/>
                  </a:lnTo>
                  <a:lnTo>
                    <a:pt x="12630" y="14177"/>
                  </a:lnTo>
                  <a:lnTo>
                    <a:pt x="11374" y="14177"/>
                  </a:lnTo>
                  <a:lnTo>
                    <a:pt x="11374" y="12954"/>
                  </a:lnTo>
                  <a:moveTo>
                    <a:pt x="13993" y="12954"/>
                  </a:moveTo>
                  <a:lnTo>
                    <a:pt x="15249" y="12954"/>
                  </a:lnTo>
                  <a:lnTo>
                    <a:pt x="15249" y="14177"/>
                  </a:lnTo>
                  <a:lnTo>
                    <a:pt x="13993" y="14177"/>
                  </a:lnTo>
                  <a:lnTo>
                    <a:pt x="13993" y="12954"/>
                  </a:lnTo>
                  <a:moveTo>
                    <a:pt x="16649" y="12954"/>
                  </a:moveTo>
                  <a:lnTo>
                    <a:pt x="17904" y="12954"/>
                  </a:lnTo>
                  <a:lnTo>
                    <a:pt x="17904" y="14177"/>
                  </a:lnTo>
                  <a:lnTo>
                    <a:pt x="16649" y="14177"/>
                  </a:lnTo>
                  <a:lnTo>
                    <a:pt x="16649" y="12954"/>
                  </a:lnTo>
                  <a:moveTo>
                    <a:pt x="11374" y="14905"/>
                  </a:moveTo>
                  <a:lnTo>
                    <a:pt x="12630" y="14905"/>
                  </a:lnTo>
                  <a:lnTo>
                    <a:pt x="12630" y="16127"/>
                  </a:lnTo>
                  <a:lnTo>
                    <a:pt x="11374" y="16127"/>
                  </a:lnTo>
                  <a:lnTo>
                    <a:pt x="11374" y="14905"/>
                  </a:lnTo>
                  <a:moveTo>
                    <a:pt x="13993" y="14905"/>
                  </a:moveTo>
                  <a:lnTo>
                    <a:pt x="15249" y="14905"/>
                  </a:lnTo>
                  <a:lnTo>
                    <a:pt x="15249" y="16127"/>
                  </a:lnTo>
                  <a:lnTo>
                    <a:pt x="13993" y="16127"/>
                  </a:lnTo>
                  <a:lnTo>
                    <a:pt x="13993" y="14905"/>
                  </a:lnTo>
                  <a:moveTo>
                    <a:pt x="16649" y="14905"/>
                  </a:moveTo>
                  <a:lnTo>
                    <a:pt x="17904" y="14905"/>
                  </a:lnTo>
                  <a:lnTo>
                    <a:pt x="17904" y="16127"/>
                  </a:lnTo>
                  <a:lnTo>
                    <a:pt x="16649" y="16127"/>
                  </a:lnTo>
                  <a:lnTo>
                    <a:pt x="16649" y="14905"/>
                  </a:lnTo>
                  <a:moveTo>
                    <a:pt x="11374" y="16855"/>
                  </a:moveTo>
                  <a:lnTo>
                    <a:pt x="12630" y="16855"/>
                  </a:lnTo>
                  <a:lnTo>
                    <a:pt x="12630" y="18078"/>
                  </a:lnTo>
                  <a:lnTo>
                    <a:pt x="11374" y="18078"/>
                  </a:lnTo>
                  <a:lnTo>
                    <a:pt x="11374" y="16855"/>
                  </a:lnTo>
                  <a:moveTo>
                    <a:pt x="13993" y="16855"/>
                  </a:moveTo>
                  <a:lnTo>
                    <a:pt x="15249" y="16855"/>
                  </a:lnTo>
                  <a:lnTo>
                    <a:pt x="15249" y="18078"/>
                  </a:lnTo>
                  <a:lnTo>
                    <a:pt x="13993" y="18078"/>
                  </a:lnTo>
                  <a:lnTo>
                    <a:pt x="13993" y="16855"/>
                  </a:lnTo>
                  <a:moveTo>
                    <a:pt x="16649" y="16855"/>
                  </a:moveTo>
                  <a:lnTo>
                    <a:pt x="17904" y="16855"/>
                  </a:lnTo>
                  <a:lnTo>
                    <a:pt x="17904" y="18078"/>
                  </a:lnTo>
                  <a:lnTo>
                    <a:pt x="16649" y="18078"/>
                  </a:lnTo>
                  <a:lnTo>
                    <a:pt x="16649" y="16855"/>
                  </a:lnTo>
                </a:path>
              </a:pathLst>
            </a:custGeom>
            <a:solidFill>
              <a:srgbClr val="FFFFCC"/>
            </a:solidFill>
            <a:ln w="9525">
              <a:solidFill>
                <a:srgbClr val="000000"/>
              </a:solidFill>
              <a:miter lim="800000"/>
              <a:headEnd/>
              <a:tailEnd/>
            </a:ln>
          </p:spPr>
          <p:txBody>
            <a:bodyPr/>
            <a:lstStyle/>
            <a:p>
              <a:endParaRPr lang="ru-RU"/>
            </a:p>
          </p:txBody>
        </p:sp>
        <p:sp>
          <p:nvSpPr>
            <p:cNvPr id="24587" name="phone3"/>
            <p:cNvSpPr>
              <a:spLocks noEditPoints="1" noChangeArrowheads="1"/>
            </p:cNvSpPr>
            <p:nvPr/>
          </p:nvSpPr>
          <p:spPr bwMode="auto">
            <a:xfrm>
              <a:off x="2473" y="6830"/>
              <a:ext cx="720" cy="720"/>
            </a:xfrm>
            <a:custGeom>
              <a:avLst/>
              <a:gdLst>
                <a:gd name="T0" fmla="*/ 0 w 21600"/>
                <a:gd name="T1" fmla="*/ 0 h 21600"/>
                <a:gd name="T2" fmla="*/ 360 w 21600"/>
                <a:gd name="T3" fmla="*/ 0 h 21600"/>
                <a:gd name="T4" fmla="*/ 720 w 21600"/>
                <a:gd name="T5" fmla="*/ 0 h 21600"/>
                <a:gd name="T6" fmla="*/ 720 w 21600"/>
                <a:gd name="T7" fmla="*/ 360 h 21600"/>
                <a:gd name="T8" fmla="*/ 720 w 21600"/>
                <a:gd name="T9" fmla="*/ 720 h 21600"/>
                <a:gd name="T10" fmla="*/ 360 w 21600"/>
                <a:gd name="T11" fmla="*/ 720 h 21600"/>
                <a:gd name="T12" fmla="*/ 0 w 21600"/>
                <a:gd name="T13" fmla="*/ 720 h 21600"/>
                <a:gd name="T14" fmla="*/ 0 w 21600"/>
                <a:gd name="T15" fmla="*/ 360 h 21600"/>
                <a:gd name="T16" fmla="*/ 0 60000 65536"/>
                <a:gd name="T17" fmla="*/ 0 60000 65536"/>
                <a:gd name="T18" fmla="*/ 0 60000 65536"/>
                <a:gd name="T19" fmla="*/ 0 60000 65536"/>
                <a:gd name="T20" fmla="*/ 0 60000 65536"/>
                <a:gd name="T21" fmla="*/ 0 60000 65536"/>
                <a:gd name="T22" fmla="*/ 0 60000 65536"/>
                <a:gd name="T23" fmla="*/ 0 60000 65536"/>
                <a:gd name="T24" fmla="*/ 210 w 21600"/>
                <a:gd name="T25" fmla="*/ 23520 h 21600"/>
                <a:gd name="T26" fmla="*/ 21390 w 21600"/>
                <a:gd name="T27" fmla="*/ 4050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extrusionOk="0">
                  <a:moveTo>
                    <a:pt x="10692" y="21600"/>
                  </a:moveTo>
                  <a:lnTo>
                    <a:pt x="21600" y="21600"/>
                  </a:lnTo>
                  <a:lnTo>
                    <a:pt x="21600" y="10684"/>
                  </a:lnTo>
                  <a:lnTo>
                    <a:pt x="21600" y="0"/>
                  </a:lnTo>
                  <a:lnTo>
                    <a:pt x="10190" y="0"/>
                  </a:lnTo>
                  <a:lnTo>
                    <a:pt x="0" y="0"/>
                  </a:lnTo>
                  <a:lnTo>
                    <a:pt x="0" y="10916"/>
                  </a:lnTo>
                  <a:lnTo>
                    <a:pt x="0" y="21600"/>
                  </a:lnTo>
                  <a:lnTo>
                    <a:pt x="10692" y="21600"/>
                  </a:lnTo>
                  <a:close/>
                </a:path>
                <a:path w="21600" h="21600" extrusionOk="0">
                  <a:moveTo>
                    <a:pt x="3552" y="13565"/>
                  </a:moveTo>
                  <a:lnTo>
                    <a:pt x="3552" y="14206"/>
                  </a:lnTo>
                  <a:lnTo>
                    <a:pt x="3409" y="14584"/>
                  </a:lnTo>
                  <a:lnTo>
                    <a:pt x="3050" y="15021"/>
                  </a:lnTo>
                  <a:lnTo>
                    <a:pt x="2619" y="15429"/>
                  </a:lnTo>
                  <a:lnTo>
                    <a:pt x="2296" y="15836"/>
                  </a:lnTo>
                  <a:lnTo>
                    <a:pt x="2045" y="16244"/>
                  </a:lnTo>
                  <a:lnTo>
                    <a:pt x="1902" y="16564"/>
                  </a:lnTo>
                  <a:lnTo>
                    <a:pt x="1794" y="17001"/>
                  </a:lnTo>
                  <a:lnTo>
                    <a:pt x="1830" y="17466"/>
                  </a:lnTo>
                  <a:lnTo>
                    <a:pt x="2009" y="17932"/>
                  </a:lnTo>
                  <a:lnTo>
                    <a:pt x="2260" y="18311"/>
                  </a:lnTo>
                  <a:lnTo>
                    <a:pt x="2548" y="18718"/>
                  </a:lnTo>
                  <a:lnTo>
                    <a:pt x="3050" y="19126"/>
                  </a:lnTo>
                  <a:lnTo>
                    <a:pt x="3552" y="19533"/>
                  </a:lnTo>
                  <a:lnTo>
                    <a:pt x="4342" y="19737"/>
                  </a:lnTo>
                  <a:lnTo>
                    <a:pt x="5095" y="19737"/>
                  </a:lnTo>
                  <a:lnTo>
                    <a:pt x="5849" y="19737"/>
                  </a:lnTo>
                  <a:lnTo>
                    <a:pt x="6351" y="19533"/>
                  </a:lnTo>
                  <a:lnTo>
                    <a:pt x="7140" y="19126"/>
                  </a:lnTo>
                  <a:lnTo>
                    <a:pt x="7535" y="18747"/>
                  </a:lnTo>
                  <a:lnTo>
                    <a:pt x="7894" y="18311"/>
                  </a:lnTo>
                  <a:lnTo>
                    <a:pt x="8145" y="17903"/>
                  </a:lnTo>
                  <a:lnTo>
                    <a:pt x="8324" y="17408"/>
                  </a:lnTo>
                  <a:lnTo>
                    <a:pt x="8324" y="16942"/>
                  </a:lnTo>
                  <a:lnTo>
                    <a:pt x="8252" y="16593"/>
                  </a:lnTo>
                  <a:lnTo>
                    <a:pt x="8145" y="16244"/>
                  </a:lnTo>
                  <a:lnTo>
                    <a:pt x="7894" y="15836"/>
                  </a:lnTo>
                  <a:lnTo>
                    <a:pt x="7571" y="15429"/>
                  </a:lnTo>
                  <a:lnTo>
                    <a:pt x="7140" y="15021"/>
                  </a:lnTo>
                  <a:lnTo>
                    <a:pt x="6853" y="14613"/>
                  </a:lnTo>
                  <a:lnTo>
                    <a:pt x="6602" y="14206"/>
                  </a:lnTo>
                  <a:lnTo>
                    <a:pt x="6602" y="13565"/>
                  </a:lnTo>
                  <a:lnTo>
                    <a:pt x="6602" y="8035"/>
                  </a:lnTo>
                  <a:lnTo>
                    <a:pt x="6602" y="7598"/>
                  </a:lnTo>
                  <a:lnTo>
                    <a:pt x="6853" y="6987"/>
                  </a:lnTo>
                  <a:lnTo>
                    <a:pt x="7212" y="6579"/>
                  </a:lnTo>
                  <a:lnTo>
                    <a:pt x="7643" y="6171"/>
                  </a:lnTo>
                  <a:lnTo>
                    <a:pt x="7894" y="5764"/>
                  </a:lnTo>
                  <a:lnTo>
                    <a:pt x="8037" y="5531"/>
                  </a:lnTo>
                  <a:lnTo>
                    <a:pt x="8252" y="5153"/>
                  </a:lnTo>
                  <a:lnTo>
                    <a:pt x="8360" y="4599"/>
                  </a:lnTo>
                  <a:lnTo>
                    <a:pt x="8288" y="4134"/>
                  </a:lnTo>
                  <a:lnTo>
                    <a:pt x="8145" y="3697"/>
                  </a:lnTo>
                  <a:lnTo>
                    <a:pt x="7894" y="3289"/>
                  </a:lnTo>
                  <a:lnTo>
                    <a:pt x="7499" y="2853"/>
                  </a:lnTo>
                  <a:lnTo>
                    <a:pt x="7033" y="2533"/>
                  </a:lnTo>
                  <a:lnTo>
                    <a:pt x="6387" y="2242"/>
                  </a:lnTo>
                  <a:lnTo>
                    <a:pt x="5849" y="2067"/>
                  </a:lnTo>
                  <a:lnTo>
                    <a:pt x="5095" y="1950"/>
                  </a:lnTo>
                  <a:lnTo>
                    <a:pt x="4234" y="2038"/>
                  </a:lnTo>
                  <a:lnTo>
                    <a:pt x="3552" y="2271"/>
                  </a:lnTo>
                  <a:lnTo>
                    <a:pt x="3050" y="2504"/>
                  </a:lnTo>
                  <a:lnTo>
                    <a:pt x="2548" y="2882"/>
                  </a:lnTo>
                  <a:lnTo>
                    <a:pt x="2225" y="3231"/>
                  </a:lnTo>
                  <a:lnTo>
                    <a:pt x="1973" y="3697"/>
                  </a:lnTo>
                  <a:lnTo>
                    <a:pt x="1794" y="4308"/>
                  </a:lnTo>
                  <a:lnTo>
                    <a:pt x="1794" y="4745"/>
                  </a:lnTo>
                  <a:lnTo>
                    <a:pt x="1866" y="5123"/>
                  </a:lnTo>
                  <a:lnTo>
                    <a:pt x="2045" y="5560"/>
                  </a:lnTo>
                  <a:lnTo>
                    <a:pt x="2296" y="5851"/>
                  </a:lnTo>
                  <a:lnTo>
                    <a:pt x="2548" y="6171"/>
                  </a:lnTo>
                  <a:lnTo>
                    <a:pt x="3014" y="6608"/>
                  </a:lnTo>
                  <a:lnTo>
                    <a:pt x="3301" y="6987"/>
                  </a:lnTo>
                  <a:lnTo>
                    <a:pt x="3552" y="7598"/>
                  </a:lnTo>
                  <a:lnTo>
                    <a:pt x="3552" y="8035"/>
                  </a:lnTo>
                  <a:lnTo>
                    <a:pt x="3552" y="13565"/>
                  </a:lnTo>
                  <a:close/>
                </a:path>
                <a:path w="21600" h="21600" extrusionOk="0">
                  <a:moveTo>
                    <a:pt x="10154" y="1863"/>
                  </a:moveTo>
                  <a:lnTo>
                    <a:pt x="19088" y="1863"/>
                  </a:lnTo>
                  <a:lnTo>
                    <a:pt x="19088" y="8238"/>
                  </a:lnTo>
                  <a:lnTo>
                    <a:pt x="10154" y="8238"/>
                  </a:lnTo>
                  <a:lnTo>
                    <a:pt x="10154" y="1863"/>
                  </a:lnTo>
                  <a:moveTo>
                    <a:pt x="10441" y="10101"/>
                  </a:moveTo>
                  <a:lnTo>
                    <a:pt x="10441" y="9461"/>
                  </a:lnTo>
                  <a:lnTo>
                    <a:pt x="18837" y="9461"/>
                  </a:lnTo>
                  <a:lnTo>
                    <a:pt x="18837" y="10101"/>
                  </a:lnTo>
                  <a:lnTo>
                    <a:pt x="10441" y="10101"/>
                  </a:lnTo>
                  <a:moveTo>
                    <a:pt x="11374" y="11004"/>
                  </a:moveTo>
                  <a:lnTo>
                    <a:pt x="12630" y="11004"/>
                  </a:lnTo>
                  <a:lnTo>
                    <a:pt x="12630" y="12226"/>
                  </a:lnTo>
                  <a:lnTo>
                    <a:pt x="11374" y="12226"/>
                  </a:lnTo>
                  <a:lnTo>
                    <a:pt x="11374" y="11004"/>
                  </a:lnTo>
                  <a:moveTo>
                    <a:pt x="13993" y="11004"/>
                  </a:moveTo>
                  <a:lnTo>
                    <a:pt x="15249" y="11004"/>
                  </a:lnTo>
                  <a:lnTo>
                    <a:pt x="15249" y="12226"/>
                  </a:lnTo>
                  <a:lnTo>
                    <a:pt x="13993" y="12226"/>
                  </a:lnTo>
                  <a:lnTo>
                    <a:pt x="13993" y="11004"/>
                  </a:lnTo>
                  <a:moveTo>
                    <a:pt x="16649" y="11004"/>
                  </a:moveTo>
                  <a:lnTo>
                    <a:pt x="17904" y="11004"/>
                  </a:lnTo>
                  <a:lnTo>
                    <a:pt x="17904" y="12226"/>
                  </a:lnTo>
                  <a:lnTo>
                    <a:pt x="16649" y="12226"/>
                  </a:lnTo>
                  <a:lnTo>
                    <a:pt x="16649" y="11004"/>
                  </a:lnTo>
                  <a:moveTo>
                    <a:pt x="11374" y="12954"/>
                  </a:moveTo>
                  <a:lnTo>
                    <a:pt x="12630" y="12954"/>
                  </a:lnTo>
                  <a:lnTo>
                    <a:pt x="12630" y="14177"/>
                  </a:lnTo>
                  <a:lnTo>
                    <a:pt x="11374" y="14177"/>
                  </a:lnTo>
                  <a:lnTo>
                    <a:pt x="11374" y="12954"/>
                  </a:lnTo>
                  <a:moveTo>
                    <a:pt x="13993" y="12954"/>
                  </a:moveTo>
                  <a:lnTo>
                    <a:pt x="15249" y="12954"/>
                  </a:lnTo>
                  <a:lnTo>
                    <a:pt x="15249" y="14177"/>
                  </a:lnTo>
                  <a:lnTo>
                    <a:pt x="13993" y="14177"/>
                  </a:lnTo>
                  <a:lnTo>
                    <a:pt x="13993" y="12954"/>
                  </a:lnTo>
                  <a:moveTo>
                    <a:pt x="16649" y="12954"/>
                  </a:moveTo>
                  <a:lnTo>
                    <a:pt x="17904" y="12954"/>
                  </a:lnTo>
                  <a:lnTo>
                    <a:pt x="17904" y="14177"/>
                  </a:lnTo>
                  <a:lnTo>
                    <a:pt x="16649" y="14177"/>
                  </a:lnTo>
                  <a:lnTo>
                    <a:pt x="16649" y="12954"/>
                  </a:lnTo>
                  <a:moveTo>
                    <a:pt x="11374" y="14905"/>
                  </a:moveTo>
                  <a:lnTo>
                    <a:pt x="12630" y="14905"/>
                  </a:lnTo>
                  <a:lnTo>
                    <a:pt x="12630" y="16127"/>
                  </a:lnTo>
                  <a:lnTo>
                    <a:pt x="11374" y="16127"/>
                  </a:lnTo>
                  <a:lnTo>
                    <a:pt x="11374" y="14905"/>
                  </a:lnTo>
                  <a:moveTo>
                    <a:pt x="13993" y="14905"/>
                  </a:moveTo>
                  <a:lnTo>
                    <a:pt x="15249" y="14905"/>
                  </a:lnTo>
                  <a:lnTo>
                    <a:pt x="15249" y="16127"/>
                  </a:lnTo>
                  <a:lnTo>
                    <a:pt x="13993" y="16127"/>
                  </a:lnTo>
                  <a:lnTo>
                    <a:pt x="13993" y="14905"/>
                  </a:lnTo>
                  <a:moveTo>
                    <a:pt x="16649" y="14905"/>
                  </a:moveTo>
                  <a:lnTo>
                    <a:pt x="17904" y="14905"/>
                  </a:lnTo>
                  <a:lnTo>
                    <a:pt x="17904" y="16127"/>
                  </a:lnTo>
                  <a:lnTo>
                    <a:pt x="16649" y="16127"/>
                  </a:lnTo>
                  <a:lnTo>
                    <a:pt x="16649" y="14905"/>
                  </a:lnTo>
                  <a:moveTo>
                    <a:pt x="11374" y="16855"/>
                  </a:moveTo>
                  <a:lnTo>
                    <a:pt x="12630" y="16855"/>
                  </a:lnTo>
                  <a:lnTo>
                    <a:pt x="12630" y="18078"/>
                  </a:lnTo>
                  <a:lnTo>
                    <a:pt x="11374" y="18078"/>
                  </a:lnTo>
                  <a:lnTo>
                    <a:pt x="11374" y="16855"/>
                  </a:lnTo>
                  <a:moveTo>
                    <a:pt x="13993" y="16855"/>
                  </a:moveTo>
                  <a:lnTo>
                    <a:pt x="15249" y="16855"/>
                  </a:lnTo>
                  <a:lnTo>
                    <a:pt x="15249" y="18078"/>
                  </a:lnTo>
                  <a:lnTo>
                    <a:pt x="13993" y="18078"/>
                  </a:lnTo>
                  <a:lnTo>
                    <a:pt x="13993" y="16855"/>
                  </a:lnTo>
                  <a:moveTo>
                    <a:pt x="16649" y="16855"/>
                  </a:moveTo>
                  <a:lnTo>
                    <a:pt x="17904" y="16855"/>
                  </a:lnTo>
                  <a:lnTo>
                    <a:pt x="17904" y="18078"/>
                  </a:lnTo>
                  <a:lnTo>
                    <a:pt x="16649" y="18078"/>
                  </a:lnTo>
                  <a:lnTo>
                    <a:pt x="16649" y="16855"/>
                  </a:lnTo>
                </a:path>
              </a:pathLst>
            </a:custGeom>
            <a:solidFill>
              <a:srgbClr val="FFFFCC"/>
            </a:solidFill>
            <a:ln w="9525">
              <a:solidFill>
                <a:srgbClr val="000000"/>
              </a:solidFill>
              <a:miter lim="800000"/>
              <a:headEnd/>
              <a:tailEnd/>
            </a:ln>
          </p:spPr>
          <p:txBody>
            <a:bodyPr/>
            <a:lstStyle/>
            <a:p>
              <a:endParaRPr lang="ru-RU"/>
            </a:p>
          </p:txBody>
        </p: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4363" fontAlgn="auto">
              <a:spcAft>
                <a:spcPts val="0"/>
              </a:spcAft>
              <a:defRPr/>
            </a:pPr>
            <a:endParaRPr lang="ru-RU"/>
          </a:p>
        </p:txBody>
      </p:sp>
      <p:pic>
        <p:nvPicPr>
          <p:cNvPr id="26626" name="Content Placeholder 4" descr="Tier1Connections.jpg"/>
          <p:cNvPicPr>
            <a:picLocks/>
          </p:cNvPicPr>
          <p:nvPr/>
        </p:nvPicPr>
        <p:blipFill>
          <a:blip r:embed="rId2" cstate="print"/>
          <a:srcRect/>
          <a:stretch>
            <a:fillRect/>
          </a:stretch>
        </p:blipFill>
        <p:spPr bwMode="auto">
          <a:xfrm>
            <a:off x="1835150" y="1341438"/>
            <a:ext cx="4968875" cy="1439862"/>
          </a:xfrm>
          <a:prstGeom prst="rect">
            <a:avLst/>
          </a:prstGeom>
          <a:noFill/>
          <a:ln w="9525">
            <a:noFill/>
            <a:miter lim="800000"/>
            <a:headEnd/>
            <a:tailEnd/>
          </a:ln>
        </p:spPr>
      </p:pic>
      <p:pic>
        <p:nvPicPr>
          <p:cNvPr id="26627" name="Picture 4" descr="StructureOfThePaymentlabovitz.png"/>
          <p:cNvPicPr>
            <a:picLocks noChangeAspect="1" noChangeArrowheads="1"/>
          </p:cNvPicPr>
          <p:nvPr/>
        </p:nvPicPr>
        <p:blipFill>
          <a:blip r:embed="rId3" cstate="print"/>
          <a:srcRect/>
          <a:stretch>
            <a:fillRect/>
          </a:stretch>
        </p:blipFill>
        <p:spPr bwMode="auto">
          <a:xfrm>
            <a:off x="755650" y="2781300"/>
            <a:ext cx="7488238" cy="33845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t>Imbalance reasons</a:t>
            </a:r>
            <a:endParaRPr lang="ru-RU"/>
          </a:p>
        </p:txBody>
      </p:sp>
      <p:pic>
        <p:nvPicPr>
          <p:cNvPr id="27650" name="Picture 5" descr="ServersEN.png"/>
          <p:cNvPicPr>
            <a:picLocks noChangeAspect="1"/>
          </p:cNvPicPr>
          <p:nvPr/>
        </p:nvPicPr>
        <p:blipFill>
          <a:blip r:embed="rId2" cstate="print"/>
          <a:srcRect/>
          <a:stretch>
            <a:fillRect/>
          </a:stretch>
        </p:blipFill>
        <p:spPr bwMode="auto">
          <a:xfrm>
            <a:off x="611188" y="1484313"/>
            <a:ext cx="7975600" cy="46656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pPr defTabSz="914363" fontAlgn="auto">
              <a:spcAft>
                <a:spcPts val="0"/>
              </a:spcAft>
              <a:defRPr/>
            </a:pPr>
            <a:r>
              <a:t>Imbalance reasons 2 </a:t>
            </a:r>
            <a:endParaRPr lang="ru-RU"/>
          </a:p>
        </p:txBody>
      </p:sp>
      <p:pic>
        <p:nvPicPr>
          <p:cNvPr id="28674" name="Content Placeholder 4" descr="Russiancontent_language_1303.png"/>
          <p:cNvPicPr>
            <a:picLocks/>
          </p:cNvPicPr>
          <p:nvPr/>
        </p:nvPicPr>
        <p:blipFill>
          <a:blip r:embed="rId2" cstate="print"/>
          <a:srcRect/>
          <a:stretch>
            <a:fillRect/>
          </a:stretch>
        </p:blipFill>
        <p:spPr bwMode="auto">
          <a:xfrm>
            <a:off x="1619250" y="1628775"/>
            <a:ext cx="6337300" cy="43926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White with Blue Grid Segoe Templat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1_White with Blue Grid Segoe Template</Template>
  <TotalTime>584</TotalTime>
  <Words>613</Words>
  <Application>Microsoft Office PowerPoint</Application>
  <PresentationFormat>On-screen Show (4:3)</PresentationFormat>
  <Paragraphs>68</Paragraphs>
  <Slides>13</Slides>
  <Notes>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1_White with Blue Grid Segoe Template</vt:lpstr>
      <vt:lpstr>White with Courier font for code slides</vt:lpstr>
      <vt:lpstr>Network Neutrality,  operators and regulators </vt:lpstr>
      <vt:lpstr>Introduction</vt:lpstr>
      <vt:lpstr>Topics to be discussed </vt:lpstr>
      <vt:lpstr>Changes in the telecom sphere during last 20 years </vt:lpstr>
      <vt:lpstr>How many voice traffic  is there in the networks ?  </vt:lpstr>
      <vt:lpstr>Mutual settlements in telephony </vt:lpstr>
      <vt:lpstr>Slide 7</vt:lpstr>
      <vt:lpstr>Imbalance reasons</vt:lpstr>
      <vt:lpstr>Imbalance reasons 2 </vt:lpstr>
      <vt:lpstr>Who is against Network Neutrality</vt:lpstr>
      <vt:lpstr>Who supports Network Neutrality</vt:lpstr>
      <vt:lpstr>Conclusion </vt:lpstr>
      <vt:lpstr>Questions?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Neutrality, operators and regulators</dc:title>
  <dc:creator>User</dc:creator>
  <cp:lastModifiedBy>User</cp:lastModifiedBy>
  <cp:revision>19</cp:revision>
  <dcterms:created xsi:type="dcterms:W3CDTF">2013-09-30T12:30:01Z</dcterms:created>
  <dcterms:modified xsi:type="dcterms:W3CDTF">2013-10-02T13:11:52Z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TC102867909990</vt:lpwstr>
  </property>
</Properties>
</file>