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9" r:id="rId2"/>
    <p:sldId id="284" r:id="rId3"/>
    <p:sldId id="285" r:id="rId4"/>
    <p:sldId id="286" r:id="rId5"/>
    <p:sldId id="287" r:id="rId6"/>
    <p:sldId id="268" r:id="rId7"/>
    <p:sldId id="288" r:id="rId8"/>
    <p:sldId id="274" r:id="rId9"/>
    <p:sldId id="275" r:id="rId10"/>
    <p:sldId id="294" r:id="rId11"/>
    <p:sldId id="295" r:id="rId12"/>
    <p:sldId id="293" r:id="rId13"/>
    <p:sldId id="290" r:id="rId14"/>
    <p:sldId id="291" r:id="rId15"/>
    <p:sldId id="292" r:id="rId16"/>
    <p:sldId id="296" r:id="rId17"/>
    <p:sldId id="277" r:id="rId1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8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0" autoAdjust="0"/>
    <p:restoredTop sz="91496" autoAdjust="0"/>
  </p:normalViewPr>
  <p:slideViewPr>
    <p:cSldViewPr>
      <p:cViewPr>
        <p:scale>
          <a:sx n="50" d="100"/>
          <a:sy n="50" d="100"/>
        </p:scale>
        <p:origin x="-1932" y="-45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202" y="-96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71254-6636-4859-81DF-3498D7657005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A0867-20E3-4160-91AE-5E1E77AEC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D490D-52B0-426D-9A39-AFE6B15B6255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73250-B417-40EB-BB71-DEEB97C62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73250-B417-40EB-BB71-DEEB97C629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3" name="Picture 2" descr="D:\ISOC\LogoIsoc-v1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28600" y="457200"/>
            <a:ext cx="2493277" cy="19812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2819400"/>
            <a:ext cx="6553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0E1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Armenia and Multistakeholder Model of Internet Governance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5334000"/>
            <a:ext cx="65532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3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Dr. </a:t>
            </a:r>
            <a:r>
              <a:rPr lang="en-US" sz="23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Grigori</a:t>
            </a:r>
            <a:r>
              <a:rPr lang="en-US" sz="2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3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Saghyan</a:t>
            </a:r>
            <a:r>
              <a:rPr lang="en-US" sz="23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3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ISOC </a:t>
            </a:r>
            <a:r>
              <a:rPr lang="en-US" sz="23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AM </a:t>
            </a:r>
            <a:r>
              <a:rPr lang="en-US" sz="23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Vice-President</a:t>
            </a:r>
            <a:endParaRPr lang="en-US" sz="23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3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Lianna</a:t>
            </a:r>
            <a:r>
              <a:rPr lang="en-US" sz="2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3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Galstyan</a:t>
            </a:r>
            <a:r>
              <a:rPr lang="en-US" sz="23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en-US" sz="23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ISOC </a:t>
            </a:r>
            <a:r>
              <a:rPr lang="en-US" sz="23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AM Board 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2" name="Picture 2" descr="D:\ISOC\LogoIsoc-v1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576" y="1219200"/>
            <a:ext cx="7467600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kern="0" dirty="0" smtClean="0">
                <a:solidFill>
                  <a:srgbClr val="000000"/>
                </a:solidFill>
                <a:latin typeface="+mn-lt"/>
              </a:rPr>
              <a:t>March 14, 2014 - NTIA announced its intent to transition key Internet domain name functions to the global multistakeholder community</a:t>
            </a:r>
            <a:r>
              <a:rPr lang="en-US" sz="2300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latin typeface="+mn-lt"/>
              <a:cs typeface="+mn-cs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kern="0" dirty="0" smtClean="0">
                <a:solidFill>
                  <a:srgbClr val="000000"/>
                </a:solidFill>
                <a:latin typeface="+mn-lt"/>
              </a:rPr>
              <a:t>Transition proposal must have broad community support and address the following four principles</a:t>
            </a:r>
            <a:r>
              <a:rPr lang="en-US" sz="2300" kern="0" dirty="0" smtClean="0">
                <a:solidFill>
                  <a:srgbClr val="000000"/>
                </a:solidFill>
                <a:latin typeface="+mn-lt"/>
              </a:rPr>
              <a:t>:</a:t>
            </a:r>
            <a:endParaRPr lang="en-US" sz="2300" dirty="0">
              <a:latin typeface="+mn-lt"/>
              <a:cs typeface="+mn-cs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latin typeface="+mn-lt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 smtClean="0">
                <a:solidFill>
                  <a:srgbClr val="000000"/>
                </a:solidFill>
                <a:latin typeface="+mn-lt"/>
              </a:rPr>
              <a:t>Support and enhance the multistakeholder model;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 smtClean="0">
                <a:solidFill>
                  <a:srgbClr val="000000"/>
                </a:solidFill>
                <a:latin typeface="+mn-lt"/>
              </a:rPr>
              <a:t>Maintain the security, stability, and resiliency of the Internet DNS;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 smtClean="0">
                <a:solidFill>
                  <a:srgbClr val="000000"/>
                </a:solidFill>
                <a:latin typeface="+mn-lt"/>
              </a:rPr>
              <a:t>Meet the needs and expectation of the global customers and partners of the IANA services;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 smtClean="0">
                <a:solidFill>
                  <a:srgbClr val="000000"/>
                </a:solidFill>
                <a:latin typeface="+mn-lt"/>
              </a:rPr>
              <a:t>Maintain the openness of the Internet.</a:t>
            </a:r>
            <a:endParaRPr lang="en-US" sz="2300" dirty="0">
              <a:latin typeface="+mn-lt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28600"/>
            <a:ext cx="7696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Certain Facts - NTIA Announcement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M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2" name="Picture 2" descr="D:\ISOC\LogoIsoc-v1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600200"/>
            <a:ext cx="74676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NTIA will not accept a proposal that replaces the NTIA role with a government-led or an inter-governmental organization solution</a:t>
            </a:r>
            <a:r>
              <a:rPr lang="en-US" sz="2300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latin typeface="+mn-lt"/>
              <a:cs typeface="+mn-cs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Is it realistic to create or modify an existing international authoritative structure or NTIA tries to identify the real candidates able to carry out the IANA stewardship? We’ll see it in 2015</a:t>
            </a:r>
            <a:r>
              <a:rPr lang="en-US" sz="2300" dirty="0" smtClean="0">
                <a:latin typeface="+mn-lt"/>
              </a:rPr>
              <a:t>. </a:t>
            </a:r>
            <a:endParaRPr lang="en-US" sz="2300" dirty="0">
              <a:latin typeface="+mn-lt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Certain Facts - NTIA Announcement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0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M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M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124" name="Picture 2" descr="D:\ISOC\LogoIsoc-v1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81000"/>
            <a:ext cx="62484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IANA transition - ICANN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381000" y="10668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buFont typeface="Wingdings 2" pitchFamily="18" charset="2"/>
              <a:buNone/>
            </a:pPr>
            <a:endParaRPr lang="en-US" sz="2300" dirty="0" smtClean="0">
              <a:latin typeface="+mn-lt"/>
            </a:endParaRPr>
          </a:p>
          <a:p>
            <a:pPr lvl="1" algn="just">
              <a:lnSpc>
                <a:spcPct val="90000"/>
              </a:lnSpc>
            </a:pPr>
            <a:endParaRPr lang="en-US" sz="2500" dirty="0" smtClean="0">
              <a:latin typeface="+mn-lt"/>
            </a:endParaRPr>
          </a:p>
          <a:p>
            <a:pPr lvl="1" algn="just">
              <a:lnSpc>
                <a:spcPct val="90000"/>
              </a:lnSpc>
            </a:pPr>
            <a:r>
              <a:rPr lang="en-US" sz="2500" dirty="0" smtClean="0">
                <a:latin typeface="+mn-lt"/>
              </a:rPr>
              <a:t>ICANN formally is a US Corporation though its Global Hubs and At-Large Structures work to assign a global structure image. 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endParaRPr lang="en-US" sz="2500" dirty="0" smtClean="0">
              <a:latin typeface="+mn-lt"/>
            </a:endParaRPr>
          </a:p>
          <a:p>
            <a:pPr lvl="1" algn="just">
              <a:lnSpc>
                <a:spcPct val="90000"/>
              </a:lnSpc>
            </a:pPr>
            <a:r>
              <a:rPr lang="en-US" sz="2500" dirty="0" smtClean="0">
                <a:latin typeface="+mn-lt"/>
              </a:rPr>
              <a:t>ALSs can be more than one within a country. 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endParaRPr lang="en-US" sz="2500" dirty="0" smtClean="0">
              <a:latin typeface="+mn-lt"/>
            </a:endParaRPr>
          </a:p>
          <a:p>
            <a:pPr lvl="1" algn="just">
              <a:lnSpc>
                <a:spcPct val="90000"/>
              </a:lnSpc>
            </a:pPr>
            <a:r>
              <a:rPr lang="en-US" sz="2500" dirty="0" err="1" smtClean="0">
                <a:latin typeface="+mn-lt"/>
              </a:rPr>
              <a:t>Multistakeholderism</a:t>
            </a:r>
            <a:r>
              <a:rPr lang="en-US" sz="2500" dirty="0" smtClean="0">
                <a:latin typeface="+mn-lt"/>
              </a:rPr>
              <a:t> is provided by GAC representation.</a:t>
            </a:r>
          </a:p>
          <a:p>
            <a:pPr lvl="1" algn="just">
              <a:lnSpc>
                <a:spcPct val="90000"/>
              </a:lnSpc>
            </a:pPr>
            <a:endParaRPr lang="en-US" sz="2500" dirty="0" smtClean="0">
              <a:latin typeface="+mn-lt"/>
            </a:endParaRPr>
          </a:p>
          <a:p>
            <a:pPr lvl="1" algn="just">
              <a:lnSpc>
                <a:spcPct val="90000"/>
              </a:lnSpc>
            </a:pPr>
            <a:r>
              <a:rPr lang="en-US" sz="2500" dirty="0" smtClean="0">
                <a:latin typeface="+mn-lt"/>
              </a:rPr>
              <a:t>.</a:t>
            </a:r>
          </a:p>
        </p:txBody>
      </p:sp>
      <p:pic>
        <p:nvPicPr>
          <p:cNvPr id="1026" name="Picture 2" descr="C:\Users\Susanna Badalyan\Desktop\2000px-ICANN.svg копия.PN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295400" y="1447800"/>
            <a:ext cx="5170488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124" name="Picture 2" descr="D:\ISOC\LogoIsoc-v15.png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81000"/>
            <a:ext cx="6248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IANA transition - </a:t>
            </a: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ISOC</a:t>
            </a:r>
            <a:endParaRPr 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381000" y="11430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just">
              <a:lnSpc>
                <a:spcPct val="90000"/>
              </a:lnSpc>
            </a:pPr>
            <a:r>
              <a:rPr lang="en-US" sz="2500" dirty="0" smtClean="0">
                <a:latin typeface="+mn-lt"/>
              </a:rPr>
              <a:t>ISOC formally is a US registered organization.</a:t>
            </a:r>
          </a:p>
          <a:p>
            <a:pPr lvl="1" algn="just">
              <a:lnSpc>
                <a:spcPct val="90000"/>
              </a:lnSpc>
            </a:pPr>
            <a:r>
              <a:rPr lang="en-US" sz="2500" dirty="0" smtClean="0">
                <a:latin typeface="+mn-lt"/>
              </a:rPr>
              <a:t>ISOC Chapters have ambivalent status - some of them are independent local NGOs, others are ISOC affiliated structures. </a:t>
            </a:r>
            <a:endParaRPr lang="en-US" sz="2500" dirty="0">
              <a:latin typeface="+mn-lt"/>
            </a:endParaRP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endParaRPr lang="en-US" sz="2500" dirty="0">
              <a:latin typeface="+mn-lt"/>
            </a:endParaRPr>
          </a:p>
          <a:p>
            <a:pPr lvl="1" algn="just">
              <a:lnSpc>
                <a:spcPct val="90000"/>
              </a:lnSpc>
            </a:pPr>
            <a:r>
              <a:rPr lang="en-US" sz="2500" dirty="0" smtClean="0">
                <a:latin typeface="+mn-lt"/>
              </a:rPr>
              <a:t>ISOC may have more than one Chapter in a country, which creates a country representation problem. </a:t>
            </a:r>
            <a:endParaRPr lang="en-US" sz="2500" dirty="0">
              <a:latin typeface="+mn-lt"/>
            </a:endParaRP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endParaRPr lang="en-US" sz="2500" dirty="0">
              <a:latin typeface="+mn-lt"/>
            </a:endParaRPr>
          </a:p>
          <a:p>
            <a:pPr lvl="1" algn="just">
              <a:lnSpc>
                <a:spcPct val="90000"/>
              </a:lnSpc>
            </a:pPr>
            <a:r>
              <a:rPr lang="en-US" sz="2500" dirty="0" smtClean="0">
                <a:latin typeface="+mn-lt"/>
              </a:rPr>
              <a:t>ISOC Chapters being an US subsidiary can be considered as a foreign agent in some countries.</a:t>
            </a:r>
          </a:p>
          <a:p>
            <a:pPr lvl="1" algn="just">
              <a:lnSpc>
                <a:spcPct val="90000"/>
              </a:lnSpc>
            </a:pPr>
            <a:endParaRPr lang="en-US" sz="2500" dirty="0">
              <a:latin typeface="+mn-lt"/>
            </a:endParaRPr>
          </a:p>
          <a:p>
            <a:pPr lvl="1" algn="just">
              <a:lnSpc>
                <a:spcPct val="90000"/>
              </a:lnSpc>
            </a:pPr>
            <a:r>
              <a:rPr lang="en-US" sz="2500" dirty="0" smtClean="0">
                <a:latin typeface="+mn-lt"/>
              </a:rPr>
              <a:t>No direct Government inclusion in ISOC as a part of Multistakeholder model.</a:t>
            </a:r>
          </a:p>
          <a:p>
            <a:pPr lvl="1" algn="just">
              <a:lnSpc>
                <a:spcPct val="90000"/>
              </a:lnSpc>
            </a:pPr>
            <a:endParaRPr lang="en-US" sz="2300" dirty="0" smtClean="0">
              <a:latin typeface="+mn-lt"/>
            </a:endParaRPr>
          </a:p>
        </p:txBody>
      </p:sp>
      <p:pic>
        <p:nvPicPr>
          <p:cNvPr id="9" name="Picture 2" descr="C:\Users\Susanna Badalyan\Desktop\internet society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981200"/>
            <a:ext cx="6557458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124" name="Picture 2" descr="D:\ISOC\LogoIsoc-v1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81000"/>
            <a:ext cx="6248400" cy="1066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IANA transition - </a:t>
            </a: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ITU</a:t>
            </a:r>
            <a:endParaRPr 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381000" y="12192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buFont typeface="Wingdings 2" pitchFamily="18" charset="2"/>
              <a:buNone/>
            </a:pPr>
            <a:endParaRPr lang="en-US" sz="2300" dirty="0">
              <a:latin typeface="+mn-lt"/>
            </a:endParaRPr>
          </a:p>
          <a:p>
            <a:pPr lvl="1" algn="just">
              <a:lnSpc>
                <a:spcPct val="90000"/>
              </a:lnSpc>
            </a:pPr>
            <a:r>
              <a:rPr lang="en-US" sz="2500" dirty="0" smtClean="0">
                <a:latin typeface="+mn-lt"/>
              </a:rPr>
              <a:t>ITU is an Inter-Governmental Organization, founded on a Multi-Lateral Agreement basis.</a:t>
            </a:r>
          </a:p>
          <a:p>
            <a:pPr lvl="1" algn="just">
              <a:lnSpc>
                <a:spcPct val="90000"/>
              </a:lnSpc>
            </a:pPr>
            <a:endParaRPr lang="en-US" sz="2500" dirty="0" smtClean="0">
              <a:latin typeface="+mn-lt"/>
            </a:endParaRPr>
          </a:p>
          <a:p>
            <a:pPr lvl="1" algn="just">
              <a:lnSpc>
                <a:spcPct val="90000"/>
              </a:lnSpc>
            </a:pPr>
            <a:r>
              <a:rPr lang="en-US" sz="2500" dirty="0" smtClean="0">
                <a:latin typeface="+mn-lt"/>
              </a:rPr>
              <a:t>Each of 194 countries has 1 vote. </a:t>
            </a:r>
            <a:endParaRPr lang="en-US" sz="2500" dirty="0">
              <a:latin typeface="+mn-lt"/>
            </a:endParaRP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endParaRPr lang="en-US" sz="2500" dirty="0">
              <a:latin typeface="+mn-lt"/>
            </a:endParaRPr>
          </a:p>
          <a:p>
            <a:pPr lvl="1" algn="just">
              <a:lnSpc>
                <a:spcPct val="90000"/>
              </a:lnSpc>
            </a:pPr>
            <a:r>
              <a:rPr lang="en-US" sz="2500" dirty="0" smtClean="0">
                <a:latin typeface="+mn-lt"/>
              </a:rPr>
              <a:t>Sector Members have no direct influence on voting procedure. </a:t>
            </a:r>
            <a:endParaRPr lang="en-US" sz="2500" dirty="0">
              <a:latin typeface="+mn-lt"/>
            </a:endParaRP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endParaRPr lang="en-US" sz="2500" dirty="0">
              <a:latin typeface="+mn-lt"/>
            </a:endParaRPr>
          </a:p>
          <a:p>
            <a:pPr lvl="1" algn="just">
              <a:lnSpc>
                <a:spcPct val="90000"/>
              </a:lnSpc>
            </a:pPr>
            <a:r>
              <a:rPr lang="en-US" sz="2500" dirty="0" smtClean="0">
                <a:latin typeface="+mn-lt"/>
              </a:rPr>
              <a:t>UN itself is also an Inter-Governmental Structure.</a:t>
            </a:r>
          </a:p>
        </p:txBody>
      </p:sp>
      <p:pic>
        <p:nvPicPr>
          <p:cNvPr id="10" name="Picture 3" descr="C:\Users\Susanna Badalyan\Desktop\itu-international_telecommunication_union-logo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143000"/>
            <a:ext cx="4741863" cy="5179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2" name="Picture 2" descr="D:\ISOC\LogoIsoc-v1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600200"/>
            <a:ext cx="74676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IGF is the closest to the multistakeholder model but it has no clear organizational structure, it is not a permanent body and is managed by the UN</a:t>
            </a:r>
            <a:r>
              <a:rPr lang="en-US" sz="2500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00" dirty="0">
              <a:latin typeface="+mn-lt"/>
              <a:cs typeface="+mn-cs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The proposed solution may be either the re-structuring of the existing organizations or the creation of a new body. </a:t>
            </a:r>
            <a:endParaRPr lang="en-US" sz="2500" dirty="0">
              <a:latin typeface="+mn-lt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6553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IANA transition - </a:t>
            </a: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IGF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0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D:\ISOC\logos\IGF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996" y="2286000"/>
            <a:ext cx="6988004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7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6388" name="Picture 2" descr="D:\ISOC\LogoIsoc-v1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7467600" cy="44958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sz="2500" kern="0" dirty="0" smtClean="0">
                <a:solidFill>
                  <a:srgbClr val="000000"/>
                </a:solidFill>
                <a:latin typeface="+mn-lt"/>
                <a:ea typeface="Verdana" pitchFamily="34" charset="0"/>
                <a:cs typeface="Verdana" pitchFamily="34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10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500" kern="0" dirty="0" smtClean="0">
                <a:solidFill>
                  <a:srgbClr val="000000"/>
                </a:solidFill>
                <a:latin typeface="+mn-lt"/>
                <a:ea typeface="Verdana" pitchFamily="34" charset="0"/>
                <a:cs typeface="Verdana" pitchFamily="34" charset="0"/>
              </a:rPr>
              <a:t>	Our </a:t>
            </a:r>
            <a:r>
              <a:rPr lang="en-US" sz="2500" kern="0" dirty="0">
                <a:solidFill>
                  <a:srgbClr val="000000"/>
                </a:solidFill>
                <a:latin typeface="+mn-lt"/>
                <a:cs typeface="+mn-cs"/>
              </a:rPr>
              <a:t>suggestion is to create </a:t>
            </a:r>
            <a:r>
              <a:rPr lang="en-US" sz="2500" kern="0" dirty="0" smtClean="0">
                <a:solidFill>
                  <a:srgbClr val="000000"/>
                </a:solidFill>
                <a:latin typeface="+mn-lt"/>
                <a:cs typeface="+mn-cs"/>
              </a:rPr>
              <a:t>local permanent IGF body </a:t>
            </a:r>
            <a:r>
              <a:rPr lang="en-US" sz="2500" kern="0" dirty="0">
                <a:solidFill>
                  <a:srgbClr val="000000"/>
                </a:solidFill>
                <a:latin typeface="+mn-lt"/>
                <a:cs typeface="+mn-cs"/>
              </a:rPr>
              <a:t>in all </a:t>
            </a:r>
            <a:r>
              <a:rPr lang="en-US" sz="2500" kern="0" dirty="0" smtClean="0">
                <a:solidFill>
                  <a:srgbClr val="000000"/>
                </a:solidFill>
                <a:latin typeface="+mn-lt"/>
                <a:cs typeface="+mn-cs"/>
              </a:rPr>
              <a:t>countries and with their participation to establish </a:t>
            </a:r>
            <a:r>
              <a:rPr lang="en-US" sz="2500" kern="0" dirty="0">
                <a:solidFill>
                  <a:srgbClr val="000000"/>
                </a:solidFill>
                <a:latin typeface="+mn-lt"/>
                <a:cs typeface="+mn-cs"/>
              </a:rPr>
              <a:t>an association </a:t>
            </a:r>
            <a:r>
              <a:rPr lang="en-US" sz="2500" kern="0" dirty="0" smtClean="0">
                <a:solidFill>
                  <a:srgbClr val="000000"/>
                </a:solidFill>
                <a:latin typeface="+mn-lt"/>
                <a:cs typeface="+mn-cs"/>
              </a:rPr>
              <a:t>of independent </a:t>
            </a:r>
            <a:r>
              <a:rPr lang="en-US" sz="2500" kern="0" dirty="0">
                <a:solidFill>
                  <a:srgbClr val="000000"/>
                </a:solidFill>
                <a:latin typeface="+mn-lt"/>
                <a:cs typeface="+mn-cs"/>
              </a:rPr>
              <a:t>local IGFs.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500" kern="0" dirty="0" smtClean="0">
                <a:solidFill>
                  <a:srgbClr val="000000"/>
                </a:solidFill>
                <a:latin typeface="+mn-lt"/>
                <a:cs typeface="+mn-cs"/>
              </a:rPr>
              <a:t>	</a:t>
            </a:r>
            <a:r>
              <a:rPr lang="en-US" sz="2500" i="1" kern="0" dirty="0" smtClean="0">
                <a:solidFill>
                  <a:srgbClr val="000000"/>
                </a:solidFill>
                <a:latin typeface="+mn-lt"/>
                <a:cs typeface="+mn-cs"/>
              </a:rPr>
              <a:t>Red </a:t>
            </a:r>
            <a:r>
              <a:rPr lang="en-US" sz="2500" i="1" kern="0" dirty="0">
                <a:solidFill>
                  <a:srgbClr val="000000"/>
                </a:solidFill>
                <a:latin typeface="+mn-lt"/>
                <a:cs typeface="+mn-cs"/>
              </a:rPr>
              <a:t>cross </a:t>
            </a:r>
            <a:r>
              <a:rPr lang="en-US" sz="2500" kern="0" dirty="0">
                <a:solidFill>
                  <a:srgbClr val="000000"/>
                </a:solidFill>
                <a:latin typeface="+mn-lt"/>
                <a:cs typeface="+mn-cs"/>
              </a:rPr>
              <a:t>is a good example of such association.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0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500" kern="0" dirty="0" smtClean="0">
                <a:solidFill>
                  <a:srgbClr val="000000"/>
                </a:solidFill>
                <a:latin typeface="+mn-lt"/>
                <a:ea typeface="Verdana" pitchFamily="34" charset="0"/>
                <a:cs typeface="Verdana" pitchFamily="34" charset="0"/>
              </a:rPr>
              <a:t>	In </a:t>
            </a:r>
            <a:r>
              <a:rPr lang="en-US" sz="2500" kern="0" dirty="0">
                <a:solidFill>
                  <a:srgbClr val="000000"/>
                </a:solidFill>
                <a:latin typeface="+mn-lt"/>
                <a:cs typeface="+mn-cs"/>
              </a:rPr>
              <a:t>order to preserve the control of decision-making process</a:t>
            </a:r>
            <a:r>
              <a:rPr lang="en-US" sz="2500" kern="0" dirty="0" smtClean="0">
                <a:solidFill>
                  <a:srgbClr val="000000"/>
                </a:solidFill>
                <a:latin typeface="+mn-lt"/>
                <a:cs typeface="+mn-cs"/>
              </a:rPr>
              <a:t>, some </a:t>
            </a:r>
            <a:r>
              <a:rPr lang="en-US" sz="2500" kern="0" dirty="0">
                <a:solidFill>
                  <a:srgbClr val="000000"/>
                </a:solidFill>
                <a:latin typeface="+mn-lt"/>
                <a:cs typeface="+mn-cs"/>
              </a:rPr>
              <a:t>developed countries may have a right of veto. </a:t>
            </a:r>
            <a:endParaRPr lang="en-US" sz="2500" kern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500" kern="0" dirty="0" smtClean="0">
                <a:solidFill>
                  <a:srgbClr val="000000"/>
                </a:solidFill>
                <a:latin typeface="+mn-lt"/>
                <a:cs typeface="+mn-cs"/>
              </a:rPr>
              <a:t>	</a:t>
            </a:r>
            <a:r>
              <a:rPr lang="en-US" sz="2500" i="1" kern="0" dirty="0" smtClean="0">
                <a:solidFill>
                  <a:srgbClr val="000000"/>
                </a:solidFill>
                <a:latin typeface="+mn-lt"/>
                <a:cs typeface="+mn-cs"/>
              </a:rPr>
              <a:t>UN Security </a:t>
            </a:r>
            <a:r>
              <a:rPr lang="en-US" sz="2500" i="1" kern="0" dirty="0">
                <a:solidFill>
                  <a:srgbClr val="000000"/>
                </a:solidFill>
                <a:latin typeface="+mn-lt"/>
                <a:cs typeface="+mn-cs"/>
              </a:rPr>
              <a:t>Council </a:t>
            </a:r>
            <a:r>
              <a:rPr lang="en-US" sz="2500" kern="0" dirty="0">
                <a:solidFill>
                  <a:srgbClr val="000000"/>
                </a:solidFill>
                <a:latin typeface="+mn-lt"/>
                <a:cs typeface="+mn-cs"/>
              </a:rPr>
              <a:t>is an example of such right.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8600"/>
            <a:ext cx="7315200" cy="1447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Proposed IGF Model of Armenia for Global Solution</a:t>
            </a:r>
            <a:endParaRPr 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ISOC\LogoIsoc-v15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124200" y="625475"/>
            <a:ext cx="3048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1600" y="3371850"/>
            <a:ext cx="647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Thank You!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5715000"/>
            <a:ext cx="8763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latin typeface="+mj-lt"/>
              </a:rPr>
              <a:t>Dr. </a:t>
            </a:r>
            <a:r>
              <a:rPr lang="en-US" sz="2300" b="1" dirty="0" err="1" smtClean="0">
                <a:latin typeface="+mj-lt"/>
              </a:rPr>
              <a:t>Grigori</a:t>
            </a:r>
            <a:r>
              <a:rPr lang="en-US" sz="2300" b="1" dirty="0" smtClean="0">
                <a:latin typeface="+mj-lt"/>
              </a:rPr>
              <a:t> </a:t>
            </a:r>
            <a:r>
              <a:rPr lang="en-US" sz="2300" b="1" dirty="0" err="1" smtClean="0">
                <a:latin typeface="+mj-lt"/>
              </a:rPr>
              <a:t>Saghyan</a:t>
            </a:r>
            <a:r>
              <a:rPr lang="en-US" sz="2300" b="1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–</a:t>
            </a:r>
            <a:r>
              <a:rPr lang="en-US" sz="2000" dirty="0" smtClean="0">
                <a:latin typeface="+mj-lt"/>
              </a:rPr>
              <a:t> ISOC AM Vice-President, gregor@arminco.com</a:t>
            </a:r>
            <a:endParaRPr lang="en-US" sz="2000" dirty="0">
              <a:latin typeface="+mj-lt"/>
            </a:endParaRPr>
          </a:p>
          <a:p>
            <a:pPr algn="ctr"/>
            <a:r>
              <a:rPr lang="en-US" sz="2300" b="1" dirty="0" err="1" smtClean="0">
                <a:latin typeface="+mj-lt"/>
              </a:rPr>
              <a:t>Lianna</a:t>
            </a:r>
            <a:r>
              <a:rPr lang="en-US" sz="2300" b="1" dirty="0" smtClean="0">
                <a:latin typeface="+mj-lt"/>
              </a:rPr>
              <a:t> </a:t>
            </a:r>
            <a:r>
              <a:rPr lang="en-US" sz="2300" b="1" dirty="0" err="1" smtClean="0">
                <a:latin typeface="+mj-lt"/>
              </a:rPr>
              <a:t>Galstyan</a:t>
            </a:r>
            <a:r>
              <a:rPr lang="en-US" sz="2300" b="1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- </a:t>
            </a:r>
            <a:r>
              <a:rPr lang="en-US" sz="2000" dirty="0">
                <a:latin typeface="+mj-lt"/>
              </a:rPr>
              <a:t>ISOC </a:t>
            </a:r>
            <a:r>
              <a:rPr lang="en-US" sz="2000" dirty="0" smtClean="0">
                <a:latin typeface="+mj-lt"/>
              </a:rPr>
              <a:t>AM Board Member, lianna@magic.am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2" name="Picture 2" descr="D:\ISOC\LogoIsoc-v1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524000"/>
            <a:ext cx="7467600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WCIT 2012 conference - Armenia against the transfer of some Internet Related Issues control to ITU</a:t>
            </a:r>
            <a:r>
              <a:rPr lang="en-US" sz="2300" dirty="0" smtClean="0">
                <a:latin typeface="+mn-lt"/>
              </a:rPr>
              <a:t>.</a:t>
            </a:r>
            <a:endParaRPr lang="en-US" sz="2300" kern="0" dirty="0" smtClean="0">
              <a:solidFill>
                <a:srgbClr val="000000"/>
              </a:solidFill>
              <a:latin typeface="+mn-lt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latin typeface="+mn-lt"/>
              <a:cs typeface="+mn-cs"/>
            </a:endParaRPr>
          </a:p>
          <a:p>
            <a:pPr marL="0"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Alternative for local Internet Governance - to create a local Permanent Internet Governance Committee with stakeholders of</a:t>
            </a:r>
          </a:p>
          <a:p>
            <a:pPr lvl="1"/>
            <a:endParaRPr lang="en-US" sz="2300" dirty="0" smtClean="0">
              <a:latin typeface="+mn-lt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Government</a:t>
            </a:r>
          </a:p>
          <a:p>
            <a:pPr lvl="2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Private Sector</a:t>
            </a:r>
          </a:p>
          <a:p>
            <a:pPr lvl="2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NGOs</a:t>
            </a:r>
          </a:p>
          <a:p>
            <a:pPr lvl="2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Technical Community/Academia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latin typeface="+mn-lt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28600"/>
            <a:ext cx="72390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Proposed IGF Model of Armenia</a:t>
            </a:r>
            <a:endParaRPr 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2" name="Picture 2" descr="D:\ISOC\LogoIsoc-v1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600200"/>
            <a:ext cx="7467600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Proposal agreed with - </a:t>
            </a:r>
            <a:r>
              <a:rPr lang="en-US" sz="2500" b="1" dirty="0" smtClean="0">
                <a:latin typeface="+mn-lt"/>
              </a:rPr>
              <a:t>NGOs, Business, Academia</a:t>
            </a:r>
            <a:r>
              <a:rPr lang="en-US" sz="2300" b="1" dirty="0" smtClean="0">
                <a:latin typeface="+mn-lt"/>
              </a:rPr>
              <a:t>.</a:t>
            </a:r>
            <a:endParaRPr lang="en-US" sz="2300" dirty="0" smtClean="0">
              <a:latin typeface="+mn-lt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 smtClean="0">
              <a:solidFill>
                <a:srgbClr val="000000"/>
              </a:solidFill>
              <a:latin typeface="+mn-lt"/>
            </a:endParaRPr>
          </a:p>
          <a:p>
            <a:pPr marL="0"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Ministry of Transport and Communications (MTC) agreed this with all Governmental bodies and the office of the President of RA</a:t>
            </a:r>
            <a:r>
              <a:rPr lang="en-US" sz="2300" dirty="0" smtClean="0">
                <a:latin typeface="+mn-lt"/>
              </a:rPr>
              <a:t>. </a:t>
            </a:r>
          </a:p>
          <a:p>
            <a:pPr marL="0"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>
              <a:latin typeface="+mn-lt"/>
            </a:endParaRPr>
          </a:p>
          <a:p>
            <a:pPr marL="0"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MTC presented proposal to the Government for ratification</a:t>
            </a:r>
            <a:r>
              <a:rPr lang="en-US" sz="2300" dirty="0" smtClean="0">
                <a:latin typeface="+mn-lt"/>
              </a:rPr>
              <a:t>. </a:t>
            </a:r>
          </a:p>
          <a:p>
            <a:pPr marL="0"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>
              <a:latin typeface="+mn-lt"/>
            </a:endParaRPr>
          </a:p>
          <a:p>
            <a:pPr marL="0"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Waiting for it to be approved</a:t>
            </a:r>
            <a:r>
              <a:rPr lang="en-US" sz="2300" dirty="0" smtClean="0">
                <a:latin typeface="+mn-lt"/>
              </a:rPr>
              <a:t>.</a:t>
            </a:r>
          </a:p>
          <a:p>
            <a:pPr marL="0"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8600"/>
            <a:ext cx="7315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Proposed IGF Model of Armenia</a:t>
            </a:r>
            <a:endParaRPr 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2" name="Picture 2" descr="D:\ISOC\LogoIsoc-v1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295400"/>
            <a:ext cx="74676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The core idea is the permanent function of this body</a:t>
            </a:r>
            <a:r>
              <a:rPr lang="en-US" sz="2300" dirty="0" smtClean="0">
                <a:latin typeface="+mn-lt"/>
              </a:rPr>
              <a:t>.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300" kern="0" dirty="0" smtClean="0">
              <a:solidFill>
                <a:srgbClr val="000000"/>
              </a:solidFill>
              <a:latin typeface="+mn-lt"/>
            </a:endParaRPr>
          </a:p>
          <a:p>
            <a:pPr marL="0"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The suggested members</a:t>
            </a:r>
            <a:r>
              <a:rPr lang="en-US" sz="2300" dirty="0" smtClean="0">
                <a:latin typeface="+mn-lt"/>
              </a:rPr>
              <a:t>: </a:t>
            </a:r>
          </a:p>
          <a:p>
            <a:pPr marL="0"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The Ministry of Transport and Communications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 The Ministry of Foreign Affairs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 The National Academy of Sciences 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 The Radio and TV commission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 The Internet Society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 The Association of Mass Media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 The Union of Employers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 The Union of IT Enterprises 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 A representative from the office of Ombudsman</a:t>
            </a:r>
            <a:r>
              <a:rPr lang="en-US" sz="2300" dirty="0" smtClean="0">
                <a:latin typeface="+mn-lt"/>
              </a:rPr>
              <a:t>.</a:t>
            </a:r>
          </a:p>
          <a:p>
            <a:pPr marL="0"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8600"/>
            <a:ext cx="7315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Proposed IGF Model of Armenia</a:t>
            </a:r>
            <a:endParaRPr 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2" name="Picture 2" descr="D:\ISOC\LogoIsoc-v1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600200"/>
            <a:ext cx="7467600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The status of this body will be inter-department commission</a:t>
            </a:r>
            <a:r>
              <a:rPr lang="en-US" sz="2400" dirty="0" smtClean="0">
                <a:latin typeface="+mn-lt"/>
              </a:rPr>
              <a:t>.</a:t>
            </a:r>
            <a:endParaRPr lang="en-US" sz="2300" dirty="0" smtClean="0">
              <a:latin typeface="+mn-lt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300" kern="0" dirty="0" smtClean="0">
              <a:solidFill>
                <a:srgbClr val="000000"/>
              </a:solidFill>
              <a:latin typeface="+mn-lt"/>
            </a:endParaRPr>
          </a:p>
          <a:p>
            <a:pPr marL="0"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Head will be the Minister of Transport and Communications</a:t>
            </a:r>
            <a:r>
              <a:rPr lang="en-US" sz="2300" dirty="0" smtClean="0">
                <a:latin typeface="+mn-lt"/>
              </a:rPr>
              <a:t>. </a:t>
            </a:r>
          </a:p>
          <a:p>
            <a:pPr marL="0"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latin typeface="+mn-lt"/>
            </a:endParaRPr>
          </a:p>
          <a:p>
            <a:pPr marL="0"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n-lt"/>
              </a:rPr>
              <a:t>Secretariat is planned to be the Internet Society of Armenia which will provide a full transparency</a:t>
            </a:r>
            <a:r>
              <a:rPr lang="en-US" sz="2300" dirty="0" smtClean="0">
                <a:latin typeface="+mn-lt"/>
              </a:rPr>
              <a:t>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8600"/>
            <a:ext cx="7315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Proposed IGF Model of Armenia</a:t>
            </a:r>
            <a:endParaRPr 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5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316" name="Picture 2" descr="D:\ISOC\LogoIsoc-v1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" y="12192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500" dirty="0" smtClean="0">
                <a:latin typeface="+mn-lt"/>
              </a:rPr>
              <a:t>The proposed IG principles are as follows</a:t>
            </a:r>
            <a:r>
              <a:rPr lang="en-US" sz="2300" dirty="0" smtClean="0">
                <a:latin typeface="+mn-lt"/>
              </a:rPr>
              <a:t>: </a:t>
            </a:r>
          </a:p>
          <a:p>
            <a:pPr algn="just"/>
            <a:endParaRPr lang="en-US" sz="23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Providing people with Internet access</a:t>
            </a:r>
          </a:p>
          <a:p>
            <a:pPr algn="just"/>
            <a:endParaRPr lang="en-US" sz="10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The system of Domain Names</a:t>
            </a:r>
          </a:p>
          <a:p>
            <a:pPr algn="just"/>
            <a:endParaRPr lang="en-US" sz="10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Support of DNSSEC distribution</a:t>
            </a:r>
          </a:p>
          <a:p>
            <a:pPr algn="just"/>
            <a:endParaRPr lang="en-US" sz="10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IPv6 Distribution </a:t>
            </a: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Human Rights Protection in Internet </a:t>
            </a: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Privacy protection and Identification </a:t>
            </a: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Innovations</a:t>
            </a:r>
            <a:endParaRPr lang="en-US" sz="230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7239000" cy="1066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Proposed IGF Model of Armenia</a:t>
            </a:r>
            <a:endParaRPr 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5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316" name="Picture 2" descr="D:\ISOC\LogoIsoc-v1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" y="9906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Protection </a:t>
            </a:r>
            <a:r>
              <a:rPr lang="en-US" sz="2300" dirty="0">
                <a:latin typeface="+mn-lt"/>
              </a:rPr>
              <a:t>of Intellectual Property </a:t>
            </a:r>
            <a:endParaRPr lang="en-US" sz="23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endParaRPr lang="en-US" sz="1000" dirty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</a:t>
            </a:r>
            <a:r>
              <a:rPr lang="en-US" sz="2300" dirty="0">
                <a:latin typeface="+mn-lt"/>
              </a:rPr>
              <a:t>Support of Information dissemination on the basis </a:t>
            </a:r>
            <a:r>
              <a:rPr lang="en-US" sz="2300" dirty="0" smtClean="0">
                <a:latin typeface="+mn-lt"/>
              </a:rPr>
              <a:t>of  open license</a:t>
            </a:r>
          </a:p>
          <a:p>
            <a:pPr algn="just"/>
            <a:endParaRPr lang="en-US" sz="1000" dirty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</a:t>
            </a:r>
            <a:r>
              <a:rPr lang="en-US" sz="2300" dirty="0">
                <a:latin typeface="+mn-lt"/>
              </a:rPr>
              <a:t>Establishment of local Exchange Centers of </a:t>
            </a:r>
            <a:r>
              <a:rPr lang="en-US" sz="2300" dirty="0" smtClean="0">
                <a:latin typeface="+mn-lt"/>
              </a:rPr>
              <a:t>Internet traffic </a:t>
            </a:r>
            <a:endParaRPr lang="en-US" sz="2300" dirty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</a:t>
            </a:r>
            <a:r>
              <a:rPr lang="en-US" sz="2300" dirty="0">
                <a:latin typeface="+mn-lt"/>
              </a:rPr>
              <a:t>Traffic routing </a:t>
            </a: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</a:t>
            </a:r>
            <a:r>
              <a:rPr lang="en-US" sz="2300" dirty="0">
                <a:latin typeface="+mn-lt"/>
              </a:rPr>
              <a:t>Security </a:t>
            </a: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</a:t>
            </a:r>
            <a:r>
              <a:rPr lang="en-US" sz="2300" dirty="0">
                <a:latin typeface="+mn-lt"/>
              </a:rPr>
              <a:t>Open standards </a:t>
            </a:r>
            <a:endParaRPr lang="en-US" sz="23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Child Online Protection</a:t>
            </a: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Support .</a:t>
            </a:r>
            <a:r>
              <a:rPr lang="en-US" sz="2300" dirty="0" err="1" smtClean="0">
                <a:latin typeface="+mn-lt"/>
              </a:rPr>
              <a:t>հայ</a:t>
            </a:r>
            <a:r>
              <a:rPr lang="en-US" sz="2300" dirty="0" smtClean="0">
                <a:latin typeface="+mn-lt"/>
              </a:rPr>
              <a:t> IDN registration and Armenian content</a:t>
            </a:r>
            <a:endParaRPr lang="en-US" sz="2300" dirty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</a:t>
            </a:r>
            <a:r>
              <a:rPr lang="en-US" sz="2300" dirty="0">
                <a:latin typeface="+mn-lt"/>
              </a:rPr>
              <a:t>Network neutrality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7239000" cy="990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Proposed IGF Model of Armenia</a:t>
            </a:r>
            <a:endParaRPr 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39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40" name="Picture 2" descr="D:\ISOC\LogoIsoc-v1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447800"/>
            <a:ext cx="73914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500" dirty="0">
                <a:latin typeface="+mn-lt"/>
              </a:rPr>
              <a:t>Network Neutrality </a:t>
            </a:r>
            <a:r>
              <a:rPr lang="en-US" sz="2500" dirty="0" smtClean="0">
                <a:latin typeface="+mn-lt"/>
              </a:rPr>
              <a:t>details</a:t>
            </a:r>
          </a:p>
          <a:p>
            <a:pPr algn="just"/>
            <a:endParaRPr lang="en-US" sz="2800" dirty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 All </a:t>
            </a:r>
            <a:r>
              <a:rPr lang="en-US" sz="2500" dirty="0">
                <a:latin typeface="+mn-lt"/>
              </a:rPr>
              <a:t>computer ports and internet protocols are open</a:t>
            </a:r>
            <a:r>
              <a:rPr lang="en-US" sz="2800" dirty="0">
                <a:latin typeface="+mn-lt"/>
              </a:rPr>
              <a:t>.</a:t>
            </a:r>
          </a:p>
          <a:p>
            <a:pPr algn="just"/>
            <a:endParaRPr lang="en-US" sz="28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 Any </a:t>
            </a:r>
            <a:r>
              <a:rPr lang="en-US" sz="2500" dirty="0">
                <a:latin typeface="+mn-lt"/>
              </a:rPr>
              <a:t>information source and destination with any content in internet is transparently accessible</a:t>
            </a:r>
            <a:r>
              <a:rPr lang="en-US" sz="2800" dirty="0">
                <a:latin typeface="+mn-lt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8600"/>
            <a:ext cx="72390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Proposed IGF Model of Armenia</a:t>
            </a:r>
            <a:endParaRPr 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3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>
                <a:latin typeface="Calibri" pitchFamily="34" charset="0"/>
              </a:rPr>
              <a:t> </a:t>
            </a:r>
          </a:p>
        </p:txBody>
      </p:sp>
      <p:pic>
        <p:nvPicPr>
          <p:cNvPr id="15364" name="Picture 2" descr="D:\ISOC\LogoIsoc-v1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6050" y="5715000"/>
            <a:ext cx="1319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7010400" y="6248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 AM" pitchFamily="34" charset="0"/>
                <a:ea typeface="+mj-ea"/>
                <a:cs typeface="+mj-cs"/>
              </a:rPr>
              <a:t>www.isoc.am</a:t>
            </a:r>
          </a:p>
        </p:txBody>
      </p:sp>
      <p:sp>
        <p:nvSpPr>
          <p:cNvPr id="15367" name="Content Placeholder 2"/>
          <p:cNvSpPr txBox="1">
            <a:spLocks/>
          </p:cNvSpPr>
          <p:nvPr/>
        </p:nvSpPr>
        <p:spPr bwMode="auto">
          <a:xfrm>
            <a:off x="0" y="12954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+mn-lt"/>
              </a:rPr>
              <a:t> No </a:t>
            </a:r>
            <a:r>
              <a:rPr lang="en-US" sz="2300" dirty="0">
                <a:latin typeface="+mn-lt"/>
              </a:rPr>
              <a:t>filtering, except for the following cases:</a:t>
            </a:r>
          </a:p>
          <a:p>
            <a:pPr algn="just"/>
            <a:endParaRPr lang="en-US" sz="2300" dirty="0">
              <a:latin typeface="+mn-lt"/>
            </a:endParaRPr>
          </a:p>
          <a:p>
            <a:pPr algn="just"/>
            <a:r>
              <a:rPr lang="ru-RU" sz="2300" b="1" dirty="0">
                <a:latin typeface="+mn-lt"/>
              </a:rPr>
              <a:t>- </a:t>
            </a:r>
            <a:r>
              <a:rPr lang="en-US" sz="2300" dirty="0" smtClean="0">
                <a:latin typeface="+mn-lt"/>
              </a:rPr>
              <a:t>Law </a:t>
            </a:r>
            <a:r>
              <a:rPr lang="en-US" sz="2300" dirty="0">
                <a:latin typeface="+mn-lt"/>
              </a:rPr>
              <a:t>requirement or Court decision</a:t>
            </a:r>
          </a:p>
          <a:p>
            <a:pPr algn="just">
              <a:buFontTx/>
              <a:buChar char="-"/>
            </a:pPr>
            <a:r>
              <a:rPr lang="en-US" sz="2300" dirty="0">
                <a:latin typeface="+mn-lt"/>
              </a:rPr>
              <a:t> end-user consent  </a:t>
            </a:r>
          </a:p>
          <a:p>
            <a:pPr algn="just">
              <a:buFontTx/>
              <a:buChar char="-"/>
            </a:pPr>
            <a:r>
              <a:rPr lang="en-US" sz="2300" dirty="0">
                <a:latin typeface="+mn-lt"/>
              </a:rPr>
              <a:t> ensuring the robustness and integrity of </a:t>
            </a:r>
            <a:r>
              <a:rPr lang="en-US" sz="2300" dirty="0" smtClean="0">
                <a:latin typeface="+mn-lt"/>
              </a:rPr>
              <a:t>the operator's</a:t>
            </a:r>
          </a:p>
          <a:p>
            <a:pPr algn="just"/>
            <a:r>
              <a:rPr lang="en-US" sz="2300" dirty="0" smtClean="0">
                <a:latin typeface="+mn-lt"/>
              </a:rPr>
              <a:t>  </a:t>
            </a:r>
            <a:r>
              <a:rPr lang="en-US" sz="2300" dirty="0">
                <a:latin typeface="+mn-lt"/>
              </a:rPr>
              <a:t>network with the mandatory </a:t>
            </a:r>
            <a:r>
              <a:rPr lang="en-US" sz="2300" dirty="0" smtClean="0">
                <a:latin typeface="+mn-lt"/>
              </a:rPr>
              <a:t>end-user notice</a:t>
            </a:r>
            <a:endParaRPr lang="en-US" sz="2300" dirty="0">
              <a:latin typeface="+mn-lt"/>
            </a:endParaRPr>
          </a:p>
          <a:p>
            <a:pPr algn="just">
              <a:buFontTx/>
              <a:buChar char="-"/>
            </a:pPr>
            <a:r>
              <a:rPr lang="en-US" sz="2300" dirty="0">
                <a:latin typeface="+mn-lt"/>
              </a:rPr>
              <a:t> preventing the overloading of operator's network, all </a:t>
            </a:r>
            <a:endParaRPr lang="en-US" sz="2300" dirty="0" smtClean="0">
              <a:latin typeface="+mn-lt"/>
            </a:endParaRPr>
          </a:p>
          <a:p>
            <a:pPr algn="just"/>
            <a:r>
              <a:rPr lang="en-US" sz="2300" dirty="0" smtClean="0">
                <a:latin typeface="+mn-lt"/>
              </a:rPr>
              <a:t>  protocols necessarily considered as equal</a:t>
            </a:r>
          </a:p>
          <a:p>
            <a:pPr algn="just">
              <a:buFontTx/>
              <a:buChar char="-"/>
            </a:pPr>
            <a:r>
              <a:rPr lang="en-US" sz="2300" dirty="0" smtClean="0">
                <a:latin typeface="+mn-lt"/>
              </a:rPr>
              <a:t> </a:t>
            </a:r>
            <a:r>
              <a:rPr lang="en-US" sz="2300" dirty="0">
                <a:latin typeface="+mn-lt"/>
              </a:rPr>
              <a:t>protecting users from virus or hacker activity, </a:t>
            </a:r>
            <a:r>
              <a:rPr lang="en-US" sz="2300" dirty="0" err="1">
                <a:latin typeface="+mn-lt"/>
              </a:rPr>
              <a:t>DDoS</a:t>
            </a:r>
            <a:endParaRPr lang="en-US" sz="2300" dirty="0">
              <a:latin typeface="+mn-lt"/>
            </a:endParaRPr>
          </a:p>
          <a:p>
            <a:pPr algn="just"/>
            <a:r>
              <a:rPr lang="en-US" sz="2300" dirty="0">
                <a:latin typeface="+mn-lt"/>
              </a:rPr>
              <a:t>  attacks, protecting against cyber crime in exceptional </a:t>
            </a:r>
          </a:p>
          <a:p>
            <a:pPr algn="just"/>
            <a:r>
              <a:rPr lang="en-US" sz="2300" dirty="0">
                <a:latin typeface="+mn-lt"/>
              </a:rPr>
              <a:t>  circumstances apply traffic filtering.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8600"/>
            <a:ext cx="7315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Proposed IGF Model of Armenia</a:t>
            </a:r>
            <a:endParaRPr 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7262</TotalTime>
  <Words>865</Words>
  <Application>Microsoft Office PowerPoint</Application>
  <PresentationFormat>On-screen Show (4:3)</PresentationFormat>
  <Paragraphs>165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Susanna Badalyan</dc:creator>
  <cp:lastModifiedBy>Lianna</cp:lastModifiedBy>
  <cp:revision>155</cp:revision>
  <dcterms:modified xsi:type="dcterms:W3CDTF">2014-07-01T13:20:10Z</dcterms:modified>
</cp:coreProperties>
</file>