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56" r:id="rId2"/>
    <p:sldId id="257" r:id="rId3"/>
    <p:sldId id="264" r:id="rId4"/>
    <p:sldId id="270" r:id="rId5"/>
    <p:sldId id="265" r:id="rId6"/>
    <p:sldId id="266" r:id="rId7"/>
    <p:sldId id="271" r:id="rId8"/>
    <p:sldId id="268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53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2399A9-B6A9-4248-A845-F9C165DF012D}" type="datetimeFigureOut">
              <a:rPr lang="en-US" smtClean="0"/>
              <a:pPr/>
              <a:t>10/8/2013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BABDDA-5FDE-49A9-9023-2ED4521F89E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8417E-39FE-4522-B8A0-6EA73EAC511F}" type="datetimeFigureOut">
              <a:rPr lang="en-US" smtClean="0"/>
              <a:pPr/>
              <a:t>10/8/2013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D41E7-6B9C-48F1-BFDC-6C0B96CD45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8417E-39FE-4522-B8A0-6EA73EAC511F}" type="datetimeFigureOut">
              <a:rPr lang="en-US" smtClean="0"/>
              <a:pPr/>
              <a:t>10/8/2013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D41E7-6B9C-48F1-BFDC-6C0B96CD45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8417E-39FE-4522-B8A0-6EA73EAC511F}" type="datetimeFigureOut">
              <a:rPr lang="en-US" smtClean="0"/>
              <a:pPr/>
              <a:t>10/8/2013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D41E7-6B9C-48F1-BFDC-6C0B96CD45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8417E-39FE-4522-B8A0-6EA73EAC511F}" type="datetimeFigureOut">
              <a:rPr lang="en-US" smtClean="0"/>
              <a:pPr/>
              <a:t>10/8/2013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D41E7-6B9C-48F1-BFDC-6C0B96CD45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8417E-39FE-4522-B8A0-6EA73EAC511F}" type="datetimeFigureOut">
              <a:rPr lang="en-US" smtClean="0"/>
              <a:pPr/>
              <a:t>10/8/2013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D41E7-6B9C-48F1-BFDC-6C0B96CD45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8417E-39FE-4522-B8A0-6EA73EAC511F}" type="datetimeFigureOut">
              <a:rPr lang="en-US" smtClean="0"/>
              <a:pPr/>
              <a:t>10/8/2013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D41E7-6B9C-48F1-BFDC-6C0B96CD45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8417E-39FE-4522-B8A0-6EA73EAC511F}" type="datetimeFigureOut">
              <a:rPr lang="en-US" smtClean="0"/>
              <a:pPr/>
              <a:t>10/8/2013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D41E7-6B9C-48F1-BFDC-6C0B96CD45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8417E-39FE-4522-B8A0-6EA73EAC511F}" type="datetimeFigureOut">
              <a:rPr lang="en-US" smtClean="0"/>
              <a:pPr/>
              <a:t>10/8/2013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D41E7-6B9C-48F1-BFDC-6C0B96CD45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8417E-39FE-4522-B8A0-6EA73EAC511F}" type="datetimeFigureOut">
              <a:rPr lang="en-US" smtClean="0"/>
              <a:pPr/>
              <a:t>10/8/2013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D41E7-6B9C-48F1-BFDC-6C0B96CD45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8417E-39FE-4522-B8A0-6EA73EAC511F}" type="datetimeFigureOut">
              <a:rPr lang="en-US" smtClean="0"/>
              <a:pPr/>
              <a:t>10/8/2013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D41E7-6B9C-48F1-BFDC-6C0B96CD45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8417E-39FE-4522-B8A0-6EA73EAC511F}" type="datetimeFigureOut">
              <a:rPr lang="en-US" smtClean="0"/>
              <a:pPr/>
              <a:t>10/8/2013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3CD41E7-6B9C-48F1-BFDC-6C0B96CD45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818417E-39FE-4522-B8A0-6EA73EAC511F}" type="datetimeFigureOut">
              <a:rPr lang="en-US" smtClean="0"/>
              <a:pPr/>
              <a:t>10/8/2013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3CD41E7-6B9C-48F1-BFDC-6C0B96CD452C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dnforums.com/forums/31315-big-idn-sales-headline-a-monster-april.html" TargetMode="External"/><Relationship Id="rId2" Type="http://schemas.openxmlformats.org/officeDocument/2006/relationships/hyperlink" Target="http://www.dnjournal.com/archive/domainsales/2012/20120829.htm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dnjournal.com/archive/domainsales/2012/20120606.htm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&#1087;&#1088;&#1077;&#1079;&#1080;&#1076;&#1077;&#1085;&#1090;.&#1088;&#1092;/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0"/>
            <a:ext cx="7772400" cy="3810000"/>
          </a:xfrm>
        </p:spPr>
        <p:txBody>
          <a:bodyPr>
            <a:noAutofit/>
          </a:bodyPr>
          <a:lstStyle/>
          <a:p>
            <a:pPr algn="ctr"/>
            <a:r>
              <a:rPr lang="hy-AM" sz="4400" dirty="0" smtClean="0"/>
              <a:t>Ի՞նչ է նշանակում </a:t>
            </a:r>
            <a:r>
              <a:rPr lang="en-US" sz="4400" dirty="0" smtClean="0"/>
              <a:t>IDN </a:t>
            </a:r>
            <a:br>
              <a:rPr lang="en-US" sz="4400" dirty="0" smtClean="0"/>
            </a:br>
            <a:r>
              <a:rPr lang="hy-AM" sz="4400" dirty="0" smtClean="0"/>
              <a:t> Պատմություն </a:t>
            </a:r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hy-AM" sz="4400" dirty="0" smtClean="0"/>
              <a:t> Այլ երկրների փորձը </a:t>
            </a:r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hy-AM" sz="4400" dirty="0" smtClean="0"/>
              <a:t>Ի՞նչ սպասելիքներ ունենք</a:t>
            </a:r>
            <a:br>
              <a:rPr lang="hy-AM" sz="4400" dirty="0" smtClean="0"/>
            </a:br>
            <a:r>
              <a:rPr lang="hy-AM" sz="4400" dirty="0" smtClean="0"/>
              <a:t> </a:t>
            </a:r>
            <a:r>
              <a:rPr lang="en-US" sz="3200" dirty="0" smtClean="0"/>
              <a:t>  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4953000"/>
            <a:ext cx="7543800" cy="1447800"/>
          </a:xfrm>
        </p:spPr>
        <p:txBody>
          <a:bodyPr>
            <a:normAutofit/>
          </a:bodyPr>
          <a:lstStyle/>
          <a:p>
            <a:pPr algn="ctr"/>
            <a:r>
              <a:rPr lang="en-US" sz="7200" dirty="0" smtClean="0"/>
              <a:t> 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733800" y="6054746"/>
            <a:ext cx="495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y-AM" sz="2400" i="1" dirty="0" smtClean="0"/>
              <a:t>Աննա Կարախանյան, </a:t>
            </a:r>
            <a:r>
              <a:rPr lang="en-US" sz="2400" i="1" dirty="0" smtClean="0"/>
              <a:t>ISOC AM</a:t>
            </a:r>
            <a:endParaRPr lang="en-US" sz="2400" i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5800" y="838200"/>
            <a:ext cx="7848600" cy="84638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y-AM" sz="3600" b="1" dirty="0" smtClean="0"/>
              <a:t>IDN </a:t>
            </a:r>
            <a:r>
              <a:rPr lang="hy-AM" sz="2800" dirty="0" smtClean="0"/>
              <a:t>(միջազգայնացված դոմենի անուն)՝ նշանակում է այնպիսի դոմենային անուն, որը ներկայացված է ոչ լատինատար լեզվով և ոչ լատիներեն տառերով, սակայն կարող է ներկայացված լինել նաև լատինական տառերով, բայց դիակրետիկների օգտագործմամբ՝ ֆրանսերեն, իսպաներեն և այլ լեզուներում օգտագործվող սպեցիֆիկ տառեր:</a:t>
            </a:r>
          </a:p>
          <a:p>
            <a:r>
              <a:rPr lang="hy-AM" sz="2800" dirty="0" smtClean="0"/>
              <a:t>Оրինակներ՝</a:t>
            </a:r>
          </a:p>
          <a:p>
            <a:r>
              <a:rPr lang="hy-AM" sz="2800" dirty="0" smtClean="0"/>
              <a:t>президент.рф, </a:t>
            </a:r>
            <a:r>
              <a:rPr lang="en-US" sz="2800" dirty="0" err="1" smtClean="0">
                <a:hlinkClick r:id="rId2"/>
              </a:rPr>
              <a:t>レンタカー.com</a:t>
            </a:r>
            <a:r>
              <a:rPr lang="hy-AM" sz="2800" dirty="0" smtClean="0"/>
              <a:t> </a:t>
            </a:r>
            <a:r>
              <a:rPr lang="en-US" sz="2400" dirty="0" smtClean="0"/>
              <a:t>(</a:t>
            </a:r>
            <a:r>
              <a:rPr lang="hy-AM" dirty="0" smtClean="0"/>
              <a:t>մեքենաների վաճարք</a:t>
            </a:r>
            <a:r>
              <a:rPr lang="en-US" dirty="0" smtClean="0"/>
              <a:t>-</a:t>
            </a:r>
            <a:r>
              <a:rPr lang="hy-AM" dirty="0" smtClean="0"/>
              <a:t>ճապոներեն</a:t>
            </a:r>
            <a:r>
              <a:rPr lang="en-US" dirty="0" smtClean="0"/>
              <a:t>), </a:t>
            </a:r>
            <a:r>
              <a:rPr lang="en-US" sz="2800" dirty="0" err="1" smtClean="0">
                <a:hlinkClick r:id="rId3"/>
              </a:rPr>
              <a:t>노트북.com</a:t>
            </a:r>
            <a:r>
              <a:rPr lang="hy-AM" sz="2800" dirty="0" smtClean="0"/>
              <a:t> </a:t>
            </a:r>
            <a:r>
              <a:rPr lang="en-US" sz="2400" dirty="0" smtClean="0"/>
              <a:t>(</a:t>
            </a:r>
            <a:r>
              <a:rPr lang="hy-AM" sz="1600" dirty="0" smtClean="0"/>
              <a:t>լապտոպ -կորեերեն</a:t>
            </a:r>
            <a:r>
              <a:rPr lang="en-US" sz="2400" dirty="0" smtClean="0"/>
              <a:t>)</a:t>
            </a:r>
            <a:r>
              <a:rPr lang="hy-AM" sz="2800" dirty="0" smtClean="0"/>
              <a:t>,</a:t>
            </a:r>
          </a:p>
          <a:p>
            <a:r>
              <a:rPr lang="en-US" sz="2800" dirty="0" smtClean="0">
                <a:hlinkClick r:id="rId4"/>
              </a:rPr>
              <a:t>Kündigen.de</a:t>
            </a:r>
            <a:r>
              <a:rPr lang="hy-AM" sz="2800" dirty="0" smtClean="0"/>
              <a:t> </a:t>
            </a:r>
            <a:r>
              <a:rPr lang="en-US" sz="3200" dirty="0" smtClean="0"/>
              <a:t>(</a:t>
            </a:r>
            <a:r>
              <a:rPr lang="hy-AM" sz="1600" dirty="0" smtClean="0"/>
              <a:t>բառարան-գերմաներեն</a:t>
            </a:r>
            <a:r>
              <a:rPr lang="en-US" sz="3200" dirty="0" smtClean="0"/>
              <a:t>)</a:t>
            </a:r>
            <a:endParaRPr lang="en-US" sz="2800" dirty="0" smtClean="0"/>
          </a:p>
          <a:p>
            <a:r>
              <a:rPr lang="hy-AM" sz="2800" dirty="0" smtClean="0"/>
              <a:t> </a:t>
            </a:r>
            <a:endParaRPr lang="en-US" sz="2800" dirty="0" smtClean="0"/>
          </a:p>
          <a:p>
            <a:endParaRPr lang="hy-AM" sz="2800" dirty="0" smtClean="0"/>
          </a:p>
          <a:p>
            <a:endParaRPr lang="hy-AM" sz="2800" dirty="0" smtClean="0"/>
          </a:p>
          <a:p>
            <a:endParaRPr lang="hy-AM" sz="2800" u="sng" dirty="0" smtClean="0"/>
          </a:p>
          <a:p>
            <a:endParaRPr lang="en-US" sz="1600" u="sng" dirty="0" smtClean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143000"/>
            <a:ext cx="84582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y-AM" sz="3200" dirty="0" smtClean="0"/>
              <a:t> </a:t>
            </a:r>
            <a:r>
              <a:rPr lang="en-US" sz="3200" dirty="0" smtClean="0"/>
              <a:t>IDN </a:t>
            </a:r>
            <a:r>
              <a:rPr lang="hy-AM" sz="3200" dirty="0" smtClean="0"/>
              <a:t>դոմենեևը դոմենային </a:t>
            </a:r>
            <a:r>
              <a:rPr lang="hy-AM" sz="3200" smtClean="0"/>
              <a:t>անունների </a:t>
            </a:r>
            <a:r>
              <a:rPr lang="hy-AM" sz="3200" smtClean="0"/>
              <a:t>համակարգում  </a:t>
            </a:r>
            <a:r>
              <a:rPr lang="hy-AM" sz="3200" dirty="0" smtClean="0"/>
              <a:t>(DNS) նրանք ներկայացված են  ASCII-ով օգտագործելով </a:t>
            </a:r>
            <a:r>
              <a:rPr lang="hy-AM" sz="3200" b="1" dirty="0" smtClean="0"/>
              <a:t>Pynycode </a:t>
            </a:r>
            <a:r>
              <a:rPr lang="hy-AM" sz="3200" dirty="0" smtClean="0"/>
              <a:t>տառադարձությունը: Օրինակ՝ президент.рф ներկայացված է այս տեսքով՝ </a:t>
            </a:r>
            <a:r>
              <a:rPr lang="en-US" sz="3200" u="sng" dirty="0" smtClean="0">
                <a:hlinkClick r:id="rId2"/>
              </a:rPr>
              <a:t>http://xn--d1abbgf6aiiy.xn--p1ai/</a:t>
            </a:r>
            <a:r>
              <a:rPr lang="en-US" sz="3200" dirty="0" smtClean="0"/>
              <a:t>  </a:t>
            </a:r>
            <a:endParaRPr lang="hy-AM" sz="3200" dirty="0" smtClean="0"/>
          </a:p>
          <a:p>
            <a:endParaRPr lang="en-US" sz="3200" dirty="0" smtClean="0"/>
          </a:p>
          <a:p>
            <a:r>
              <a:rPr lang="hy-AM" sz="3200" dirty="0" smtClean="0"/>
              <a:t>IDN դոմեներ կան նաև միջազգային դոմենային գոտիներում, օրինակ՝ COM, NET, NAME, ORG.</a:t>
            </a:r>
            <a:endParaRPr lang="en-US" sz="2000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990600"/>
            <a:ext cx="8458200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y-AM" sz="2800" dirty="0" smtClean="0"/>
              <a:t>IDN ստեղծման գաղափարը առաջին անգամ առաջարկվել է 1996 թ-ին և իրականացված է Տան Ժույկվանգի և Լյոնգ Կոկյենգի կողմից 1998 թ-ին:</a:t>
            </a:r>
          </a:p>
          <a:p>
            <a:endParaRPr lang="en-US" sz="2800" dirty="0" smtClean="0"/>
          </a:p>
          <a:p>
            <a:r>
              <a:rPr lang="hy-AM" sz="2800" dirty="0" smtClean="0"/>
              <a:t>Ավանդական լատիներենով ներկայացված դոմեների առաջին փոփոխությունները տեղի է ունեցել իսպանականախոս աշխարհում. </a:t>
            </a:r>
          </a:p>
          <a:p>
            <a:endParaRPr lang="hy-AM" sz="2800" dirty="0" smtClean="0"/>
          </a:p>
          <a:p>
            <a:r>
              <a:rPr lang="hy-AM" sz="2800" dirty="0" smtClean="0"/>
              <a:t>2005 թ-ի Սեպտեմբերի 21-ին, Չիլիում ստեղծվեցին   դոմենային անունները դիակրիտիկների և ñ  տառի օգտագործմամբ (որը կարելի էր օգտագործել 2001 թ-ի վերջից):</a:t>
            </a:r>
            <a:endParaRPr lang="en-US" sz="28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143000"/>
            <a:ext cx="80772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y-AM" sz="2800" dirty="0" smtClean="0"/>
              <a:t>Ոչ լատինական դոմեների բացմանը պատճառ հանդիսացավ շատ երկրների ցանկությունը պահպանել իրենց ուրույն էտնոլինգվիստական ինքնությունը և իրականցնել ինտերնետային տարածության  որոշակի մասնավորեցում: Անգլերեն լեզուն, որը փաստորեն տիրապետում է Ինտերնետում մայրենի լեզու է ներկայանում երկիր մոլորակի միայն 3% բնակչության համար (բնականաբար այդ լեզուն գիտեն շատ ավելի մարդիկ):</a:t>
            </a:r>
            <a:endParaRPr lang="en-US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304800" y="533400"/>
            <a:ext cx="8229600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y-AM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Sylfae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y-AM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Sylfaen" pitchFamily="18" charset="0"/>
              </a:rPr>
              <a:t>Ռուսաստանը 2010 թ-ի ապրիլին ստացավ իրավունք ներդնել ազգային .рф դոմենը կիրիլյան տառերով: Նույն թվականի մայիս ամսին Ինտերնետում հայտնվեցին </a:t>
            </a:r>
            <a:r>
              <a:rPr kumimoji="0" lang="hy-AM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itchFamily="18" charset="0"/>
                <a:ea typeface="Calibri" pitchFamily="34" charset="0"/>
                <a:cs typeface="Arial" pitchFamily="34" charset="0"/>
              </a:rPr>
              <a:t>ոչ լատինատար դոմեններ՝ Ռուսաստանում </a:t>
            </a:r>
            <a:r>
              <a:rPr kumimoji="0" lang="hy-AM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Arial" pitchFamily="34" charset="0"/>
              </a:rPr>
              <a:t>–</a:t>
            </a:r>
            <a:r>
              <a:rPr kumimoji="0" lang="hy-AM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itchFamily="18" charset="0"/>
                <a:ea typeface="Calibri" pitchFamily="34" charset="0"/>
                <a:cs typeface="Arial" pitchFamily="34" charset="0"/>
              </a:rPr>
              <a:t> ռուսերեն լեզվով, Սաուդյան Արաբիայի և Եգիպտոսում-արաբական լեզվով:</a:t>
            </a:r>
            <a:r>
              <a:rPr kumimoji="0" lang="hy-AM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y-AM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itchFamily="18" charset="0"/>
                <a:ea typeface="Calibri" pitchFamily="34" charset="0"/>
                <a:cs typeface="Times New Roman" pitchFamily="18" charset="0"/>
              </a:rPr>
              <a:t>Առաջին երեք օրերին .рф զոնայում արդեն գրանցվել է ավելի քան հազար անուններ  կիրիլյան տառատեսակով: Հիմա</a:t>
            </a:r>
            <a:r>
              <a:rPr kumimoji="0" lang="hy-AM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hy-AM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itchFamily="18" charset="0"/>
                <a:ea typeface="Calibri" pitchFamily="34" charset="0"/>
                <a:cs typeface="Times New Roman" pitchFamily="18" charset="0"/>
              </a:rPr>
              <a:t>.рф զոնայում գրանցված էր 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itchFamily="18" charset="0"/>
                <a:ea typeface="Calibri" pitchFamily="34" charset="0"/>
                <a:cs typeface="Times New Roman" pitchFamily="18" charset="0"/>
              </a:rPr>
              <a:t>813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itchFamily="18" charset="0"/>
                <a:ea typeface="Calibri" pitchFamily="34" charset="0"/>
                <a:cs typeface="Times New Roman" pitchFamily="18" charset="0"/>
              </a:rPr>
              <a:t> 000</a:t>
            </a:r>
            <a:r>
              <a:rPr kumimoji="0" lang="hy-AM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itchFamily="18" charset="0"/>
                <a:ea typeface="Calibri" pitchFamily="34" charset="0"/>
                <a:cs typeface="Times New Roman" pitchFamily="18" charset="0"/>
              </a:rPr>
              <a:t> դոմեն:</a:t>
            </a:r>
            <a:endParaRPr kumimoji="0" lang="hy-AM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0" y="1046440"/>
            <a:ext cx="9144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y-AM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lfae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hy-AM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66800" y="1447800"/>
            <a:ext cx="716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1219200"/>
            <a:ext cx="701040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y-AM" sz="2800" dirty="0" smtClean="0"/>
              <a:t>2013 թ-ի Օգոստոսի 21-ին, հասանելի դարձավ առաջին դոմենը .укр  զոնայում՝  президент.укр</a:t>
            </a:r>
            <a:endParaRPr lang="en-US" sz="28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228600"/>
            <a:ext cx="7772400" cy="86177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/>
              <a:t>+</a:t>
            </a:r>
            <a:endParaRPr lang="hy-AM" sz="5400" dirty="0" smtClean="0"/>
          </a:p>
          <a:p>
            <a:pPr>
              <a:buFont typeface="Arial" pitchFamily="34" charset="0"/>
              <a:buChar char="•"/>
            </a:pPr>
            <a:r>
              <a:rPr lang="hy-AM" sz="2400" dirty="0" smtClean="0"/>
              <a:t> Չեն խեղաթյուրվելու</a:t>
            </a:r>
            <a:r>
              <a:rPr lang="en-US" sz="2400" dirty="0" smtClean="0"/>
              <a:t> </a:t>
            </a:r>
            <a:r>
              <a:rPr lang="hy-AM" sz="2400" dirty="0" smtClean="0"/>
              <a:t>ընկերությունների և մարդկանց </a:t>
            </a:r>
            <a:r>
              <a:rPr lang="en-US" sz="2400" dirty="0" smtClean="0"/>
              <a:t> </a:t>
            </a:r>
            <a:r>
              <a:rPr lang="hy-AM" sz="2400" dirty="0" smtClean="0"/>
              <a:t>անունները:</a:t>
            </a:r>
          </a:p>
          <a:p>
            <a:pPr>
              <a:buFont typeface="Arial" pitchFamily="34" charset="0"/>
              <a:buChar char="•"/>
            </a:pPr>
            <a:r>
              <a:rPr lang="hy-AM" sz="2400" dirty="0" smtClean="0"/>
              <a:t> Հայերեն խոսքերը, որոնք հիմա ստիպված ենք գրել լատինական տառերով, գրվելու են ճիշտ ձևով: </a:t>
            </a:r>
          </a:p>
          <a:p>
            <a:pPr>
              <a:buFont typeface="Arial" pitchFamily="34" charset="0"/>
              <a:buChar char="•"/>
            </a:pPr>
            <a:r>
              <a:rPr lang="hy-AM" sz="2400" dirty="0" smtClean="0"/>
              <a:t> Ինտերնետ աուդիտորան կմեծանա նաև այն մարդկանց շնորհիվ, որոնք չգիտեն անգլերեն:</a:t>
            </a:r>
          </a:p>
          <a:p>
            <a:pPr>
              <a:buFont typeface="Arial" pitchFamily="34" charset="0"/>
              <a:buChar char="•"/>
            </a:pPr>
            <a:r>
              <a:rPr lang="hy-AM" sz="2400" dirty="0" smtClean="0"/>
              <a:t> Տարեց մարդկանց և երեխաներին նույնպես ավելի հասանելի կդառնա Ինտերնետը:</a:t>
            </a:r>
          </a:p>
          <a:p>
            <a:pPr>
              <a:buFont typeface="Arial" pitchFamily="34" charset="0"/>
              <a:buChar char="•"/>
            </a:pPr>
            <a:r>
              <a:rPr lang="hy-AM" sz="2400" dirty="0" smtClean="0"/>
              <a:t> Ռեկլամներ փողոցում </a:t>
            </a:r>
            <a:r>
              <a:rPr lang="ru-RU" sz="2400" dirty="0" smtClean="0"/>
              <a:t>(</a:t>
            </a:r>
            <a:r>
              <a:rPr lang="hy-AM" sz="2400" dirty="0" smtClean="0"/>
              <a:t>Ռուսաստանի փորձը</a:t>
            </a:r>
            <a:r>
              <a:rPr lang="ru-RU" sz="2400" dirty="0" smtClean="0"/>
              <a:t>)</a:t>
            </a:r>
            <a:endParaRPr lang="hy-AM" sz="2400" dirty="0" smtClean="0"/>
          </a:p>
          <a:p>
            <a:pPr>
              <a:buFont typeface="Arial" pitchFamily="34" charset="0"/>
              <a:buChar char="•"/>
            </a:pPr>
            <a:r>
              <a:rPr lang="hy-AM" sz="2400" dirty="0" smtClean="0"/>
              <a:t> Ավելի հիշվող</a:t>
            </a:r>
            <a:r>
              <a:rPr lang="en-US" sz="2400" dirty="0" smtClean="0"/>
              <a:t> </a:t>
            </a:r>
            <a:endParaRPr lang="hy-AM" sz="2400" dirty="0" smtClean="0"/>
          </a:p>
          <a:p>
            <a:pPr>
              <a:buFont typeface="Arial" pitchFamily="34" charset="0"/>
              <a:buChar char="•"/>
            </a:pPr>
            <a:r>
              <a:rPr lang="hy-AM" sz="2400" dirty="0" smtClean="0"/>
              <a:t> Ավելի հեշտ սպասարկում հեռախոսով, շատ անգամ</a:t>
            </a:r>
          </a:p>
          <a:p>
            <a:pPr>
              <a:buFont typeface="Arial" pitchFamily="34" charset="0"/>
              <a:buChar char="•"/>
            </a:pPr>
            <a:r>
              <a:rPr lang="hy-AM" sz="2400" dirty="0" smtClean="0"/>
              <a:t>  Հայաստանի հեռավոր շրջաններ</a:t>
            </a:r>
            <a:endParaRPr lang="ru-RU" sz="2400" dirty="0" smtClean="0"/>
          </a:p>
          <a:p>
            <a:pPr>
              <a:buFont typeface="Arial" pitchFamily="34" charset="0"/>
              <a:buChar char="•"/>
            </a:pPr>
            <a:r>
              <a:rPr lang="ru-RU" sz="2400" dirty="0" smtClean="0"/>
              <a:t> </a:t>
            </a:r>
            <a:r>
              <a:rPr lang="hy-AM" sz="2400" dirty="0" smtClean="0"/>
              <a:t>Յուրահատուկ </a:t>
            </a:r>
            <a:r>
              <a:rPr lang="ru-RU" sz="2400" dirty="0" smtClean="0"/>
              <a:t>( </a:t>
            </a:r>
            <a:r>
              <a:rPr lang="hy-AM" sz="2400" dirty="0" smtClean="0"/>
              <a:t>ուրիշ լեզւներում չհանտիպող</a:t>
            </a:r>
            <a:r>
              <a:rPr lang="ru-RU" sz="2400" dirty="0" smtClean="0"/>
              <a:t> )</a:t>
            </a:r>
            <a:r>
              <a:rPr lang="hy-AM" sz="2400" dirty="0" smtClean="0"/>
              <a:t> տառերը, որոնք լատիներենում տարբեր ձևի են գրվում, օրինակ՝ </a:t>
            </a:r>
            <a:r>
              <a:rPr lang="en-US" sz="2400" dirty="0" err="1" smtClean="0"/>
              <a:t>Mashtoc</a:t>
            </a:r>
            <a:r>
              <a:rPr lang="en-US" sz="2400" dirty="0" smtClean="0"/>
              <a:t>  </a:t>
            </a:r>
            <a:r>
              <a:rPr lang="hy-AM" sz="2400" dirty="0" smtClean="0"/>
              <a:t>և </a:t>
            </a:r>
            <a:r>
              <a:rPr lang="en-US" sz="2400" dirty="0" err="1" smtClean="0"/>
              <a:t>Mashtots</a:t>
            </a:r>
            <a:endParaRPr lang="en-US" sz="2400" dirty="0" smtClean="0"/>
          </a:p>
          <a:p>
            <a:pPr>
              <a:buFont typeface="Arial" pitchFamily="34" charset="0"/>
              <a:buChar char="•"/>
            </a:pPr>
            <a:endParaRPr lang="en-US" sz="2800" dirty="0" smtClean="0"/>
          </a:p>
          <a:p>
            <a:pPr algn="ctr"/>
            <a:endParaRPr lang="en-US" sz="2800" dirty="0" smtClean="0"/>
          </a:p>
          <a:p>
            <a:pPr algn="ctr"/>
            <a:r>
              <a:rPr lang="en-US" sz="2800" dirty="0" smtClean="0"/>
              <a:t> </a:t>
            </a:r>
            <a:endParaRPr lang="en-US" sz="3200" dirty="0" smtClean="0"/>
          </a:p>
          <a:p>
            <a:pPr algn="ctr"/>
            <a:endParaRPr lang="en-US" sz="2800" dirty="0"/>
          </a:p>
          <a:p>
            <a:pPr algn="ctr"/>
            <a:endParaRPr lang="en-US" sz="28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3951</TotalTime>
  <Words>398</Words>
  <Application>Microsoft Office PowerPoint</Application>
  <PresentationFormat>On-screen Show (4:3)</PresentationFormat>
  <Paragraphs>40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Flow</vt:lpstr>
      <vt:lpstr>Ի՞նչ է նշանակում IDN   Պատմություն   Այլ երկրների փորձը  Ի՞նչ սպասելիքներ ունենք    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6ая Международная конференция администраторов и регистраторов национальных доменов верхнего уровня стран СНГ, Центральной и Восточной Европы</dc:title>
  <dc:creator>Anna</dc:creator>
  <cp:lastModifiedBy>Anna</cp:lastModifiedBy>
  <cp:revision>31</cp:revision>
  <dcterms:created xsi:type="dcterms:W3CDTF">2013-09-17T11:30:42Z</dcterms:created>
  <dcterms:modified xsi:type="dcterms:W3CDTF">2013-10-08T13:36:01Z</dcterms:modified>
</cp:coreProperties>
</file>