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77" r:id="rId3"/>
    <p:sldId id="259" r:id="rId4"/>
    <p:sldId id="294" r:id="rId5"/>
    <p:sldId id="296" r:id="rId6"/>
    <p:sldId id="275" r:id="rId7"/>
    <p:sldId id="295" r:id="rId8"/>
    <p:sldId id="260" r:id="rId9"/>
    <p:sldId id="293" r:id="rId10"/>
    <p:sldId id="286" r:id="rId11"/>
    <p:sldId id="301" r:id="rId12"/>
    <p:sldId id="291" r:id="rId13"/>
    <p:sldId id="290" r:id="rId14"/>
    <p:sldId id="282" r:id="rId15"/>
    <p:sldId id="271" r:id="rId16"/>
    <p:sldId id="292" r:id="rId17"/>
    <p:sldId id="300" r:id="rId18"/>
    <p:sldId id="298" r:id="rId19"/>
    <p:sldId id="287" r:id="rId20"/>
    <p:sldId id="283" r:id="rId21"/>
    <p:sldId id="299" r:id="rId2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1" autoAdjust="0"/>
    <p:restoredTop sz="86458" autoAdjust="0"/>
  </p:normalViewPr>
  <p:slideViewPr>
    <p:cSldViewPr>
      <p:cViewPr varScale="1">
        <p:scale>
          <a:sx n="80" d="100"/>
          <a:sy n="80" d="100"/>
        </p:scale>
        <p:origin x="-107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2765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2765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2765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3860D20-4553-4B77-843C-E29F189EABF1}" type="slidenum">
              <a:rPr lang="ru-RU"/>
              <a:pPr/>
              <a:t>‹#›</a:t>
            </a:fld>
            <a:endParaRPr 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E7F62217-4A8D-4DCA-BF9C-36903530752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8E68ACE-3783-4820-86F3-80DA7EA39812}" type="slidenum">
              <a:rPr lang="en-US"/>
              <a:pPr/>
              <a:t>1</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Budva, Montenegro, Sept. 11-13, 2012</a:t>
            </a:r>
            <a:endParaRPr lang="en-US"/>
          </a:p>
        </p:txBody>
      </p:sp>
      <p:sp>
        <p:nvSpPr>
          <p:cNvPr id="6" name="Slide Number Placeholder 5"/>
          <p:cNvSpPr>
            <a:spLocks noGrp="1"/>
          </p:cNvSpPr>
          <p:nvPr>
            <p:ph type="sldNum" sz="quarter" idx="12"/>
          </p:nvPr>
        </p:nvSpPr>
        <p:spPr/>
        <p:txBody>
          <a:bodyPr/>
          <a:lstStyle>
            <a:lvl1pPr>
              <a:defRPr/>
            </a:lvl1pPr>
          </a:lstStyle>
          <a:p>
            <a:fld id="{6C7BAA52-22D5-4F7B-A255-014F6338E41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Budva, Montenegro, Sept. 11-13, 2012</a:t>
            </a:r>
            <a:endParaRPr lang="en-US"/>
          </a:p>
        </p:txBody>
      </p:sp>
      <p:sp>
        <p:nvSpPr>
          <p:cNvPr id="6" name="Slide Number Placeholder 5"/>
          <p:cNvSpPr>
            <a:spLocks noGrp="1"/>
          </p:cNvSpPr>
          <p:nvPr>
            <p:ph type="sldNum" sz="quarter" idx="12"/>
          </p:nvPr>
        </p:nvSpPr>
        <p:spPr/>
        <p:txBody>
          <a:bodyPr/>
          <a:lstStyle>
            <a:lvl1pPr>
              <a:defRPr/>
            </a:lvl1pPr>
          </a:lstStyle>
          <a:p>
            <a:fld id="{8B8033E8-A520-4F34-8FA8-E24B39FE4E8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Budva, Montenegro, Sept. 11-13, 2012</a:t>
            </a:r>
            <a:endParaRPr lang="en-US"/>
          </a:p>
        </p:txBody>
      </p:sp>
      <p:sp>
        <p:nvSpPr>
          <p:cNvPr id="6" name="Slide Number Placeholder 5"/>
          <p:cNvSpPr>
            <a:spLocks noGrp="1"/>
          </p:cNvSpPr>
          <p:nvPr>
            <p:ph type="sldNum" sz="quarter" idx="12"/>
          </p:nvPr>
        </p:nvSpPr>
        <p:spPr/>
        <p:txBody>
          <a:bodyPr/>
          <a:lstStyle>
            <a:lvl1pPr>
              <a:defRPr/>
            </a:lvl1pPr>
          </a:lstStyle>
          <a:p>
            <a:fld id="{1B853D3A-C37F-4526-86B3-98DED9BA7DD8}"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r>
              <a:rPr lang="en-US" smtClean="0"/>
              <a:t>Budva, Montenegro, Sept. 11-13, 2012</a:t>
            </a:r>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1CC935EE-4353-48EC-9121-1469E757767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Budva, Montenegro, Sept. 11-13, 2012</a:t>
            </a:r>
            <a:endParaRPr lang="en-US"/>
          </a:p>
        </p:txBody>
      </p:sp>
      <p:sp>
        <p:nvSpPr>
          <p:cNvPr id="6" name="Slide Number Placeholder 5"/>
          <p:cNvSpPr>
            <a:spLocks noGrp="1"/>
          </p:cNvSpPr>
          <p:nvPr>
            <p:ph type="sldNum" sz="quarter" idx="12"/>
          </p:nvPr>
        </p:nvSpPr>
        <p:spPr/>
        <p:txBody>
          <a:bodyPr/>
          <a:lstStyle>
            <a:lvl1pPr>
              <a:defRPr/>
            </a:lvl1pPr>
          </a:lstStyle>
          <a:p>
            <a:fld id="{67B8CC5E-C44B-4B9F-B20E-F0C448D13099}"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r>
              <a:rPr lang="en-US" smtClean="0"/>
              <a:t>Budva, Montenegro, Sept. 11-13, 2012</a:t>
            </a:r>
            <a:endParaRPr lang="en-US"/>
          </a:p>
        </p:txBody>
      </p:sp>
      <p:sp>
        <p:nvSpPr>
          <p:cNvPr id="6" name="Slide Number Placeholder 5"/>
          <p:cNvSpPr>
            <a:spLocks noGrp="1"/>
          </p:cNvSpPr>
          <p:nvPr>
            <p:ph type="sldNum" sz="quarter" idx="12"/>
          </p:nvPr>
        </p:nvSpPr>
        <p:spPr/>
        <p:txBody>
          <a:bodyPr/>
          <a:lstStyle>
            <a:lvl1pPr>
              <a:defRPr/>
            </a:lvl1pPr>
          </a:lstStyle>
          <a:p>
            <a:fld id="{0C7C6FD5-F8F8-4095-AC1A-2BBA2DB4A49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Budva, Montenegro, Sept. 11-13, 2012</a:t>
            </a:r>
            <a:endParaRPr lang="en-US"/>
          </a:p>
        </p:txBody>
      </p:sp>
      <p:sp>
        <p:nvSpPr>
          <p:cNvPr id="7" name="Slide Number Placeholder 6"/>
          <p:cNvSpPr>
            <a:spLocks noGrp="1"/>
          </p:cNvSpPr>
          <p:nvPr>
            <p:ph type="sldNum" sz="quarter" idx="12"/>
          </p:nvPr>
        </p:nvSpPr>
        <p:spPr/>
        <p:txBody>
          <a:bodyPr/>
          <a:lstStyle>
            <a:lvl1pPr>
              <a:defRPr/>
            </a:lvl1pPr>
          </a:lstStyle>
          <a:p>
            <a:fld id="{197E5BC1-36C5-4743-9ADA-769CA8A3B55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r>
              <a:rPr lang="en-US" smtClean="0"/>
              <a:t>Budva, Montenegro, Sept. 11-13, 2012</a:t>
            </a:r>
            <a:endParaRPr lang="en-US"/>
          </a:p>
        </p:txBody>
      </p:sp>
      <p:sp>
        <p:nvSpPr>
          <p:cNvPr id="9" name="Slide Number Placeholder 8"/>
          <p:cNvSpPr>
            <a:spLocks noGrp="1"/>
          </p:cNvSpPr>
          <p:nvPr>
            <p:ph type="sldNum" sz="quarter" idx="12"/>
          </p:nvPr>
        </p:nvSpPr>
        <p:spPr/>
        <p:txBody>
          <a:bodyPr/>
          <a:lstStyle>
            <a:lvl1pPr>
              <a:defRPr/>
            </a:lvl1pPr>
          </a:lstStyle>
          <a:p>
            <a:fld id="{A814B434-A15D-4276-9FB5-D1F905856F05}"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r>
              <a:rPr lang="en-US" smtClean="0"/>
              <a:t>Budva, Montenegro, Sept. 11-13, 2012</a:t>
            </a:r>
            <a:endParaRPr lang="en-US"/>
          </a:p>
        </p:txBody>
      </p:sp>
      <p:sp>
        <p:nvSpPr>
          <p:cNvPr id="5" name="Slide Number Placeholder 4"/>
          <p:cNvSpPr>
            <a:spLocks noGrp="1"/>
          </p:cNvSpPr>
          <p:nvPr>
            <p:ph type="sldNum" sz="quarter" idx="12"/>
          </p:nvPr>
        </p:nvSpPr>
        <p:spPr/>
        <p:txBody>
          <a:bodyPr/>
          <a:lstStyle>
            <a:lvl1pPr>
              <a:defRPr/>
            </a:lvl1pPr>
          </a:lstStyle>
          <a:p>
            <a:fld id="{F7D35244-03C5-4D7A-A818-8463C66B1629}"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r>
              <a:rPr lang="en-US" smtClean="0"/>
              <a:t>Budva, Montenegro, Sept. 11-13, 2012</a:t>
            </a:r>
            <a:endParaRPr lang="en-US"/>
          </a:p>
        </p:txBody>
      </p:sp>
      <p:sp>
        <p:nvSpPr>
          <p:cNvPr id="4" name="Slide Number Placeholder 3"/>
          <p:cNvSpPr>
            <a:spLocks noGrp="1"/>
          </p:cNvSpPr>
          <p:nvPr>
            <p:ph type="sldNum" sz="quarter" idx="12"/>
          </p:nvPr>
        </p:nvSpPr>
        <p:spPr/>
        <p:txBody>
          <a:bodyPr/>
          <a:lstStyle>
            <a:lvl1pPr>
              <a:defRPr/>
            </a:lvl1pPr>
          </a:lstStyle>
          <a:p>
            <a:fld id="{1BA20024-6EBF-4412-A723-3C033E516CC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Budva, Montenegro, Sept. 11-13, 2012</a:t>
            </a:r>
            <a:endParaRPr lang="en-US"/>
          </a:p>
        </p:txBody>
      </p:sp>
      <p:sp>
        <p:nvSpPr>
          <p:cNvPr id="7" name="Slide Number Placeholder 6"/>
          <p:cNvSpPr>
            <a:spLocks noGrp="1"/>
          </p:cNvSpPr>
          <p:nvPr>
            <p:ph type="sldNum" sz="quarter" idx="12"/>
          </p:nvPr>
        </p:nvSpPr>
        <p:spPr/>
        <p:txBody>
          <a:bodyPr/>
          <a:lstStyle>
            <a:lvl1pPr>
              <a:defRPr/>
            </a:lvl1pPr>
          </a:lstStyle>
          <a:p>
            <a:fld id="{4856DEAE-8C88-4630-8D36-374F0C2424C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r>
              <a:rPr lang="en-US" smtClean="0"/>
              <a:t>Budva, Montenegro, Sept. 11-13, 2012</a:t>
            </a:r>
            <a:endParaRPr lang="en-US"/>
          </a:p>
        </p:txBody>
      </p:sp>
      <p:sp>
        <p:nvSpPr>
          <p:cNvPr id="7" name="Slide Number Placeholder 6"/>
          <p:cNvSpPr>
            <a:spLocks noGrp="1"/>
          </p:cNvSpPr>
          <p:nvPr>
            <p:ph type="sldNum" sz="quarter" idx="12"/>
          </p:nvPr>
        </p:nvSpPr>
        <p:spPr/>
        <p:txBody>
          <a:bodyPr/>
          <a:lstStyle>
            <a:lvl1pPr>
              <a:defRPr/>
            </a:lvl1pPr>
          </a:lstStyle>
          <a:p>
            <a:fld id="{1B700B27-C291-4175-8F59-62989F3C623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smtClean="0"/>
              <a:t>Budva, Montenegro, Sept. 11-13, 2012</a:t>
            </a: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B593CB39-86F9-426B-9D5A-37D407B51F3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ripeness.ripe.net/"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labs.ripe.net/topics/ipv6ripeness" TargetMode="External"/><Relationship Id="rId2" Type="http://schemas.openxmlformats.org/officeDocument/2006/relationships/hyperlink" Target="https://labs.ripe.net/Members/becha/ipv6-ripeness-how-to-reach-the-stars" TargetMode="External"/><Relationship Id="rId1" Type="http://schemas.openxmlformats.org/officeDocument/2006/relationships/slideLayout" Target="../slideLayouts/slideLayout2.xml"/><Relationship Id="rId5" Type="http://schemas.openxmlformats.org/officeDocument/2006/relationships/hyperlink" Target="http://ripeness.ripe.net/pies.html" TargetMode="External"/><Relationship Id="rId4" Type="http://schemas.openxmlformats.org/officeDocument/2006/relationships/hyperlink" Target="http://ripeness.ripe.net/4star/index.html"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smtClean="0"/>
              <a:t>Budva, Montenegro, Sept. 11-13, 2012</a:t>
            </a:r>
            <a:endParaRPr lang="en-US"/>
          </a:p>
        </p:txBody>
      </p:sp>
      <p:sp>
        <p:nvSpPr>
          <p:cNvPr id="5" name="Slide Number Placeholder 5"/>
          <p:cNvSpPr>
            <a:spLocks noGrp="1"/>
          </p:cNvSpPr>
          <p:nvPr>
            <p:ph type="sldNum" sz="quarter" idx="12"/>
          </p:nvPr>
        </p:nvSpPr>
        <p:spPr/>
        <p:txBody>
          <a:bodyPr/>
          <a:lstStyle/>
          <a:p>
            <a:fld id="{045173BB-58E6-43FC-9246-13E341629A0F}" type="slidenum">
              <a:rPr lang="en-US"/>
              <a:pPr/>
              <a:t>1</a:t>
            </a:fld>
            <a:endParaRPr lang="en-US"/>
          </a:p>
        </p:txBody>
      </p:sp>
      <p:pic>
        <p:nvPicPr>
          <p:cNvPr id="2052" name="Picture 4" descr="background1"/>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50" name="Rectangle 2"/>
          <p:cNvSpPr>
            <a:spLocks noGrp="1" noChangeArrowheads="1"/>
          </p:cNvSpPr>
          <p:nvPr>
            <p:ph type="ctrTitle"/>
          </p:nvPr>
        </p:nvSpPr>
        <p:spPr>
          <a:xfrm>
            <a:off x="685800" y="1524000"/>
            <a:ext cx="7772400" cy="4343400"/>
          </a:xfrm>
        </p:spPr>
        <p:txBody>
          <a:bodyPr/>
          <a:lstStyle/>
          <a:p>
            <a:r>
              <a:rPr lang="en-US" dirty="0" smtClean="0">
                <a:solidFill>
                  <a:srgbClr val="0070C0"/>
                </a:solidFill>
              </a:rPr>
              <a:t>Administration of </a:t>
            </a:r>
            <a:r>
              <a:rPr lang="ru-RU" dirty="0" smtClean="0">
                <a:solidFill>
                  <a:srgbClr val="0070C0"/>
                </a:solidFill>
              </a:rPr>
              <a:t>.</a:t>
            </a:r>
            <a:r>
              <a:rPr lang="en-US" dirty="0" smtClean="0">
                <a:solidFill>
                  <a:srgbClr val="0070C0"/>
                </a:solidFill>
              </a:rPr>
              <a:t>am </a:t>
            </a:r>
            <a:br>
              <a:rPr lang="en-US" dirty="0" smtClean="0">
                <a:solidFill>
                  <a:srgbClr val="0070C0"/>
                </a:solidFill>
              </a:rPr>
            </a:br>
            <a:r>
              <a:rPr lang="en-US" dirty="0" smtClean="0">
                <a:solidFill>
                  <a:srgbClr val="0070C0"/>
                </a:solidFill>
              </a:rPr>
              <a:t>national domain</a:t>
            </a:r>
            <a:r>
              <a:rPr lang="en-US" dirty="0"/>
              <a:t/>
            </a:r>
            <a:br>
              <a:rPr lang="en-US" dirty="0"/>
            </a:br>
            <a:r>
              <a:rPr lang="en-US" dirty="0"/>
              <a:t> </a:t>
            </a:r>
            <a:r>
              <a:rPr lang="en-US" sz="1800" i="1" dirty="0" err="1" smtClean="0">
                <a:solidFill>
                  <a:schemeClr val="accent2"/>
                </a:solidFill>
              </a:rPr>
              <a:t>I.Mkrtumyan</a:t>
            </a:r>
            <a:r>
              <a:rPr lang="en-US" sz="1800" i="1" dirty="0" smtClean="0">
                <a:solidFill>
                  <a:schemeClr val="accent2"/>
                </a:solidFill>
              </a:rPr>
              <a:t>, </a:t>
            </a:r>
            <a:r>
              <a:rPr lang="en-US" sz="1800" i="1" dirty="0" err="1" smtClean="0">
                <a:solidFill>
                  <a:schemeClr val="accent2"/>
                </a:solidFill>
              </a:rPr>
              <a:t>H.Dadivanyan</a:t>
            </a:r>
            <a:r>
              <a:rPr lang="en-US" sz="1800" i="1" dirty="0" smtClean="0">
                <a:solidFill>
                  <a:schemeClr val="accent2"/>
                </a:solidFill>
              </a:rPr>
              <a:t>, </a:t>
            </a:r>
            <a:r>
              <a:rPr lang="en-US" sz="1800" i="1" dirty="0" err="1" smtClean="0">
                <a:solidFill>
                  <a:schemeClr val="accent2"/>
                </a:solidFill>
              </a:rPr>
              <a:t>A.Karakhanyan</a:t>
            </a:r>
            <a:r>
              <a:rPr lang="en-US" sz="1800" dirty="0"/>
              <a:t/>
            </a:r>
            <a:br>
              <a:rPr lang="en-US" sz="1800" dirty="0"/>
            </a:br>
            <a:r>
              <a:rPr lang="en-US" sz="2000" i="1" dirty="0">
                <a:solidFill>
                  <a:schemeClr val="accent2"/>
                </a:solidFill>
              </a:rPr>
              <a:t>AMNIC</a:t>
            </a:r>
            <a:r>
              <a:rPr lang="en-US" b="1" dirty="0">
                <a:solidFill>
                  <a:schemeClr val="accent2"/>
                </a:solidFill>
              </a:rPr>
              <a:t/>
            </a:r>
            <a:br>
              <a:rPr lang="en-US" b="1" dirty="0">
                <a:solidFill>
                  <a:schemeClr val="accent2"/>
                </a:solidFill>
              </a:rPr>
            </a:br>
            <a:endParaRPr lang="en-US" b="1" dirty="0">
              <a:solidFill>
                <a:schemeClr val="accen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0"/>
            <a:ext cx="3124200" cy="639762"/>
          </a:xfrm>
        </p:spPr>
        <p:txBody>
          <a:bodyPr/>
          <a:lstStyle/>
          <a:p>
            <a:r>
              <a:rPr lang="en-US" sz="3600" b="1" dirty="0" smtClean="0">
                <a:solidFill>
                  <a:schemeClr val="accent6"/>
                </a:solidFill>
              </a:rPr>
              <a:t>DNSSEC</a:t>
            </a:r>
            <a:endParaRPr lang="en-US" sz="3600" b="1" dirty="0">
              <a:solidFill>
                <a:schemeClr val="accent6"/>
              </a:solidFill>
            </a:endParaRPr>
          </a:p>
        </p:txBody>
      </p:sp>
      <p:sp>
        <p:nvSpPr>
          <p:cNvPr id="4" name="Footer Placeholder 3"/>
          <p:cNvSpPr>
            <a:spLocks noGrp="1"/>
          </p:cNvSpPr>
          <p:nvPr>
            <p:ph type="ftr" sz="quarter" idx="11"/>
          </p:nvPr>
        </p:nvSpPr>
        <p:spPr/>
        <p:txBody>
          <a:bodyPr/>
          <a:lstStyle/>
          <a:p>
            <a:r>
              <a:rPr lang="en-US" smtClean="0"/>
              <a:t>Budva, Montenegro, Sept. 11-13, 2012</a:t>
            </a:r>
            <a:endParaRPr lang="en-US"/>
          </a:p>
        </p:txBody>
      </p:sp>
      <p:sp>
        <p:nvSpPr>
          <p:cNvPr id="5" name="Slide Number Placeholder 4"/>
          <p:cNvSpPr>
            <a:spLocks noGrp="1"/>
          </p:cNvSpPr>
          <p:nvPr>
            <p:ph type="sldNum" sz="quarter" idx="12"/>
          </p:nvPr>
        </p:nvSpPr>
        <p:spPr/>
        <p:txBody>
          <a:bodyPr/>
          <a:lstStyle/>
          <a:p>
            <a:fld id="{1CC935EE-4353-48EC-9121-1469E7577672}" type="slidenum">
              <a:rPr lang="en-US" smtClean="0"/>
              <a:pPr/>
              <a:t>10</a:t>
            </a:fld>
            <a:endParaRPr lang="en-US"/>
          </a:p>
        </p:txBody>
      </p:sp>
      <p:sp>
        <p:nvSpPr>
          <p:cNvPr id="6" name="TextBox 5"/>
          <p:cNvSpPr txBox="1"/>
          <p:nvPr/>
        </p:nvSpPr>
        <p:spPr>
          <a:xfrm>
            <a:off x="304800" y="685801"/>
            <a:ext cx="8610600" cy="5139869"/>
          </a:xfrm>
          <a:prstGeom prst="rect">
            <a:avLst/>
          </a:prstGeom>
          <a:noFill/>
        </p:spPr>
        <p:txBody>
          <a:bodyPr wrap="square" rtlCol="0">
            <a:spAutoFit/>
          </a:bodyPr>
          <a:lstStyle/>
          <a:p>
            <a:pPr>
              <a:buFont typeface="Arial" pitchFamily="34" charset="0"/>
              <a:buChar char="•"/>
            </a:pPr>
            <a:r>
              <a:rPr lang="en-US" sz="2400" b="1" dirty="0" smtClean="0"/>
              <a:t>    DNSSEC - completed in July 2011.</a:t>
            </a:r>
          </a:p>
          <a:p>
            <a:r>
              <a:rPr lang="en-US" sz="2400" b="1" dirty="0" smtClean="0"/>
              <a:t>   </a:t>
            </a:r>
            <a:r>
              <a:rPr lang="en-US" sz="2000" b="1" dirty="0" smtClean="0"/>
              <a:t>a. all zones, except the .am itself, have been signed in July 2010:</a:t>
            </a:r>
          </a:p>
          <a:p>
            <a:r>
              <a:rPr lang="en-US" sz="2000" b="1" dirty="0" smtClean="0"/>
              <a:t>	amnic.net</a:t>
            </a:r>
          </a:p>
          <a:p>
            <a:r>
              <a:rPr lang="en-US" sz="2000" b="1" dirty="0" smtClean="0"/>
              <a:t>	c.1.2.0.c.7.6.0.1.0.0.2.ip6.arpa</a:t>
            </a:r>
          </a:p>
          <a:p>
            <a:r>
              <a:rPr lang="en-US" sz="2000" b="1" dirty="0" smtClean="0"/>
              <a:t>	74.43.195.in-addr.arpa</a:t>
            </a:r>
          </a:p>
          <a:p>
            <a:r>
              <a:rPr lang="en-US" sz="2000" b="1" dirty="0" smtClean="0"/>
              <a:t>	75.43.195.in-addr.arpa</a:t>
            </a:r>
          </a:p>
          <a:p>
            <a:r>
              <a:rPr lang="en-US" sz="2000" b="1" dirty="0" smtClean="0"/>
              <a:t>   b. .am zone has been signed in February 2011</a:t>
            </a:r>
          </a:p>
          <a:p>
            <a:r>
              <a:rPr lang="en-US" sz="2000" b="1" dirty="0" smtClean="0"/>
              <a:t>   c. registrant/registrar interface has been updated to accept signatures in July 2011</a:t>
            </a:r>
          </a:p>
          <a:p>
            <a:r>
              <a:rPr lang="en-US" sz="2400" b="1" dirty="0" smtClean="0"/>
              <a:t>	</a:t>
            </a:r>
          </a:p>
          <a:p>
            <a:pPr>
              <a:buFont typeface="Arial" pitchFamily="34" charset="0"/>
              <a:buChar char="•"/>
            </a:pPr>
            <a:r>
              <a:rPr lang="en-US" sz="2400" b="1" dirty="0" smtClean="0"/>
              <a:t>    </a:t>
            </a:r>
            <a:r>
              <a:rPr lang="en-US" sz="2400" b="1" dirty="0" err="1" smtClean="0"/>
              <a:t>Asyncronous</a:t>
            </a:r>
            <a:r>
              <a:rPr lang="en-US" sz="2400" b="1" dirty="0" smtClean="0"/>
              <a:t> DNS updates - completed in </a:t>
            </a:r>
            <a:r>
              <a:rPr lang="en-US" sz="2400" b="1" dirty="0" err="1" smtClean="0"/>
              <a:t>Novemeber</a:t>
            </a:r>
            <a:r>
              <a:rPr lang="en-US" sz="2400" b="1" dirty="0" smtClean="0"/>
              <a:t> 2011.</a:t>
            </a:r>
          </a:p>
          <a:p>
            <a:r>
              <a:rPr lang="en-US" sz="2000" b="1" dirty="0" smtClean="0"/>
              <a:t>	Now DNS updates don't wait for manual approval, they're </a:t>
            </a:r>
            <a:r>
              <a:rPr lang="en-US" sz="2000" b="1" dirty="0" err="1" smtClean="0"/>
              <a:t>automaticaly</a:t>
            </a:r>
            <a:r>
              <a:rPr lang="en-US" sz="2000" b="1" dirty="0" smtClean="0"/>
              <a:t> processed and .am zone reloaded once a 5 minutes.   This is a part of ongoing interface update</a:t>
            </a:r>
            <a:r>
              <a:rPr lang="en-US" sz="2400" b="1" dirty="0" smtClean="0"/>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Budva, Montenegro, Sept. 11-13, 2012</a:t>
            </a:r>
            <a:endParaRPr lang="en-US"/>
          </a:p>
        </p:txBody>
      </p:sp>
      <p:sp>
        <p:nvSpPr>
          <p:cNvPr id="3" name="Slide Number Placeholder 2"/>
          <p:cNvSpPr>
            <a:spLocks noGrp="1"/>
          </p:cNvSpPr>
          <p:nvPr>
            <p:ph type="sldNum" sz="quarter" idx="12"/>
          </p:nvPr>
        </p:nvSpPr>
        <p:spPr/>
        <p:txBody>
          <a:bodyPr/>
          <a:lstStyle/>
          <a:p>
            <a:fld id="{1BA20024-6EBF-4412-A723-3C033E516CC2}" type="slidenum">
              <a:rPr lang="en-US" smtClean="0"/>
              <a:pPr/>
              <a:t>11</a:t>
            </a:fld>
            <a:endParaRPr lang="en-US"/>
          </a:p>
        </p:txBody>
      </p:sp>
      <p:sp>
        <p:nvSpPr>
          <p:cNvPr id="5" name="Rectangle 4"/>
          <p:cNvSpPr/>
          <p:nvPr/>
        </p:nvSpPr>
        <p:spPr>
          <a:xfrm>
            <a:off x="3124200" y="381000"/>
            <a:ext cx="4038600" cy="707886"/>
          </a:xfrm>
          <a:prstGeom prst="rect">
            <a:avLst/>
          </a:prstGeom>
        </p:spPr>
        <p:txBody>
          <a:bodyPr wrap="square">
            <a:spAutoFit/>
          </a:bodyPr>
          <a:lstStyle/>
          <a:p>
            <a:r>
              <a:rPr lang="en-US" sz="4000" b="1" dirty="0" smtClean="0">
                <a:solidFill>
                  <a:schemeClr val="accent6"/>
                </a:solidFill>
              </a:rPr>
              <a:t>DNSSEC</a:t>
            </a:r>
            <a:endParaRPr lang="en-US" sz="4000" dirty="0"/>
          </a:p>
        </p:txBody>
      </p:sp>
      <p:sp>
        <p:nvSpPr>
          <p:cNvPr id="7" name="Rectangle 6"/>
          <p:cNvSpPr/>
          <p:nvPr/>
        </p:nvSpPr>
        <p:spPr>
          <a:xfrm>
            <a:off x="533400" y="1447800"/>
            <a:ext cx="7924800" cy="4031873"/>
          </a:xfrm>
          <a:prstGeom prst="rect">
            <a:avLst/>
          </a:prstGeom>
        </p:spPr>
        <p:txBody>
          <a:bodyPr wrap="square">
            <a:spAutoFit/>
          </a:bodyPr>
          <a:lstStyle/>
          <a:p>
            <a:pPr>
              <a:buFont typeface="Arial" pitchFamily="34" charset="0"/>
              <a:buChar char="•"/>
            </a:pPr>
            <a:r>
              <a:rPr lang="en-US" sz="2400" b="1" dirty="0" smtClean="0"/>
              <a:t>   Registrant/registrar interface update - in process.</a:t>
            </a:r>
          </a:p>
          <a:p>
            <a:r>
              <a:rPr lang="en-US" sz="2400" b="1" dirty="0" smtClean="0"/>
              <a:t>   - </a:t>
            </a:r>
            <a:r>
              <a:rPr lang="en-US" sz="2000" b="1" dirty="0" smtClean="0"/>
              <a:t>Many parts of interface have been rewritten, some are still waiting,</a:t>
            </a:r>
          </a:p>
          <a:p>
            <a:r>
              <a:rPr lang="en-US" sz="2000" b="1" dirty="0" smtClean="0"/>
              <a:t>   - Improved security, operation convenience and adoption to the new hardware are in mind, when working on this project.</a:t>
            </a:r>
            <a:br>
              <a:rPr lang="en-US" sz="2000" b="1" dirty="0" smtClean="0"/>
            </a:br>
            <a:endParaRPr lang="en-US" sz="2000" b="1" dirty="0" smtClean="0"/>
          </a:p>
          <a:p>
            <a:pPr>
              <a:buFont typeface="Arial" pitchFamily="34" charset="0"/>
              <a:buChar char="•"/>
            </a:pPr>
            <a:r>
              <a:rPr lang="en-US" sz="2400" b="1" dirty="0" smtClean="0"/>
              <a:t>     Redundant DC setup had been setup.</a:t>
            </a:r>
          </a:p>
          <a:p>
            <a:r>
              <a:rPr lang="en-US" sz="2400" b="1" dirty="0" smtClean="0"/>
              <a:t>  -  </a:t>
            </a:r>
            <a:r>
              <a:rPr lang="en-US" sz="2000" b="1" dirty="0" smtClean="0"/>
              <a:t>Internet connectivity is now redundant, but will be improved more.</a:t>
            </a:r>
          </a:p>
          <a:p>
            <a:r>
              <a:rPr lang="en-US" sz="2000" b="1" dirty="0" smtClean="0"/>
              <a:t>  -   </a:t>
            </a:r>
            <a:r>
              <a:rPr lang="en-US" sz="2000" b="1" dirty="0" smtClean="0"/>
              <a:t>DNS, </a:t>
            </a:r>
            <a:r>
              <a:rPr lang="en-US" sz="2000" b="1" dirty="0" err="1" smtClean="0"/>
              <a:t>whois</a:t>
            </a:r>
            <a:r>
              <a:rPr lang="en-US" sz="2000" b="1" dirty="0" smtClean="0"/>
              <a:t> </a:t>
            </a:r>
            <a:r>
              <a:rPr lang="en-US" sz="2000" b="1" dirty="0" smtClean="0"/>
              <a:t>and web services </a:t>
            </a:r>
            <a:r>
              <a:rPr lang="en-US" sz="2000" b="1" dirty="0" smtClean="0"/>
              <a:t>are now fully redundant.</a:t>
            </a:r>
          </a:p>
          <a:p>
            <a:r>
              <a:rPr lang="en-US" sz="2000" b="1" dirty="0" smtClean="0"/>
              <a:t>  -   Database read access is redundant, write access redundancy isn't planned - needs manual switchover.</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Budva, Montenegro, Sept. 11-13, 2012</a:t>
            </a:r>
            <a:endParaRPr lang="en-US"/>
          </a:p>
        </p:txBody>
      </p:sp>
      <p:sp>
        <p:nvSpPr>
          <p:cNvPr id="3" name="Slide Number Placeholder 2"/>
          <p:cNvSpPr>
            <a:spLocks noGrp="1"/>
          </p:cNvSpPr>
          <p:nvPr>
            <p:ph type="sldNum" sz="quarter" idx="12"/>
          </p:nvPr>
        </p:nvSpPr>
        <p:spPr/>
        <p:txBody>
          <a:bodyPr/>
          <a:lstStyle/>
          <a:p>
            <a:fld id="{1BA20024-6EBF-4412-A723-3C033E516CC2}" type="slidenum">
              <a:rPr lang="en-US" smtClean="0"/>
              <a:pPr/>
              <a:t>12</a:t>
            </a:fld>
            <a:endParaRPr lang="en-US"/>
          </a:p>
        </p:txBody>
      </p:sp>
      <p:sp>
        <p:nvSpPr>
          <p:cNvPr id="6" name="TextBox 5"/>
          <p:cNvSpPr txBox="1"/>
          <p:nvPr/>
        </p:nvSpPr>
        <p:spPr>
          <a:xfrm>
            <a:off x="1752600" y="228601"/>
            <a:ext cx="5486400" cy="646331"/>
          </a:xfrm>
          <a:prstGeom prst="rect">
            <a:avLst/>
          </a:prstGeom>
          <a:noFill/>
        </p:spPr>
        <p:txBody>
          <a:bodyPr wrap="square" rtlCol="0">
            <a:spAutoFit/>
          </a:bodyPr>
          <a:lstStyle/>
          <a:p>
            <a:r>
              <a:rPr lang="en-US" sz="3600" b="1" dirty="0" smtClean="0">
                <a:solidFill>
                  <a:schemeClr val="accent6"/>
                </a:solidFill>
              </a:rPr>
              <a:t>Community DNS server</a:t>
            </a:r>
            <a:endParaRPr lang="en-US" dirty="0"/>
          </a:p>
        </p:txBody>
      </p:sp>
      <p:sp>
        <p:nvSpPr>
          <p:cNvPr id="63489" name="Rectangle 1"/>
          <p:cNvSpPr>
            <a:spLocks noChangeArrowheads="1"/>
          </p:cNvSpPr>
          <p:nvPr/>
        </p:nvSpPr>
        <p:spPr bwMode="auto">
          <a:xfrm>
            <a:off x="762000" y="2209800"/>
            <a:ext cx="77724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t" latinLnBrk="0" hangingPunct="1">
              <a:lnSpc>
                <a:spcPct val="100000"/>
              </a:lnSpc>
              <a:spcBef>
                <a:spcPct val="0"/>
              </a:spcBef>
              <a:spcAft>
                <a:spcPct val="0"/>
              </a:spcAft>
              <a:buClrTx/>
              <a:buSzTx/>
              <a:buFontTx/>
              <a:buChar char="•"/>
              <a:tabLst>
                <a:tab pos="457200" algn="l"/>
              </a:tabLst>
            </a:pPr>
            <a:r>
              <a:rPr kumimoji="0" lang="en-US" sz="2800" b="1" i="0" u="none" strike="noStrike" cap="none" normalizeH="0" baseline="0" dirty="0" smtClean="0">
                <a:ln>
                  <a:noFill/>
                </a:ln>
                <a:effectLst/>
                <a:latin typeface="Helvetica"/>
                <a:ea typeface="Times New Roman" pitchFamily="18" charset="0"/>
                <a:cs typeface="Times New Roman" pitchFamily="18" charset="0"/>
              </a:rPr>
              <a:t>CDNS currently supports over 68% of the Internet.</a:t>
            </a:r>
            <a:endParaRPr kumimoji="0" lang="en-US" sz="2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t" latinLnBrk="0" hangingPunct="0">
              <a:lnSpc>
                <a:spcPct val="100000"/>
              </a:lnSpc>
              <a:spcBef>
                <a:spcPct val="0"/>
              </a:spcBef>
              <a:spcAft>
                <a:spcPct val="0"/>
              </a:spcAft>
              <a:buClrTx/>
              <a:buSzTx/>
              <a:buFontTx/>
              <a:buChar char="•"/>
              <a:tabLst>
                <a:tab pos="457200" algn="l"/>
              </a:tabLst>
            </a:pPr>
            <a:r>
              <a:rPr kumimoji="0" lang="en-US" sz="2800" b="1" i="0" u="none" strike="noStrike" cap="none" normalizeH="0" baseline="0" dirty="0" smtClean="0">
                <a:ln>
                  <a:noFill/>
                </a:ln>
                <a:effectLst/>
                <a:latin typeface="Helvetica"/>
                <a:ea typeface="Times New Roman" pitchFamily="18" charset="0"/>
                <a:cs typeface="Times New Roman" pitchFamily="18" charset="0"/>
              </a:rPr>
              <a:t>Amazing speed and platform efficiency, with extraordinary capacity.</a:t>
            </a:r>
            <a:endParaRPr kumimoji="0" lang="en-US" sz="28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t" latinLnBrk="0" hangingPunct="0">
              <a:lnSpc>
                <a:spcPct val="100000"/>
              </a:lnSpc>
              <a:spcBef>
                <a:spcPct val="0"/>
              </a:spcBef>
              <a:spcAft>
                <a:spcPct val="0"/>
              </a:spcAft>
              <a:buClrTx/>
              <a:buSzTx/>
              <a:buFontTx/>
              <a:buChar char="•"/>
              <a:tabLst>
                <a:tab pos="457200" algn="l"/>
              </a:tabLst>
            </a:pPr>
            <a:r>
              <a:rPr kumimoji="0" lang="en-US" sz="2800" b="1" i="0" u="none" strike="noStrike" cap="none" normalizeH="0" baseline="0" dirty="0" smtClean="0">
                <a:ln>
                  <a:noFill/>
                </a:ln>
                <a:effectLst/>
                <a:latin typeface="Helvetica"/>
                <a:ea typeface="Times New Roman" pitchFamily="18" charset="0"/>
                <a:cs typeface="Times New Roman" pitchFamily="18" charset="0"/>
              </a:rPr>
              <a:t>Each of CDNS over 40 nodes comfortably handles over 863,000 queries per second</a:t>
            </a:r>
            <a:endParaRPr kumimoji="0" lang="en-US" sz="2800" b="0" i="0" u="none" strike="noStrike" cap="none" normalizeH="0" baseline="0" dirty="0" smtClean="0">
              <a:ln>
                <a:noFill/>
              </a:ln>
              <a:effectLst/>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Budva, Montenegro, Sept. 11-13, 2012</a:t>
            </a:r>
            <a:endParaRPr lang="en-US"/>
          </a:p>
        </p:txBody>
      </p:sp>
      <p:sp>
        <p:nvSpPr>
          <p:cNvPr id="3" name="Slide Number Placeholder 2"/>
          <p:cNvSpPr>
            <a:spLocks noGrp="1"/>
          </p:cNvSpPr>
          <p:nvPr>
            <p:ph type="sldNum" sz="quarter" idx="12"/>
          </p:nvPr>
        </p:nvSpPr>
        <p:spPr/>
        <p:txBody>
          <a:bodyPr/>
          <a:lstStyle/>
          <a:p>
            <a:fld id="{1BA20024-6EBF-4412-A723-3C033E516CC2}" type="slidenum">
              <a:rPr lang="en-US" smtClean="0"/>
              <a:pPr/>
              <a:t>13</a:t>
            </a:fld>
            <a:endParaRPr lang="en-US"/>
          </a:p>
        </p:txBody>
      </p:sp>
      <p:sp>
        <p:nvSpPr>
          <p:cNvPr id="4" name="Rectangle 3"/>
          <p:cNvSpPr/>
          <p:nvPr/>
        </p:nvSpPr>
        <p:spPr>
          <a:xfrm>
            <a:off x="685800" y="1676400"/>
            <a:ext cx="7772400" cy="3108543"/>
          </a:xfrm>
          <a:prstGeom prst="rect">
            <a:avLst/>
          </a:prstGeom>
        </p:spPr>
        <p:txBody>
          <a:bodyPr wrap="square">
            <a:spAutoFit/>
          </a:bodyPr>
          <a:lstStyle/>
          <a:p>
            <a:r>
              <a:rPr lang="en-US" sz="2800" dirty="0" smtClean="0"/>
              <a:t>Armenian </a:t>
            </a:r>
            <a:r>
              <a:rPr lang="en-US" sz="2800" dirty="0" err="1" smtClean="0"/>
              <a:t>Datacom</a:t>
            </a:r>
            <a:r>
              <a:rPr lang="en-US" sz="2800" dirty="0" smtClean="0"/>
              <a:t> Company (ADC) and </a:t>
            </a:r>
            <a:r>
              <a:rPr lang="en-US" sz="2800" dirty="0" err="1" smtClean="0"/>
              <a:t>Netnod</a:t>
            </a:r>
            <a:r>
              <a:rPr lang="en-US" sz="2800" dirty="0" smtClean="0"/>
              <a:t> have installed an instance of i.root-servers.net in one of ADC’s data </a:t>
            </a:r>
            <a:r>
              <a:rPr lang="en-US" sz="2800" dirty="0" err="1" smtClean="0"/>
              <a:t>centres</a:t>
            </a:r>
            <a:r>
              <a:rPr lang="en-US" sz="2800" dirty="0" smtClean="0"/>
              <a:t>. This is the first DNS root server in Armenia, which will contribute to the reliability and redundancy in DNS services to Internet users in Armenia and surrounding regions</a:t>
            </a:r>
            <a:r>
              <a:rPr lang="en-US" dirty="0" smtClean="0"/>
              <a:t>. </a:t>
            </a:r>
            <a:endParaRPr lang="en-US" dirty="0"/>
          </a:p>
        </p:txBody>
      </p:sp>
      <p:sp>
        <p:nvSpPr>
          <p:cNvPr id="5" name="TextBox 4"/>
          <p:cNvSpPr txBox="1"/>
          <p:nvPr/>
        </p:nvSpPr>
        <p:spPr>
          <a:xfrm>
            <a:off x="2057400" y="457200"/>
            <a:ext cx="6324600" cy="646331"/>
          </a:xfrm>
          <a:prstGeom prst="rect">
            <a:avLst/>
          </a:prstGeom>
          <a:noFill/>
        </p:spPr>
        <p:txBody>
          <a:bodyPr wrap="square" rtlCol="0">
            <a:spAutoFit/>
          </a:bodyPr>
          <a:lstStyle/>
          <a:p>
            <a:r>
              <a:rPr lang="en-US" sz="3600" b="1" dirty="0" smtClean="0">
                <a:solidFill>
                  <a:schemeClr val="accent6"/>
                </a:solidFill>
              </a:rPr>
              <a:t>Instance of </a:t>
            </a:r>
            <a:r>
              <a:rPr lang="en-US" sz="3600" b="1" dirty="0" err="1" smtClean="0">
                <a:solidFill>
                  <a:schemeClr val="accent6"/>
                </a:solidFill>
              </a:rPr>
              <a:t>i.root</a:t>
            </a:r>
            <a:r>
              <a:rPr lang="en-US" sz="3600" b="1" dirty="0" smtClean="0">
                <a:solidFill>
                  <a:schemeClr val="accent6"/>
                </a:solidFill>
              </a:rPr>
              <a:t>-server</a:t>
            </a:r>
            <a:endParaRPr lang="en-US" sz="3600" b="1" dirty="0">
              <a:solidFill>
                <a:schemeClr val="accent6"/>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p>
            <a:r>
              <a:rPr lang="en-US" smtClean="0"/>
              <a:t>Budva, Montenegro, Sept. 11-13, 2012</a:t>
            </a:r>
            <a:endParaRPr lang="en-US"/>
          </a:p>
        </p:txBody>
      </p:sp>
      <p:sp>
        <p:nvSpPr>
          <p:cNvPr id="4" name="Slide Number Placeholder 5"/>
          <p:cNvSpPr>
            <a:spLocks noGrp="1"/>
          </p:cNvSpPr>
          <p:nvPr>
            <p:ph type="sldNum" sz="quarter" idx="12"/>
          </p:nvPr>
        </p:nvSpPr>
        <p:spPr/>
        <p:txBody>
          <a:bodyPr/>
          <a:lstStyle/>
          <a:p>
            <a:fld id="{CEADCB9D-889E-4835-B7F7-1A9575932EC1}" type="slidenum">
              <a:rPr lang="en-US"/>
              <a:pPr/>
              <a:t>14</a:t>
            </a:fld>
            <a:endParaRPr lang="en-US" dirty="0"/>
          </a:p>
        </p:txBody>
      </p:sp>
      <p:sp>
        <p:nvSpPr>
          <p:cNvPr id="41987" name="Rectangle 3"/>
          <p:cNvSpPr>
            <a:spLocks noGrp="1" noChangeArrowheads="1"/>
          </p:cNvSpPr>
          <p:nvPr>
            <p:ph type="body" idx="1"/>
          </p:nvPr>
        </p:nvSpPr>
        <p:spPr>
          <a:xfrm>
            <a:off x="381000" y="990600"/>
            <a:ext cx="8382000" cy="4906963"/>
          </a:xfrm>
        </p:spPr>
        <p:txBody>
          <a:bodyPr/>
          <a:lstStyle/>
          <a:p>
            <a:pPr>
              <a:lnSpc>
                <a:spcPct val="90000"/>
              </a:lnSpc>
            </a:pPr>
            <a:r>
              <a:rPr lang="en-US" sz="2800" b="1" i="1" dirty="0">
                <a:solidFill>
                  <a:srgbClr val="FF3300"/>
                </a:solidFill>
              </a:rPr>
              <a:t>AMNIC </a:t>
            </a:r>
            <a:r>
              <a:rPr lang="en-US" sz="2800" b="1" i="1" dirty="0" smtClean="0">
                <a:solidFill>
                  <a:srgbClr val="FF3300"/>
                </a:solidFill>
              </a:rPr>
              <a:t>Domain Name </a:t>
            </a:r>
            <a:r>
              <a:rPr lang="en-US" sz="2800" b="1" i="1" dirty="0">
                <a:solidFill>
                  <a:srgbClr val="FF3300"/>
                </a:solidFill>
              </a:rPr>
              <a:t>Policies</a:t>
            </a:r>
            <a:r>
              <a:rPr lang="hy-AM" sz="2800" b="1" i="1" dirty="0">
                <a:solidFill>
                  <a:srgbClr val="FF3300"/>
                </a:solidFill>
              </a:rPr>
              <a:t>: </a:t>
            </a:r>
            <a:br>
              <a:rPr lang="hy-AM" sz="2800" b="1" i="1" dirty="0">
                <a:solidFill>
                  <a:srgbClr val="FF3300"/>
                </a:solidFill>
              </a:rPr>
            </a:br>
            <a:r>
              <a:rPr lang="en-US" sz="2800" b="1" i="1" dirty="0"/>
              <a:t>- all domain names are open for free registration</a:t>
            </a:r>
            <a:br>
              <a:rPr lang="en-US" sz="2800" b="1" i="1" dirty="0"/>
            </a:br>
            <a:r>
              <a:rPr lang="en-US" sz="2800" b="1" i="1" dirty="0"/>
              <a:t>- no trademark </a:t>
            </a:r>
            <a:r>
              <a:rPr lang="en-US" sz="2800" b="1" i="1" dirty="0" smtClean="0"/>
              <a:t>domain protection</a:t>
            </a:r>
            <a:r>
              <a:rPr lang="en-US" sz="2800" b="1" i="1" dirty="0"/>
              <a:t/>
            </a:r>
            <a:br>
              <a:rPr lang="en-US" sz="2800" b="1" i="1" dirty="0"/>
            </a:br>
            <a:r>
              <a:rPr lang="en-US" sz="2800" b="1" i="1" dirty="0"/>
              <a:t> </a:t>
            </a:r>
            <a:r>
              <a:rPr lang="hy-AM" sz="2800" b="1" i="1" dirty="0"/>
              <a:t/>
            </a:r>
            <a:br>
              <a:rPr lang="hy-AM" sz="2800" b="1" i="1" dirty="0"/>
            </a:br>
            <a:r>
              <a:rPr lang="en-US" sz="2800" b="1" i="1" dirty="0">
                <a:solidFill>
                  <a:srgbClr val="FF3300"/>
                </a:solidFill>
              </a:rPr>
              <a:t>IDN</a:t>
            </a:r>
            <a:r>
              <a:rPr lang="hy-AM" sz="2800" b="1" i="1" dirty="0">
                <a:solidFill>
                  <a:srgbClr val="FF3300"/>
                </a:solidFill>
              </a:rPr>
              <a:t>: </a:t>
            </a:r>
            <a:r>
              <a:rPr lang="en-US" sz="2800" b="1" i="1" dirty="0"/>
              <a:t>prepare to apply</a:t>
            </a:r>
            <a:br>
              <a:rPr lang="en-US" sz="2800" b="1" i="1" dirty="0"/>
            </a:br>
            <a:r>
              <a:rPr lang="en-US" sz="2800" b="1" i="1" dirty="0"/>
              <a:t/>
            </a:r>
            <a:br>
              <a:rPr lang="en-US" sz="2800" b="1" i="1" dirty="0"/>
            </a:br>
            <a:r>
              <a:rPr lang="en-US" sz="2800" b="1" i="1" dirty="0">
                <a:solidFill>
                  <a:srgbClr val="FF3300"/>
                </a:solidFill>
              </a:rPr>
              <a:t>Number of domains per 1000 of population </a:t>
            </a:r>
            <a:br>
              <a:rPr lang="en-US" sz="2800" b="1" i="1" dirty="0">
                <a:solidFill>
                  <a:srgbClr val="FF3300"/>
                </a:solidFill>
              </a:rPr>
            </a:br>
            <a:r>
              <a:rPr lang="en-US" sz="2800" b="1" i="1" dirty="0"/>
              <a:t>Armenia </a:t>
            </a:r>
            <a:r>
              <a:rPr lang="en-US" sz="2800" b="1" i="1" dirty="0" smtClean="0"/>
              <a:t>– 6.3</a:t>
            </a:r>
            <a:r>
              <a:rPr lang="en-US" sz="2800" b="1" i="1" dirty="0"/>
              <a:t/>
            </a:r>
            <a:br>
              <a:rPr lang="en-US" sz="2800" b="1" i="1" dirty="0"/>
            </a:br>
            <a:r>
              <a:rPr lang="en-US" sz="2800" b="1" i="1" dirty="0"/>
              <a:t>Average European – </a:t>
            </a:r>
            <a:r>
              <a:rPr lang="en-US" sz="2800" b="1" i="1" dirty="0" smtClean="0"/>
              <a:t>45 </a:t>
            </a:r>
            <a:r>
              <a:rPr lang="en-US" sz="2800" b="1" i="1" dirty="0"/>
              <a:t/>
            </a:r>
            <a:br>
              <a:rPr lang="en-US" sz="2800" b="1" i="1" dirty="0"/>
            </a:br>
            <a:r>
              <a:rPr lang="en-US" sz="2800" b="1" i="1" dirty="0"/>
              <a:t/>
            </a:r>
            <a:br>
              <a:rPr lang="en-US" sz="2800" b="1" i="1" dirty="0"/>
            </a:br>
            <a:r>
              <a:rPr lang="en-US" sz="2800" b="1" i="1" dirty="0">
                <a:solidFill>
                  <a:srgbClr val="FF3300"/>
                </a:solidFill>
              </a:rPr>
              <a:t>Growth Rate </a:t>
            </a:r>
            <a:r>
              <a:rPr lang="en-US" sz="2800" b="1" i="1" dirty="0" smtClean="0">
                <a:solidFill>
                  <a:srgbClr val="FF3300"/>
                </a:solidFill>
              </a:rPr>
              <a:t>2012</a:t>
            </a:r>
            <a:r>
              <a:rPr lang="hy-AM" sz="2800" b="1" i="1" dirty="0" smtClean="0">
                <a:solidFill>
                  <a:srgbClr val="FF3300"/>
                </a:solidFill>
              </a:rPr>
              <a:t>: </a:t>
            </a:r>
            <a:r>
              <a:rPr lang="en-US" sz="2800" b="1" i="1" dirty="0"/>
              <a:t>approximately - 14%</a:t>
            </a:r>
            <a:endParaRPr lang="ru-RU" sz="2800" b="1"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smtClean="0"/>
              <a:t>Budva, Montenegro, Sept. 11-13, 2012</a:t>
            </a:r>
            <a:endParaRPr lang="en-US"/>
          </a:p>
        </p:txBody>
      </p:sp>
      <p:sp>
        <p:nvSpPr>
          <p:cNvPr id="5" name="Slide Number Placeholder 5"/>
          <p:cNvSpPr>
            <a:spLocks noGrp="1"/>
          </p:cNvSpPr>
          <p:nvPr>
            <p:ph type="sldNum" sz="quarter" idx="12"/>
          </p:nvPr>
        </p:nvSpPr>
        <p:spPr/>
        <p:txBody>
          <a:bodyPr/>
          <a:lstStyle/>
          <a:p>
            <a:fld id="{07C7A4C1-B039-4241-8DDE-A8A41A3E77F5}" type="slidenum">
              <a:rPr lang="en-US"/>
              <a:pPr/>
              <a:t>15</a:t>
            </a:fld>
            <a:endParaRPr lang="en-US"/>
          </a:p>
        </p:txBody>
      </p:sp>
      <p:sp>
        <p:nvSpPr>
          <p:cNvPr id="25602" name="Rectangle 2"/>
          <p:cNvSpPr>
            <a:spLocks noGrp="1" noChangeArrowheads="1"/>
          </p:cNvSpPr>
          <p:nvPr>
            <p:ph type="title"/>
          </p:nvPr>
        </p:nvSpPr>
        <p:spPr>
          <a:xfrm>
            <a:off x="457200" y="274638"/>
            <a:ext cx="8229600" cy="563562"/>
          </a:xfrm>
        </p:spPr>
        <p:txBody>
          <a:bodyPr/>
          <a:lstStyle/>
          <a:p>
            <a:r>
              <a:rPr lang="en-US" sz="4000" dirty="0" smtClean="0">
                <a:solidFill>
                  <a:schemeClr val="accent2"/>
                </a:solidFill>
              </a:rPr>
              <a:t>What is necessary to do?</a:t>
            </a:r>
            <a:endParaRPr lang="en-US" sz="4000" dirty="0">
              <a:solidFill>
                <a:schemeClr val="accent2"/>
              </a:solidFill>
            </a:endParaRPr>
          </a:p>
        </p:txBody>
      </p:sp>
      <p:sp>
        <p:nvSpPr>
          <p:cNvPr id="25603" name="Rectangle 3"/>
          <p:cNvSpPr>
            <a:spLocks noGrp="1" noChangeArrowheads="1"/>
          </p:cNvSpPr>
          <p:nvPr>
            <p:ph type="body" idx="1"/>
          </p:nvPr>
        </p:nvSpPr>
        <p:spPr>
          <a:xfrm>
            <a:off x="0" y="1066800"/>
            <a:ext cx="8839200" cy="4876800"/>
          </a:xfrm>
        </p:spPr>
        <p:txBody>
          <a:bodyPr/>
          <a:lstStyle/>
          <a:p>
            <a:pPr marL="609600" indent="-609600">
              <a:lnSpc>
                <a:spcPct val="80000"/>
              </a:lnSpc>
            </a:pPr>
            <a:r>
              <a:rPr lang="en-US" sz="2800" b="1" i="1" dirty="0">
                <a:solidFill>
                  <a:schemeClr val="accent2"/>
                </a:solidFill>
              </a:rPr>
              <a:t>Monitor Armenia IPv6 readiness and help organizations in achieving that. ISOC AM is participating in the upgrade of AM NREN network to IPv6 </a:t>
            </a:r>
            <a:r>
              <a:rPr lang="en-US" sz="2800" b="1" i="1" dirty="0" smtClean="0">
                <a:solidFill>
                  <a:schemeClr val="accent2"/>
                </a:solidFill>
              </a:rPr>
              <a:t>readiness</a:t>
            </a:r>
            <a:br>
              <a:rPr lang="en-US" sz="2800" b="1" i="1" dirty="0" smtClean="0">
                <a:solidFill>
                  <a:schemeClr val="accent2"/>
                </a:solidFill>
              </a:rPr>
            </a:br>
            <a:endParaRPr lang="en-US" sz="2800" b="1" i="1" dirty="0" smtClean="0">
              <a:solidFill>
                <a:schemeClr val="accent2"/>
              </a:solidFill>
            </a:endParaRPr>
          </a:p>
          <a:p>
            <a:pPr marL="609600" indent="-609600">
              <a:lnSpc>
                <a:spcPct val="80000"/>
              </a:lnSpc>
            </a:pPr>
            <a:r>
              <a:rPr lang="en-US" sz="2800" b="1" i="1" dirty="0" smtClean="0">
                <a:solidFill>
                  <a:schemeClr val="accent2"/>
                </a:solidFill>
              </a:rPr>
              <a:t>Until now we didn’t introduce automatic registration of domains because of the low number of applications but it is gradually growing and we plan to develop an automatic registration of domains based on EPP protocol.</a:t>
            </a:r>
            <a:endParaRPr lang="en-US" sz="2800" b="1" i="1" dirty="0">
              <a:solidFill>
                <a:schemeClr val="accent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smtClean="0"/>
              <a:t>Budva, Montenegro, Sept. 11-13, 2012</a:t>
            </a:r>
            <a:endParaRPr lang="en-US"/>
          </a:p>
        </p:txBody>
      </p:sp>
      <p:sp>
        <p:nvSpPr>
          <p:cNvPr id="5" name="Slide Number Placeholder 5"/>
          <p:cNvSpPr>
            <a:spLocks noGrp="1"/>
          </p:cNvSpPr>
          <p:nvPr>
            <p:ph type="sldNum" sz="quarter" idx="12"/>
          </p:nvPr>
        </p:nvSpPr>
        <p:spPr/>
        <p:txBody>
          <a:bodyPr/>
          <a:lstStyle/>
          <a:p>
            <a:fld id="{07C7A4C1-B039-4241-8DDE-A8A41A3E77F5}" type="slidenum">
              <a:rPr lang="en-US"/>
              <a:pPr/>
              <a:t>16</a:t>
            </a:fld>
            <a:endParaRPr lang="en-US"/>
          </a:p>
        </p:txBody>
      </p:sp>
      <p:sp>
        <p:nvSpPr>
          <p:cNvPr id="25602" name="Rectangle 2"/>
          <p:cNvSpPr>
            <a:spLocks noGrp="1" noChangeArrowheads="1"/>
          </p:cNvSpPr>
          <p:nvPr>
            <p:ph type="title"/>
          </p:nvPr>
        </p:nvSpPr>
        <p:spPr>
          <a:xfrm>
            <a:off x="457200" y="274638"/>
            <a:ext cx="8229600" cy="563562"/>
          </a:xfrm>
        </p:spPr>
        <p:txBody>
          <a:bodyPr/>
          <a:lstStyle/>
          <a:p>
            <a:r>
              <a:rPr lang="en-US" sz="3600" b="1" dirty="0" smtClean="0">
                <a:solidFill>
                  <a:schemeClr val="accent2"/>
                </a:solidFill>
              </a:rPr>
              <a:t>IPv6 state in Armenia</a:t>
            </a:r>
            <a:endParaRPr lang="en-US" sz="3600" b="1" dirty="0">
              <a:solidFill>
                <a:schemeClr val="accent2"/>
              </a:solidFill>
            </a:endParaRPr>
          </a:p>
        </p:txBody>
      </p:sp>
      <p:sp>
        <p:nvSpPr>
          <p:cNvPr id="25603" name="Rectangle 3"/>
          <p:cNvSpPr>
            <a:spLocks noGrp="1" noChangeArrowheads="1"/>
          </p:cNvSpPr>
          <p:nvPr>
            <p:ph type="body" idx="1"/>
          </p:nvPr>
        </p:nvSpPr>
        <p:spPr>
          <a:xfrm>
            <a:off x="381000" y="1371600"/>
            <a:ext cx="8534400" cy="4038600"/>
          </a:xfrm>
        </p:spPr>
        <p:txBody>
          <a:bodyPr/>
          <a:lstStyle/>
          <a:p>
            <a:pPr marL="609600" indent="-609600" eaLnBrk="1" hangingPunct="1">
              <a:lnSpc>
                <a:spcPct val="90000"/>
              </a:lnSpc>
            </a:pPr>
            <a:r>
              <a:rPr lang="en-US" sz="2800" b="1" i="1" dirty="0" smtClean="0">
                <a:solidFill>
                  <a:schemeClr val="accent2"/>
                </a:solidFill>
              </a:rPr>
              <a:t>We monitor Armenia IPv6 readiness and help organizations in achieving that</a:t>
            </a:r>
          </a:p>
          <a:p>
            <a:pPr marL="609600" indent="-609600" eaLnBrk="1" hangingPunct="1">
              <a:lnSpc>
                <a:spcPct val="90000"/>
              </a:lnSpc>
            </a:pPr>
            <a:r>
              <a:rPr lang="en-US" sz="2800" b="1" i="1" dirty="0" smtClean="0">
                <a:solidFill>
                  <a:schemeClr val="accent2"/>
                </a:solidFill>
              </a:rPr>
              <a:t>On July 6, 2012 we organized the 2</a:t>
            </a:r>
            <a:r>
              <a:rPr lang="en-US" sz="2800" b="1" i="1" baseline="30000" dirty="0" smtClean="0">
                <a:solidFill>
                  <a:schemeClr val="accent2"/>
                </a:solidFill>
              </a:rPr>
              <a:t>nd</a:t>
            </a:r>
            <a:r>
              <a:rPr lang="en-US" sz="2800" b="1" i="1" dirty="0" smtClean="0">
                <a:solidFill>
                  <a:schemeClr val="accent2"/>
                </a:solidFill>
              </a:rPr>
              <a:t> IPv6 day in Armenia</a:t>
            </a:r>
          </a:p>
          <a:p>
            <a:pPr marL="609600" indent="-609600" eaLnBrk="1" hangingPunct="1">
              <a:lnSpc>
                <a:spcPct val="90000"/>
              </a:lnSpc>
            </a:pPr>
            <a:r>
              <a:rPr lang="en-US" sz="2800" b="1" i="1" dirty="0" smtClean="0">
                <a:solidFill>
                  <a:schemeClr val="accent2"/>
                </a:solidFill>
              </a:rPr>
              <a:t>We monitor the data provided by </a:t>
            </a:r>
            <a:r>
              <a:rPr lang="en-US" sz="2800" b="1" dirty="0" smtClean="0">
                <a:solidFill>
                  <a:srgbClr val="0070C0"/>
                </a:solidFill>
                <a:hlinkClick r:id="rId2"/>
              </a:rPr>
              <a:t>http://ripeness.ripe.net/</a:t>
            </a:r>
            <a:r>
              <a:rPr lang="en-US" sz="2800" b="1" dirty="0" smtClean="0">
                <a:solidFill>
                  <a:srgbClr val="0070C0"/>
                </a:solidFill>
              </a:rPr>
              <a:t> </a:t>
            </a:r>
          </a:p>
          <a:p>
            <a:pPr marL="609600" indent="-609600" eaLnBrk="1" hangingPunct="1">
              <a:lnSpc>
                <a:spcPct val="90000"/>
              </a:lnSpc>
            </a:pPr>
            <a:endParaRPr lang="en-US" sz="2800" b="1" i="1" dirty="0" smtClean="0">
              <a:solidFill>
                <a:schemeClr val="accent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Budva, Montenegro, Sept. 11-13, 2012</a:t>
            </a:r>
            <a:endParaRPr lang="en-US"/>
          </a:p>
        </p:txBody>
      </p:sp>
      <p:sp>
        <p:nvSpPr>
          <p:cNvPr id="3" name="Slide Number Placeholder 2"/>
          <p:cNvSpPr>
            <a:spLocks noGrp="1"/>
          </p:cNvSpPr>
          <p:nvPr>
            <p:ph type="sldNum" sz="quarter" idx="12"/>
          </p:nvPr>
        </p:nvSpPr>
        <p:spPr/>
        <p:txBody>
          <a:bodyPr/>
          <a:lstStyle/>
          <a:p>
            <a:fld id="{1BA20024-6EBF-4412-A723-3C033E516CC2}" type="slidenum">
              <a:rPr lang="en-US" smtClean="0"/>
              <a:pPr/>
              <a:t>17</a:t>
            </a:fld>
            <a:endParaRPr lang="en-US"/>
          </a:p>
        </p:txBody>
      </p:sp>
      <p:sp>
        <p:nvSpPr>
          <p:cNvPr id="4" name="TextBox 3"/>
          <p:cNvSpPr txBox="1"/>
          <p:nvPr/>
        </p:nvSpPr>
        <p:spPr>
          <a:xfrm>
            <a:off x="1905000" y="304800"/>
            <a:ext cx="6629400" cy="646331"/>
          </a:xfrm>
          <a:prstGeom prst="rect">
            <a:avLst/>
          </a:prstGeom>
          <a:noFill/>
        </p:spPr>
        <p:txBody>
          <a:bodyPr wrap="square" rtlCol="0">
            <a:spAutoFit/>
          </a:bodyPr>
          <a:lstStyle/>
          <a:p>
            <a:r>
              <a:rPr lang="en-US" sz="3600" b="1" dirty="0" smtClean="0">
                <a:solidFill>
                  <a:schemeClr val="accent6"/>
                </a:solidFill>
              </a:rPr>
              <a:t>Country DNS IPv6 readiness</a:t>
            </a:r>
            <a:endParaRPr lang="en-US" sz="3600" b="1" dirty="0">
              <a:solidFill>
                <a:schemeClr val="accent6"/>
              </a:solidFill>
            </a:endParaRPr>
          </a:p>
        </p:txBody>
      </p:sp>
      <p:sp>
        <p:nvSpPr>
          <p:cNvPr id="5" name="TextBox 4"/>
          <p:cNvSpPr txBox="1"/>
          <p:nvPr/>
        </p:nvSpPr>
        <p:spPr>
          <a:xfrm>
            <a:off x="762000" y="1143000"/>
            <a:ext cx="8001000" cy="4832092"/>
          </a:xfrm>
          <a:prstGeom prst="rect">
            <a:avLst/>
          </a:prstGeom>
          <a:noFill/>
        </p:spPr>
        <p:txBody>
          <a:bodyPr wrap="square" rtlCol="0">
            <a:spAutoFit/>
          </a:bodyPr>
          <a:lstStyle/>
          <a:p>
            <a:pPr>
              <a:buFont typeface="Arial" pitchFamily="34" charset="0"/>
              <a:buChar char="•"/>
            </a:pPr>
            <a:r>
              <a:rPr lang="en-US" sz="2400" dirty="0" smtClean="0"/>
              <a:t>    </a:t>
            </a:r>
            <a:r>
              <a:rPr lang="en-US" sz="2800" dirty="0" smtClean="0"/>
              <a:t>TLD's DNS services are IPv6 ready since 2006.</a:t>
            </a:r>
            <a:br>
              <a:rPr lang="en-US" sz="2800" dirty="0" smtClean="0"/>
            </a:br>
            <a:endParaRPr lang="en-US" sz="2800" dirty="0" smtClean="0"/>
          </a:p>
          <a:p>
            <a:pPr>
              <a:buFont typeface="Arial" pitchFamily="34" charset="0"/>
              <a:buChar char="•"/>
            </a:pPr>
            <a:r>
              <a:rPr lang="en-US" sz="2800" dirty="0" smtClean="0"/>
              <a:t>    Interface was improved and allow registrars/registrants to supply with IPv6 glue records in .am zone file since 2010.</a:t>
            </a:r>
            <a:br>
              <a:rPr lang="en-US" sz="2800" dirty="0" smtClean="0"/>
            </a:br>
            <a:endParaRPr lang="en-US" sz="2800" dirty="0" smtClean="0"/>
          </a:p>
          <a:p>
            <a:pPr>
              <a:buFont typeface="Arial" pitchFamily="34" charset="0"/>
              <a:buChar char="•"/>
            </a:pPr>
            <a:r>
              <a:rPr lang="en-US" sz="2800" dirty="0" smtClean="0"/>
              <a:t>    Just after interface improvement some major ISPs as well as some customers are added IPv6 glues. Now there are 28 IPv6 against 711 IPv4 glues (as of August 23, 2012).</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sldNum" sz="quarter" idx="12"/>
          </p:nvPr>
        </p:nvSpPr>
        <p:spPr>
          <a:noFill/>
        </p:spPr>
        <p:txBody>
          <a:bodyPr/>
          <a:lstStyle/>
          <a:p>
            <a:fld id="{5A77D73A-0C43-4113-A7F5-5579B7AA7635}" type="slidenum">
              <a:rPr lang="en-US" smtClean="0">
                <a:latin typeface="Arial" pitchFamily="34" charset="0"/>
                <a:cs typeface="Arial" pitchFamily="34" charset="0"/>
              </a:rPr>
              <a:pPr/>
              <a:t>18</a:t>
            </a:fld>
            <a:endParaRPr lang="en-US" smtClean="0">
              <a:latin typeface="Arial" pitchFamily="34" charset="0"/>
              <a:cs typeface="Arial" pitchFamily="34" charset="0"/>
            </a:endParaRPr>
          </a:p>
        </p:txBody>
      </p:sp>
      <p:sp>
        <p:nvSpPr>
          <p:cNvPr id="22531" name="Rectangle 2"/>
          <p:cNvSpPr>
            <a:spLocks noGrp="1" noChangeArrowheads="1"/>
          </p:cNvSpPr>
          <p:nvPr>
            <p:ph type="title"/>
          </p:nvPr>
        </p:nvSpPr>
        <p:spPr>
          <a:xfrm>
            <a:off x="457200" y="274638"/>
            <a:ext cx="8229600" cy="715962"/>
          </a:xfrm>
        </p:spPr>
        <p:txBody>
          <a:bodyPr/>
          <a:lstStyle/>
          <a:p>
            <a:r>
              <a:rPr lang="en-US" sz="3600" b="1" dirty="0" smtClean="0">
                <a:solidFill>
                  <a:schemeClr val="accent6"/>
                </a:solidFill>
              </a:rPr>
              <a:t>How IPv6 ready are you?</a:t>
            </a:r>
            <a:endParaRPr lang="ru-RU" sz="3600" dirty="0" smtClean="0">
              <a:solidFill>
                <a:schemeClr val="accent6"/>
              </a:solidFill>
            </a:endParaRPr>
          </a:p>
        </p:txBody>
      </p:sp>
      <p:sp>
        <p:nvSpPr>
          <p:cNvPr id="22532" name="Rectangle 3"/>
          <p:cNvSpPr>
            <a:spLocks noGrp="1" noChangeArrowheads="1"/>
          </p:cNvSpPr>
          <p:nvPr>
            <p:ph type="body" idx="1"/>
          </p:nvPr>
        </p:nvSpPr>
        <p:spPr>
          <a:xfrm>
            <a:off x="457200" y="1295400"/>
            <a:ext cx="8229600" cy="4830763"/>
          </a:xfrm>
        </p:spPr>
        <p:txBody>
          <a:bodyPr/>
          <a:lstStyle/>
          <a:p>
            <a:pPr>
              <a:lnSpc>
                <a:spcPct val="80000"/>
              </a:lnSpc>
            </a:pPr>
            <a:r>
              <a:rPr lang="en-US" sz="2400" b="1" dirty="0" smtClean="0"/>
              <a:t>IPv6 </a:t>
            </a:r>
            <a:r>
              <a:rPr lang="en-US" sz="2400" b="1" dirty="0" err="1" smtClean="0"/>
              <a:t>RIPEness</a:t>
            </a:r>
            <a:r>
              <a:rPr lang="en-US" sz="2400" b="1" dirty="0" smtClean="0"/>
              <a:t> is a rating system which awards stars to RIPE NCC members depending on how IPv6 ready they are. Stars are awarded for: </a:t>
            </a:r>
            <a:endParaRPr lang="ru-RU" sz="2400" b="1" dirty="0" smtClean="0"/>
          </a:p>
          <a:p>
            <a:pPr>
              <a:lnSpc>
                <a:spcPct val="80000"/>
              </a:lnSpc>
            </a:pPr>
            <a:r>
              <a:rPr lang="en-US" sz="2400" b="1" dirty="0" smtClean="0"/>
              <a:t>Having an IPv6 allocation</a:t>
            </a:r>
          </a:p>
          <a:p>
            <a:pPr>
              <a:lnSpc>
                <a:spcPct val="80000"/>
              </a:lnSpc>
            </a:pPr>
            <a:r>
              <a:rPr lang="en-US" sz="2400" b="1" dirty="0" smtClean="0"/>
              <a:t>Visibility in the Routing Information Service (RIS)</a:t>
            </a:r>
          </a:p>
          <a:p>
            <a:pPr>
              <a:lnSpc>
                <a:spcPct val="80000"/>
              </a:lnSpc>
            </a:pPr>
            <a:r>
              <a:rPr lang="en-US" sz="2400" b="1" dirty="0" smtClean="0"/>
              <a:t>Having a route6 object in the RIPE Database</a:t>
            </a:r>
          </a:p>
          <a:p>
            <a:pPr>
              <a:lnSpc>
                <a:spcPct val="80000"/>
              </a:lnSpc>
            </a:pPr>
            <a:r>
              <a:rPr lang="en-US" sz="2400" b="1" dirty="0" smtClean="0"/>
              <a:t>Having a reverse DNS delegation set up</a:t>
            </a:r>
            <a:endParaRPr lang="ru-RU" sz="2400" b="1" dirty="0" smtClean="0"/>
          </a:p>
          <a:p>
            <a:pPr>
              <a:lnSpc>
                <a:spcPct val="80000"/>
              </a:lnSpc>
            </a:pPr>
            <a:r>
              <a:rPr lang="en-US" sz="2400" b="1" dirty="0" smtClean="0"/>
              <a:t>Find out </a:t>
            </a:r>
            <a:r>
              <a:rPr lang="en-US" sz="2400" b="1" dirty="0" smtClean="0">
                <a:hlinkClick r:id="rId2"/>
              </a:rPr>
              <a:t>how you can get your </a:t>
            </a:r>
            <a:r>
              <a:rPr lang="en-US" sz="2400" b="1" dirty="0" err="1" smtClean="0">
                <a:hlinkClick r:id="rId2"/>
              </a:rPr>
              <a:t>RIPEness</a:t>
            </a:r>
            <a:r>
              <a:rPr lang="en-US" sz="2400" b="1" dirty="0" smtClean="0">
                <a:hlinkClick r:id="rId2"/>
              </a:rPr>
              <a:t> stars</a:t>
            </a:r>
            <a:r>
              <a:rPr lang="en-US" sz="2400" b="1" dirty="0" smtClean="0"/>
              <a:t> </a:t>
            </a:r>
            <a:br>
              <a:rPr lang="en-US" sz="2400" b="1" dirty="0" smtClean="0"/>
            </a:br>
            <a:r>
              <a:rPr lang="en-US" sz="2400" b="1" dirty="0" smtClean="0"/>
              <a:t>For more information on the RIPE NCC's IPv6 </a:t>
            </a:r>
            <a:r>
              <a:rPr lang="en-US" sz="2400" b="1" dirty="0" err="1" smtClean="0"/>
              <a:t>RIPEness</a:t>
            </a:r>
            <a:r>
              <a:rPr lang="en-US" sz="2400" b="1" dirty="0" smtClean="0"/>
              <a:t> project, see </a:t>
            </a:r>
            <a:r>
              <a:rPr lang="en-US" sz="2400" b="1" dirty="0" smtClean="0">
                <a:hlinkClick r:id="rId3"/>
              </a:rPr>
              <a:t>http://labs.ripe.net/topics/ipv6ripeness</a:t>
            </a:r>
            <a:r>
              <a:rPr lang="en-US" sz="2400" b="1" dirty="0" smtClean="0"/>
              <a:t> </a:t>
            </a:r>
            <a:br>
              <a:rPr lang="en-US" sz="2400" b="1" dirty="0" smtClean="0"/>
            </a:br>
            <a:r>
              <a:rPr lang="en-US" sz="2400" b="1" dirty="0" smtClean="0"/>
              <a:t>Check out the </a:t>
            </a:r>
            <a:r>
              <a:rPr lang="en-US" sz="2400" b="1" dirty="0" err="1" smtClean="0"/>
              <a:t>RIPEness</a:t>
            </a:r>
            <a:r>
              <a:rPr lang="en-US" sz="2400" b="1" dirty="0" smtClean="0"/>
              <a:t> data below:</a:t>
            </a:r>
            <a:endParaRPr lang="en-US" sz="2400" b="1" dirty="0" smtClean="0">
              <a:hlinkClick r:id="rId4"/>
            </a:endParaRPr>
          </a:p>
          <a:p>
            <a:pPr>
              <a:lnSpc>
                <a:spcPct val="80000"/>
              </a:lnSpc>
            </a:pPr>
            <a:r>
              <a:rPr lang="en-US" sz="2400" b="1" dirty="0" smtClean="0">
                <a:hlinkClick r:id="rId4"/>
              </a:rPr>
              <a:t>LIRs with 4star </a:t>
            </a:r>
            <a:r>
              <a:rPr lang="en-US" sz="2400" b="1" dirty="0" err="1" smtClean="0">
                <a:hlinkClick r:id="rId4"/>
              </a:rPr>
              <a:t>RIPEness</a:t>
            </a:r>
            <a:endParaRPr lang="en-US" sz="2400" b="1" dirty="0" smtClean="0">
              <a:hlinkClick r:id="rId5"/>
            </a:endParaRPr>
          </a:p>
          <a:p>
            <a:pPr>
              <a:lnSpc>
                <a:spcPct val="80000"/>
              </a:lnSpc>
            </a:pPr>
            <a:r>
              <a:rPr lang="en-US" sz="2400" b="1" dirty="0" err="1" smtClean="0">
                <a:hlinkClick r:id="rId5"/>
              </a:rPr>
              <a:t>RIPEness</a:t>
            </a:r>
            <a:r>
              <a:rPr lang="en-US" sz="2400" b="1" dirty="0" smtClean="0">
                <a:hlinkClick r:id="rId5"/>
              </a:rPr>
              <a:t> per country pie-charts</a:t>
            </a:r>
            <a:r>
              <a:rPr lang="ru-RU" sz="2400" b="1" dirty="0" smtClean="0"/>
              <a:t> </a:t>
            </a:r>
          </a:p>
        </p:txBody>
      </p:sp>
      <p:sp>
        <p:nvSpPr>
          <p:cNvPr id="22533" name="Footer Placeholder 4"/>
          <p:cNvSpPr>
            <a:spLocks noGrp="1"/>
          </p:cNvSpPr>
          <p:nvPr>
            <p:ph type="ftr" sz="quarter" idx="11"/>
          </p:nvPr>
        </p:nvSpPr>
        <p:spPr>
          <a:noFill/>
        </p:spPr>
        <p:txBody>
          <a:bodyPr/>
          <a:lstStyle/>
          <a:p>
            <a:r>
              <a:rPr lang="en-US" smtClean="0">
                <a:latin typeface="Arial" pitchFamily="34" charset="0"/>
                <a:cs typeface="Arial" pitchFamily="34" charset="0"/>
              </a:rPr>
              <a:t>Budva, Montenegro, Sept. 11-13, 2012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74638"/>
            <a:ext cx="1981200" cy="792162"/>
          </a:xfrm>
        </p:spPr>
        <p:txBody>
          <a:bodyPr/>
          <a:lstStyle/>
          <a:p>
            <a:r>
              <a:rPr lang="en-US" b="1" dirty="0" smtClean="0">
                <a:solidFill>
                  <a:schemeClr val="accent6"/>
                </a:solidFill>
              </a:rPr>
              <a:t>IPv6</a:t>
            </a:r>
            <a:endParaRPr lang="en-US" b="1" dirty="0">
              <a:solidFill>
                <a:schemeClr val="accent6"/>
              </a:solidFill>
            </a:endParaRPr>
          </a:p>
        </p:txBody>
      </p:sp>
      <p:sp>
        <p:nvSpPr>
          <p:cNvPr id="4" name="Footer Placeholder 3"/>
          <p:cNvSpPr>
            <a:spLocks noGrp="1"/>
          </p:cNvSpPr>
          <p:nvPr>
            <p:ph type="ftr" sz="quarter" idx="11"/>
          </p:nvPr>
        </p:nvSpPr>
        <p:spPr/>
        <p:txBody>
          <a:bodyPr/>
          <a:lstStyle/>
          <a:p>
            <a:r>
              <a:rPr lang="en-US" smtClean="0"/>
              <a:t>Budva, Montenegro, Sept. 11-13, 2012</a:t>
            </a:r>
            <a:endParaRPr lang="en-US"/>
          </a:p>
        </p:txBody>
      </p:sp>
      <p:sp>
        <p:nvSpPr>
          <p:cNvPr id="5" name="Slide Number Placeholder 4"/>
          <p:cNvSpPr>
            <a:spLocks noGrp="1"/>
          </p:cNvSpPr>
          <p:nvPr>
            <p:ph type="sldNum" sz="quarter" idx="12"/>
          </p:nvPr>
        </p:nvSpPr>
        <p:spPr/>
        <p:txBody>
          <a:bodyPr/>
          <a:lstStyle/>
          <a:p>
            <a:fld id="{1CC935EE-4353-48EC-9121-1469E7577672}" type="slidenum">
              <a:rPr lang="en-US" smtClean="0"/>
              <a:pPr/>
              <a:t>19</a:t>
            </a:fld>
            <a:endParaRPr lang="en-US"/>
          </a:p>
        </p:txBody>
      </p:sp>
      <p:pic>
        <p:nvPicPr>
          <p:cNvPr id="6" name="Picture 5" descr="chart.png"/>
          <p:cNvPicPr>
            <a:picLocks noChangeAspect="1"/>
          </p:cNvPicPr>
          <p:nvPr/>
        </p:nvPicPr>
        <p:blipFill>
          <a:blip r:embed="rId2" cstate="print"/>
          <a:stretch>
            <a:fillRect/>
          </a:stretch>
        </p:blipFill>
        <p:spPr>
          <a:xfrm>
            <a:off x="152400" y="1676400"/>
            <a:ext cx="8839200" cy="39624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p>
            <a:r>
              <a:rPr lang="en-US" smtClean="0"/>
              <a:t>Budva, Montenegro, Sept. 11-13, 2012</a:t>
            </a:r>
            <a:endParaRPr lang="en-US"/>
          </a:p>
        </p:txBody>
      </p:sp>
      <p:sp>
        <p:nvSpPr>
          <p:cNvPr id="4" name="Slide Number Placeholder 5"/>
          <p:cNvSpPr>
            <a:spLocks noGrp="1"/>
          </p:cNvSpPr>
          <p:nvPr>
            <p:ph type="sldNum" sz="quarter" idx="12"/>
          </p:nvPr>
        </p:nvSpPr>
        <p:spPr/>
        <p:txBody>
          <a:bodyPr/>
          <a:lstStyle/>
          <a:p>
            <a:fld id="{DD800C30-E3E1-4063-9825-741FE8454916}" type="slidenum">
              <a:rPr lang="en-US"/>
              <a:pPr/>
              <a:t>2</a:t>
            </a:fld>
            <a:endParaRPr lang="en-US"/>
          </a:p>
        </p:txBody>
      </p:sp>
      <p:sp>
        <p:nvSpPr>
          <p:cNvPr id="33794" name="Rectangle 2"/>
          <p:cNvSpPr>
            <a:spLocks noGrp="1" noChangeArrowheads="1"/>
          </p:cNvSpPr>
          <p:nvPr>
            <p:ph type="body" idx="1"/>
          </p:nvPr>
        </p:nvSpPr>
        <p:spPr>
          <a:xfrm>
            <a:off x="457200" y="1524000"/>
            <a:ext cx="8229600" cy="4419600"/>
          </a:xfrm>
        </p:spPr>
        <p:txBody>
          <a:bodyPr/>
          <a:lstStyle/>
          <a:p>
            <a:pPr lvl="1">
              <a:buFontTx/>
              <a:buNone/>
            </a:pPr>
            <a:r>
              <a:rPr lang="en-US" sz="3200" b="1" dirty="0">
                <a:solidFill>
                  <a:schemeClr val="accent2"/>
                </a:solidFill>
              </a:rPr>
              <a:t>Internet Society of Armenia (ISOC AM)</a:t>
            </a:r>
          </a:p>
          <a:p>
            <a:pPr lvl="1">
              <a:buFontTx/>
              <a:buNone/>
            </a:pPr>
            <a:r>
              <a:rPr lang="en-US" sz="3200" b="1" dirty="0">
                <a:solidFill>
                  <a:schemeClr val="accent2"/>
                </a:solidFill>
              </a:rPr>
              <a:t>is AM </a:t>
            </a:r>
            <a:r>
              <a:rPr lang="en-US" sz="3200" b="1" dirty="0" smtClean="0">
                <a:solidFill>
                  <a:schemeClr val="accent2"/>
                </a:solidFill>
              </a:rPr>
              <a:t>Manager</a:t>
            </a:r>
            <a:r>
              <a:rPr lang="en-US" sz="3200" b="1" dirty="0">
                <a:solidFill>
                  <a:schemeClr val="accent2"/>
                </a:solidFill>
              </a:rPr>
              <a:t>, ISOC Chapter, member of </a:t>
            </a:r>
            <a:r>
              <a:rPr lang="en-US" sz="3200" b="1" dirty="0" err="1">
                <a:solidFill>
                  <a:schemeClr val="accent2"/>
                </a:solidFill>
              </a:rPr>
              <a:t>ccNSO</a:t>
            </a:r>
            <a:r>
              <a:rPr lang="en-US" sz="3200" b="1" dirty="0">
                <a:solidFill>
                  <a:schemeClr val="accent2"/>
                </a:solidFill>
              </a:rPr>
              <a:t>, CENTR, and </a:t>
            </a:r>
            <a:r>
              <a:rPr lang="en-US" sz="3200" b="1" dirty="0" err="1" smtClean="0">
                <a:solidFill>
                  <a:schemeClr val="accent2"/>
                </a:solidFill>
              </a:rPr>
              <a:t>CEENet</a:t>
            </a:r>
            <a:endParaRPr lang="en-US" sz="3200" b="1" dirty="0" smtClean="0">
              <a:solidFill>
                <a:schemeClr val="accent2"/>
              </a:solidFill>
            </a:endParaRPr>
          </a:p>
          <a:p>
            <a:pPr lvl="1">
              <a:buFontTx/>
              <a:buNone/>
            </a:pPr>
            <a:endParaRPr lang="en-US" sz="3200" b="1" dirty="0" smtClean="0">
              <a:solidFill>
                <a:schemeClr val="accent2"/>
              </a:solidFill>
            </a:endParaRPr>
          </a:p>
          <a:p>
            <a:pPr lvl="1">
              <a:buFontTx/>
              <a:buNone/>
            </a:pPr>
            <a:r>
              <a:rPr lang="en-US" sz="3200" b="1" dirty="0" smtClean="0">
                <a:solidFill>
                  <a:schemeClr val="accent2"/>
                </a:solidFill>
              </a:rPr>
              <a:t>AMNIC is an AM Registry</a:t>
            </a:r>
          </a:p>
          <a:p>
            <a:pPr lvl="1">
              <a:buFontTx/>
              <a:buNone/>
            </a:pPr>
            <a:endParaRPr lang="en-US" sz="3200" b="1" dirty="0" smtClean="0">
              <a:solidFill>
                <a:schemeClr val="accent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smtClean="0"/>
              <a:t>Budva, Montenegro, Sept. 11-13, 2012</a:t>
            </a:r>
            <a:endParaRPr lang="en-US"/>
          </a:p>
        </p:txBody>
      </p:sp>
      <p:sp>
        <p:nvSpPr>
          <p:cNvPr id="5" name="Slide Number Placeholder 5"/>
          <p:cNvSpPr>
            <a:spLocks noGrp="1"/>
          </p:cNvSpPr>
          <p:nvPr>
            <p:ph type="sldNum" sz="quarter" idx="12"/>
          </p:nvPr>
        </p:nvSpPr>
        <p:spPr/>
        <p:txBody>
          <a:bodyPr/>
          <a:lstStyle/>
          <a:p>
            <a:fld id="{BC1DEC61-3A99-48EC-9A5A-C6BAF1A75E29}" type="slidenum">
              <a:rPr lang="en-US"/>
              <a:pPr/>
              <a:t>20</a:t>
            </a:fld>
            <a:endParaRPr lang="en-US"/>
          </a:p>
        </p:txBody>
      </p:sp>
      <p:sp>
        <p:nvSpPr>
          <p:cNvPr id="43010" name="Rectangle 2"/>
          <p:cNvSpPr>
            <a:spLocks noGrp="1" noChangeArrowheads="1"/>
          </p:cNvSpPr>
          <p:nvPr>
            <p:ph type="title"/>
          </p:nvPr>
        </p:nvSpPr>
        <p:spPr>
          <a:xfrm>
            <a:off x="457200" y="274638"/>
            <a:ext cx="8229600" cy="563562"/>
          </a:xfrm>
        </p:spPr>
        <p:txBody>
          <a:bodyPr/>
          <a:lstStyle/>
          <a:p>
            <a:r>
              <a:rPr lang="en-US" sz="3600" b="1" i="1" dirty="0">
                <a:solidFill>
                  <a:schemeClr val="accent6"/>
                </a:solidFill>
              </a:rPr>
              <a:t>Conclusions</a:t>
            </a:r>
            <a:endParaRPr lang="ru-RU" sz="3600" b="1" i="1" dirty="0">
              <a:solidFill>
                <a:schemeClr val="accent6"/>
              </a:solidFill>
            </a:endParaRPr>
          </a:p>
        </p:txBody>
      </p:sp>
      <p:sp>
        <p:nvSpPr>
          <p:cNvPr id="43012" name="Rectangle 4"/>
          <p:cNvSpPr>
            <a:spLocks noGrp="1" noChangeArrowheads="1"/>
          </p:cNvSpPr>
          <p:nvPr>
            <p:ph type="body" idx="1"/>
          </p:nvPr>
        </p:nvSpPr>
        <p:spPr>
          <a:xfrm>
            <a:off x="457200" y="1066800"/>
            <a:ext cx="8229600" cy="5059363"/>
          </a:xfrm>
          <a:noFill/>
          <a:ln/>
        </p:spPr>
        <p:txBody>
          <a:bodyPr/>
          <a:lstStyle/>
          <a:p>
            <a:pPr>
              <a:lnSpc>
                <a:spcPct val="80000"/>
              </a:lnSpc>
            </a:pPr>
            <a:r>
              <a:rPr lang="en-US" sz="2400" dirty="0"/>
              <a:t> </a:t>
            </a:r>
            <a:r>
              <a:rPr lang="en-US" sz="2800" i="1" dirty="0">
                <a:solidFill>
                  <a:schemeClr val="accent2"/>
                </a:solidFill>
              </a:rPr>
              <a:t>The number of Internet domain names in AM TLD is increasing slow.</a:t>
            </a:r>
          </a:p>
          <a:p>
            <a:pPr>
              <a:lnSpc>
                <a:spcPct val="80000"/>
              </a:lnSpc>
            </a:pPr>
            <a:r>
              <a:rPr lang="en-US" sz="2800" i="1" dirty="0">
                <a:solidFill>
                  <a:schemeClr val="accent2"/>
                </a:solidFill>
              </a:rPr>
              <a:t>Resident/Non-resident registrations are 60/40. </a:t>
            </a:r>
            <a:br>
              <a:rPr lang="en-US" sz="2800" i="1" dirty="0">
                <a:solidFill>
                  <a:schemeClr val="accent2"/>
                </a:solidFill>
              </a:rPr>
            </a:br>
            <a:endParaRPr lang="en-US" sz="2800" i="1" dirty="0" smtClean="0">
              <a:solidFill>
                <a:schemeClr val="accent2"/>
              </a:solidFill>
            </a:endParaRPr>
          </a:p>
          <a:p>
            <a:pPr>
              <a:lnSpc>
                <a:spcPct val="80000"/>
              </a:lnSpc>
              <a:buNone/>
            </a:pPr>
            <a:r>
              <a:rPr lang="en-US" sz="2800" i="1" dirty="0">
                <a:solidFill>
                  <a:schemeClr val="accent2"/>
                </a:solidFill>
              </a:rPr>
              <a:t>	Probable reasons:</a:t>
            </a:r>
          </a:p>
          <a:p>
            <a:pPr>
              <a:lnSpc>
                <a:spcPct val="80000"/>
              </a:lnSpc>
            </a:pPr>
            <a:r>
              <a:rPr lang="en-US" sz="2800" i="1" dirty="0">
                <a:solidFill>
                  <a:schemeClr val="accent2"/>
                </a:solidFill>
              </a:rPr>
              <a:t>Non-favorable conditions for small and middle businesses?</a:t>
            </a:r>
          </a:p>
          <a:p>
            <a:pPr>
              <a:lnSpc>
                <a:spcPct val="80000"/>
              </a:lnSpc>
            </a:pPr>
            <a:r>
              <a:rPr lang="en-US" sz="2800" i="1" dirty="0">
                <a:solidFill>
                  <a:schemeClr val="accent2"/>
                </a:solidFill>
              </a:rPr>
              <a:t>High prices of domain names? </a:t>
            </a:r>
            <a:br>
              <a:rPr lang="en-US" sz="2800" i="1" dirty="0">
                <a:solidFill>
                  <a:schemeClr val="accent2"/>
                </a:solidFill>
              </a:rPr>
            </a:br>
            <a:r>
              <a:rPr lang="en-US" sz="2800" i="1" dirty="0">
                <a:solidFill>
                  <a:schemeClr val="accent2"/>
                </a:solidFill>
              </a:rPr>
              <a:t>.am    22 euro</a:t>
            </a:r>
            <a:br>
              <a:rPr lang="en-US" sz="2800" i="1" dirty="0">
                <a:solidFill>
                  <a:schemeClr val="accent2"/>
                </a:solidFill>
              </a:rPr>
            </a:br>
            <a:r>
              <a:rPr lang="en-US" sz="2800" i="1" dirty="0">
                <a:solidFill>
                  <a:schemeClr val="accent2"/>
                </a:solidFill>
              </a:rPr>
              <a:t>Average European is 10 euro</a:t>
            </a:r>
            <a:r>
              <a:rPr lang="en-US" sz="2800" dirty="0"/>
              <a:t/>
            </a:r>
            <a:br>
              <a:rPr lang="en-US" sz="2800" dirty="0"/>
            </a:br>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1"/>
          <p:cNvSpPr>
            <a:spLocks noGrp="1"/>
          </p:cNvSpPr>
          <p:nvPr>
            <p:ph type="ftr" sz="quarter" idx="11"/>
          </p:nvPr>
        </p:nvSpPr>
        <p:spPr>
          <a:noFill/>
        </p:spPr>
        <p:txBody>
          <a:bodyPr/>
          <a:lstStyle/>
          <a:p>
            <a:r>
              <a:rPr lang="en-US" smtClean="0">
                <a:latin typeface="Arial" pitchFamily="34" charset="0"/>
                <a:cs typeface="Arial" pitchFamily="34" charset="0"/>
              </a:rPr>
              <a:t>Budva, Montenegro, Sept. 11-13, 2012</a:t>
            </a:r>
          </a:p>
        </p:txBody>
      </p:sp>
      <p:sp>
        <p:nvSpPr>
          <p:cNvPr id="31747" name="Slide Number Placeholder 2"/>
          <p:cNvSpPr>
            <a:spLocks noGrp="1"/>
          </p:cNvSpPr>
          <p:nvPr>
            <p:ph type="sldNum" sz="quarter" idx="12"/>
          </p:nvPr>
        </p:nvSpPr>
        <p:spPr>
          <a:noFill/>
        </p:spPr>
        <p:txBody>
          <a:bodyPr/>
          <a:lstStyle/>
          <a:p>
            <a:fld id="{1358521C-267C-4F58-8EF6-A387BEA1147B}" type="slidenum">
              <a:rPr lang="en-US" smtClean="0">
                <a:latin typeface="Arial" pitchFamily="34" charset="0"/>
                <a:cs typeface="Arial" pitchFamily="34" charset="0"/>
              </a:rPr>
              <a:pPr/>
              <a:t>21</a:t>
            </a:fld>
            <a:endParaRPr lang="en-US" smtClean="0">
              <a:latin typeface="Arial" pitchFamily="34" charset="0"/>
              <a:cs typeface="Arial" pitchFamily="34" charset="0"/>
            </a:endParaRPr>
          </a:p>
        </p:txBody>
      </p:sp>
      <p:sp>
        <p:nvSpPr>
          <p:cNvPr id="5" name="Rectangle 4"/>
          <p:cNvSpPr/>
          <p:nvPr/>
        </p:nvSpPr>
        <p:spPr>
          <a:xfrm>
            <a:off x="2633009" y="2967335"/>
            <a:ext cx="3877986" cy="923330"/>
          </a:xfrm>
          <a:prstGeom prst="rect">
            <a:avLst/>
          </a:prstGeom>
          <a:noFill/>
        </p:spPr>
        <p:txBody>
          <a:bodyPr wrap="none">
            <a:spAutoFit/>
          </a:bodyPr>
          <a:lstStyle/>
          <a:p>
            <a:pPr algn="ctr">
              <a:defRPr/>
            </a:pPr>
            <a:r>
              <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latin typeface="Arial" charset="0"/>
                <a:cs typeface="Arial" charset="0"/>
              </a:rPr>
              <a:t>Thank you!</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4"/>
          <p:cNvSpPr>
            <a:spLocks noGrp="1"/>
          </p:cNvSpPr>
          <p:nvPr>
            <p:ph type="ftr" sz="quarter" idx="11"/>
          </p:nvPr>
        </p:nvSpPr>
        <p:spPr/>
        <p:txBody>
          <a:bodyPr/>
          <a:lstStyle/>
          <a:p>
            <a:r>
              <a:rPr lang="en-US" smtClean="0"/>
              <a:t>Budva, Montenegro, Sept. 11-13, 2012</a:t>
            </a:r>
            <a:endParaRPr lang="en-US"/>
          </a:p>
        </p:txBody>
      </p:sp>
      <p:sp>
        <p:nvSpPr>
          <p:cNvPr id="4" name="Slide Number Placeholder 5"/>
          <p:cNvSpPr>
            <a:spLocks noGrp="1"/>
          </p:cNvSpPr>
          <p:nvPr>
            <p:ph type="sldNum" sz="quarter" idx="12"/>
          </p:nvPr>
        </p:nvSpPr>
        <p:spPr/>
        <p:txBody>
          <a:bodyPr/>
          <a:lstStyle/>
          <a:p>
            <a:fld id="{ECF29898-BF64-4D8B-9FB6-C821A3777B97}" type="slidenum">
              <a:rPr lang="en-US"/>
              <a:pPr/>
              <a:t>3</a:t>
            </a:fld>
            <a:endParaRPr lang="en-US"/>
          </a:p>
        </p:txBody>
      </p:sp>
      <p:sp>
        <p:nvSpPr>
          <p:cNvPr id="5" name="Oval 4"/>
          <p:cNvSpPr/>
          <p:nvPr/>
        </p:nvSpPr>
        <p:spPr>
          <a:xfrm>
            <a:off x="1219200" y="2133600"/>
            <a:ext cx="1752600" cy="1676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ISOC</a:t>
            </a:r>
            <a:r>
              <a:rPr lang="en-US" dirty="0" smtClean="0">
                <a:solidFill>
                  <a:schemeClr val="tx1"/>
                </a:solidFill>
              </a:rPr>
              <a:t> </a:t>
            </a:r>
            <a:r>
              <a:rPr lang="en-US" sz="2000" dirty="0" smtClean="0">
                <a:solidFill>
                  <a:schemeClr val="tx1"/>
                </a:solidFill>
              </a:rPr>
              <a:t>AM</a:t>
            </a:r>
            <a:endParaRPr lang="en-US" sz="2000" dirty="0">
              <a:solidFill>
                <a:schemeClr val="tx1"/>
              </a:solidFill>
            </a:endParaRPr>
          </a:p>
        </p:txBody>
      </p:sp>
      <p:sp>
        <p:nvSpPr>
          <p:cNvPr id="6" name="Oval 5"/>
          <p:cNvSpPr/>
          <p:nvPr/>
        </p:nvSpPr>
        <p:spPr>
          <a:xfrm>
            <a:off x="3581400" y="2133600"/>
            <a:ext cx="1752600" cy="1676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ITC (AMNIC)</a:t>
            </a:r>
            <a:endParaRPr lang="en-US" sz="2000" dirty="0">
              <a:solidFill>
                <a:schemeClr val="tx1"/>
              </a:solidFill>
            </a:endParaRPr>
          </a:p>
        </p:txBody>
      </p:sp>
      <p:sp>
        <p:nvSpPr>
          <p:cNvPr id="8" name="Oval 7"/>
          <p:cNvSpPr/>
          <p:nvPr/>
        </p:nvSpPr>
        <p:spPr>
          <a:xfrm>
            <a:off x="6553200" y="11430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6553200" y="16764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553200" y="22098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705600" y="4800600"/>
            <a:ext cx="381000" cy="381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p:cNvCxnSpPr>
            <a:stCxn id="5" idx="6"/>
            <a:endCxn id="6" idx="2"/>
          </p:cNvCxnSpPr>
          <p:nvPr/>
        </p:nvCxnSpPr>
        <p:spPr>
          <a:xfrm>
            <a:off x="2971800" y="2971800"/>
            <a:ext cx="609600" cy="1588"/>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cxnSp>
        <p:nvCxnSpPr>
          <p:cNvPr id="18" name="Straight Arrow Connector 17"/>
          <p:cNvCxnSpPr>
            <a:endCxn id="11" idx="1"/>
          </p:cNvCxnSpPr>
          <p:nvPr/>
        </p:nvCxnSpPr>
        <p:spPr>
          <a:xfrm>
            <a:off x="5105400" y="3505200"/>
            <a:ext cx="1655996" cy="1351196"/>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cxnSp>
        <p:nvCxnSpPr>
          <p:cNvPr id="21" name="Straight Arrow Connector 20"/>
          <p:cNvCxnSpPr>
            <a:stCxn id="6" idx="7"/>
          </p:cNvCxnSpPr>
          <p:nvPr/>
        </p:nvCxnSpPr>
        <p:spPr>
          <a:xfrm rot="5400000" flipH="1" flipV="1">
            <a:off x="5349617" y="1175521"/>
            <a:ext cx="931303" cy="1475863"/>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cxnSp>
        <p:nvCxnSpPr>
          <p:cNvPr id="27" name="Straight Arrow Connector 26"/>
          <p:cNvCxnSpPr>
            <a:endCxn id="9" idx="2"/>
          </p:cNvCxnSpPr>
          <p:nvPr/>
        </p:nvCxnSpPr>
        <p:spPr>
          <a:xfrm flipV="1">
            <a:off x="5181600" y="1866900"/>
            <a:ext cx="1371600" cy="723900"/>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cxnSp>
        <p:nvCxnSpPr>
          <p:cNvPr id="29" name="Straight Arrow Connector 28"/>
          <p:cNvCxnSpPr/>
          <p:nvPr/>
        </p:nvCxnSpPr>
        <p:spPr>
          <a:xfrm flipV="1">
            <a:off x="5257800" y="2438400"/>
            <a:ext cx="1295400" cy="304800"/>
          </a:xfrm>
          <a:prstGeom prst="straightConnector1">
            <a:avLst/>
          </a:prstGeom>
          <a:ln>
            <a:headEnd type="arrow"/>
            <a:tailEnd type="arrow"/>
          </a:ln>
        </p:spPr>
        <p:style>
          <a:lnRef idx="1">
            <a:schemeClr val="accent2"/>
          </a:lnRef>
          <a:fillRef idx="0">
            <a:schemeClr val="accent2"/>
          </a:fillRef>
          <a:effectRef idx="0">
            <a:schemeClr val="accent2"/>
          </a:effectRef>
          <a:fontRef idx="minor">
            <a:schemeClr val="tx1"/>
          </a:fontRef>
        </p:style>
      </p:cxnSp>
      <p:sp>
        <p:nvSpPr>
          <p:cNvPr id="31" name="TextBox 30"/>
          <p:cNvSpPr txBox="1"/>
          <p:nvPr/>
        </p:nvSpPr>
        <p:spPr>
          <a:xfrm>
            <a:off x="5791200" y="685800"/>
            <a:ext cx="2362200" cy="461665"/>
          </a:xfrm>
          <a:prstGeom prst="rect">
            <a:avLst/>
          </a:prstGeom>
          <a:noFill/>
        </p:spPr>
        <p:txBody>
          <a:bodyPr wrap="square" rtlCol="0">
            <a:spAutoFit/>
          </a:bodyPr>
          <a:lstStyle/>
          <a:p>
            <a:r>
              <a:rPr lang="en-US" sz="2400" dirty="0" smtClean="0"/>
              <a:t>Registrars</a:t>
            </a:r>
            <a:endParaRPr lang="en-US" sz="2400" dirty="0"/>
          </a:p>
        </p:txBody>
      </p:sp>
      <p:sp>
        <p:nvSpPr>
          <p:cNvPr id="33" name="TextBox 32"/>
          <p:cNvSpPr txBox="1"/>
          <p:nvPr/>
        </p:nvSpPr>
        <p:spPr>
          <a:xfrm>
            <a:off x="685800" y="1447800"/>
            <a:ext cx="2286000" cy="523220"/>
          </a:xfrm>
          <a:prstGeom prst="rect">
            <a:avLst/>
          </a:prstGeom>
          <a:noFill/>
        </p:spPr>
        <p:txBody>
          <a:bodyPr wrap="square" rtlCol="0">
            <a:spAutoFit/>
          </a:bodyPr>
          <a:lstStyle/>
          <a:p>
            <a:pPr lvl="1">
              <a:buNone/>
            </a:pPr>
            <a:r>
              <a:rPr lang="en-US" sz="2800" dirty="0" smtClean="0"/>
              <a:t>Manager</a:t>
            </a:r>
          </a:p>
        </p:txBody>
      </p:sp>
      <p:sp>
        <p:nvSpPr>
          <p:cNvPr id="34" name="TextBox 33"/>
          <p:cNvSpPr txBox="1"/>
          <p:nvPr/>
        </p:nvSpPr>
        <p:spPr>
          <a:xfrm>
            <a:off x="3657600" y="1447800"/>
            <a:ext cx="1600200" cy="523220"/>
          </a:xfrm>
          <a:prstGeom prst="rect">
            <a:avLst/>
          </a:prstGeom>
          <a:noFill/>
        </p:spPr>
        <p:txBody>
          <a:bodyPr wrap="square" rtlCol="0">
            <a:spAutoFit/>
          </a:bodyPr>
          <a:lstStyle/>
          <a:p>
            <a:r>
              <a:rPr lang="en-US" sz="2800" dirty="0" smtClean="0"/>
              <a:t>Registry</a:t>
            </a:r>
            <a:endParaRPr lang="en-US" sz="2800" dirty="0"/>
          </a:p>
        </p:txBody>
      </p:sp>
      <p:sp>
        <p:nvSpPr>
          <p:cNvPr id="36" name="Text Placeholder 35"/>
          <p:cNvSpPr txBox="1">
            <a:spLocks noGrp="1"/>
          </p:cNvSpPr>
          <p:nvPr>
            <p:ph type="body" idx="1"/>
          </p:nvPr>
        </p:nvSpPr>
        <p:spPr>
          <a:xfrm>
            <a:off x="457200" y="609600"/>
            <a:ext cx="8229600" cy="646331"/>
          </a:xfrm>
          <a:prstGeom prst="rect">
            <a:avLst/>
          </a:prstGeom>
          <a:noFill/>
        </p:spPr>
        <p:txBody>
          <a:bodyPr wrap="square" rtlCol="0">
            <a:spAutoFit/>
          </a:bodyPr>
          <a:lstStyle/>
          <a:p>
            <a:pPr>
              <a:buNone/>
            </a:pPr>
            <a:r>
              <a:rPr lang="en-US" sz="3600" dirty="0" smtClean="0"/>
              <a:t>AM TLD</a:t>
            </a:r>
            <a:endParaRPr lang="en-US" sz="3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Budva, Montenegro, Sept. 11-13, 2012</a:t>
            </a:r>
            <a:endParaRPr lang="en-US"/>
          </a:p>
        </p:txBody>
      </p:sp>
      <p:sp>
        <p:nvSpPr>
          <p:cNvPr id="3" name="Slide Number Placeholder 2"/>
          <p:cNvSpPr>
            <a:spLocks noGrp="1"/>
          </p:cNvSpPr>
          <p:nvPr>
            <p:ph type="sldNum" sz="quarter" idx="12"/>
          </p:nvPr>
        </p:nvSpPr>
        <p:spPr/>
        <p:txBody>
          <a:bodyPr/>
          <a:lstStyle/>
          <a:p>
            <a:fld id="{1BA20024-6EBF-4412-A723-3C033E516CC2}" type="slidenum">
              <a:rPr lang="en-US" smtClean="0"/>
              <a:pPr/>
              <a:t>4</a:t>
            </a:fld>
            <a:endParaRPr lang="en-US"/>
          </a:p>
        </p:txBody>
      </p:sp>
      <p:sp>
        <p:nvSpPr>
          <p:cNvPr id="5" name="TextBox 4"/>
          <p:cNvSpPr txBox="1"/>
          <p:nvPr/>
        </p:nvSpPr>
        <p:spPr>
          <a:xfrm>
            <a:off x="1981200" y="304800"/>
            <a:ext cx="6629400" cy="646331"/>
          </a:xfrm>
          <a:prstGeom prst="rect">
            <a:avLst/>
          </a:prstGeom>
          <a:noFill/>
        </p:spPr>
        <p:txBody>
          <a:bodyPr wrap="square" rtlCol="0">
            <a:spAutoFit/>
          </a:bodyPr>
          <a:lstStyle/>
          <a:p>
            <a:r>
              <a:rPr lang="en-US" sz="3600" b="1" dirty="0" smtClean="0">
                <a:solidFill>
                  <a:schemeClr val="accent6"/>
                </a:solidFill>
              </a:rPr>
              <a:t>Domain name registration</a:t>
            </a:r>
            <a:endParaRPr lang="en-US" sz="3600" b="1" dirty="0">
              <a:solidFill>
                <a:schemeClr val="accent6"/>
              </a:solidFill>
            </a:endParaRPr>
          </a:p>
        </p:txBody>
      </p:sp>
      <p:sp>
        <p:nvSpPr>
          <p:cNvPr id="6" name="TextBox 5"/>
          <p:cNvSpPr txBox="1"/>
          <p:nvPr/>
        </p:nvSpPr>
        <p:spPr>
          <a:xfrm>
            <a:off x="762000" y="1371600"/>
            <a:ext cx="7848600" cy="3693319"/>
          </a:xfrm>
          <a:prstGeom prst="rect">
            <a:avLst/>
          </a:prstGeom>
          <a:noFill/>
        </p:spPr>
        <p:txBody>
          <a:bodyPr wrap="square" rtlCol="0">
            <a:spAutoFit/>
          </a:bodyPr>
          <a:lstStyle/>
          <a:p>
            <a:pPr lvl="0">
              <a:buFontTx/>
              <a:buChar char="-"/>
            </a:pPr>
            <a:r>
              <a:rPr lang="en-US" sz="2400" dirty="0" smtClean="0"/>
              <a:t> AMNIC is a holder and manager of AM zone database</a:t>
            </a:r>
          </a:p>
          <a:p>
            <a:pPr lvl="0">
              <a:buFontTx/>
              <a:buChar char="-"/>
            </a:pPr>
            <a:r>
              <a:rPr lang="en-US" sz="2400" dirty="0" smtClean="0"/>
              <a:t> Registrars are provided with special interface for management of their part of AM zone</a:t>
            </a:r>
          </a:p>
          <a:p>
            <a:pPr lvl="0">
              <a:buFontTx/>
              <a:buChar char="-"/>
            </a:pPr>
            <a:r>
              <a:rPr lang="en-US" sz="2400" dirty="0" smtClean="0"/>
              <a:t> Non-residents are submitting an offering type of agreement</a:t>
            </a:r>
          </a:p>
          <a:p>
            <a:pPr lvl="0">
              <a:buFontTx/>
              <a:buChar char="-"/>
            </a:pPr>
            <a:r>
              <a:rPr lang="en-US" sz="2400" dirty="0" smtClean="0"/>
              <a:t> Residents are signing either a paper contract and submit an offering type of agreement where extracts from the local laws are provided. The reason is to make sure that residents understand their responsibilities </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Budva, Montenegro, Sept. 11-13, 2012</a:t>
            </a:r>
            <a:endParaRPr lang="en-US"/>
          </a:p>
        </p:txBody>
      </p:sp>
      <p:sp>
        <p:nvSpPr>
          <p:cNvPr id="3" name="Slide Number Placeholder 2"/>
          <p:cNvSpPr>
            <a:spLocks noGrp="1"/>
          </p:cNvSpPr>
          <p:nvPr>
            <p:ph type="sldNum" sz="quarter" idx="12"/>
          </p:nvPr>
        </p:nvSpPr>
        <p:spPr/>
        <p:txBody>
          <a:bodyPr/>
          <a:lstStyle/>
          <a:p>
            <a:fld id="{1BA20024-6EBF-4412-A723-3C033E516CC2}" type="slidenum">
              <a:rPr lang="en-US" smtClean="0"/>
              <a:pPr/>
              <a:t>5</a:t>
            </a:fld>
            <a:endParaRPr lang="en-US"/>
          </a:p>
        </p:txBody>
      </p:sp>
      <p:sp>
        <p:nvSpPr>
          <p:cNvPr id="4" name="TextBox 3"/>
          <p:cNvSpPr txBox="1"/>
          <p:nvPr/>
        </p:nvSpPr>
        <p:spPr>
          <a:xfrm>
            <a:off x="1981200" y="228600"/>
            <a:ext cx="5486400" cy="646331"/>
          </a:xfrm>
          <a:prstGeom prst="rect">
            <a:avLst/>
          </a:prstGeom>
          <a:noFill/>
        </p:spPr>
        <p:txBody>
          <a:bodyPr wrap="square" rtlCol="0">
            <a:spAutoFit/>
          </a:bodyPr>
          <a:lstStyle/>
          <a:p>
            <a:r>
              <a:rPr lang="en-US" sz="3600" b="1" dirty="0" smtClean="0">
                <a:solidFill>
                  <a:schemeClr val="accent6"/>
                </a:solidFill>
              </a:rPr>
              <a:t>Free of charge domains</a:t>
            </a:r>
            <a:endParaRPr lang="en-US" sz="3600" b="1" dirty="0">
              <a:solidFill>
                <a:schemeClr val="accent6"/>
              </a:solidFill>
            </a:endParaRPr>
          </a:p>
        </p:txBody>
      </p:sp>
      <p:sp>
        <p:nvSpPr>
          <p:cNvPr id="5" name="TextBox 4"/>
          <p:cNvSpPr txBox="1"/>
          <p:nvPr/>
        </p:nvSpPr>
        <p:spPr>
          <a:xfrm>
            <a:off x="609600" y="1676400"/>
            <a:ext cx="8001000" cy="3108543"/>
          </a:xfrm>
          <a:prstGeom prst="rect">
            <a:avLst/>
          </a:prstGeom>
          <a:noFill/>
        </p:spPr>
        <p:txBody>
          <a:bodyPr wrap="square" rtlCol="0">
            <a:spAutoFit/>
          </a:bodyPr>
          <a:lstStyle/>
          <a:p>
            <a:pPr>
              <a:buFont typeface="Arial" pitchFamily="34" charset="0"/>
              <a:buChar char="•"/>
            </a:pPr>
            <a:r>
              <a:rPr lang="en-US" sz="2800" dirty="0" smtClean="0"/>
              <a:t>   Government, </a:t>
            </a:r>
            <a:r>
              <a:rPr lang="en-US" sz="2800" dirty="0" err="1" smtClean="0"/>
              <a:t>ministeries</a:t>
            </a:r>
            <a:r>
              <a:rPr lang="en-US" sz="2800" dirty="0" smtClean="0"/>
              <a:t>, president offices and other state structures domain are included in the free of charge domain list</a:t>
            </a:r>
          </a:p>
          <a:p>
            <a:pPr>
              <a:buFont typeface="Arial" pitchFamily="34" charset="0"/>
              <a:buChar char="•"/>
            </a:pPr>
            <a:r>
              <a:rPr lang="en-US" sz="2800" dirty="0" smtClean="0"/>
              <a:t>   NGOs and benevolent organizations domains can be included in the free of charge list by </a:t>
            </a:r>
            <a:r>
              <a:rPr lang="en-US" sz="2800" dirty="0" err="1" smtClean="0"/>
              <a:t>prsenting</a:t>
            </a:r>
            <a:r>
              <a:rPr lang="en-US" sz="2800" dirty="0" smtClean="0"/>
              <a:t> a letter and approved by the Council of ISOC AM.</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1"/>
          </p:nvPr>
        </p:nvSpPr>
        <p:spPr/>
        <p:txBody>
          <a:bodyPr/>
          <a:lstStyle/>
          <a:p>
            <a:r>
              <a:rPr lang="en-US" smtClean="0"/>
              <a:t>Budva, Montenegro, Sept. 11-13, 2012</a:t>
            </a:r>
            <a:endParaRPr lang="en-US"/>
          </a:p>
        </p:txBody>
      </p:sp>
      <p:sp>
        <p:nvSpPr>
          <p:cNvPr id="5" name="Slide Number Placeholder 5"/>
          <p:cNvSpPr>
            <a:spLocks noGrp="1"/>
          </p:cNvSpPr>
          <p:nvPr>
            <p:ph type="sldNum" sz="quarter" idx="12"/>
          </p:nvPr>
        </p:nvSpPr>
        <p:spPr/>
        <p:txBody>
          <a:bodyPr/>
          <a:lstStyle/>
          <a:p>
            <a:fld id="{BE2631EE-03F8-49A5-B3F0-332F072D4721}" type="slidenum">
              <a:rPr lang="en-US"/>
              <a:pPr/>
              <a:t>6</a:t>
            </a:fld>
            <a:endParaRPr lang="en-US"/>
          </a:p>
        </p:txBody>
      </p:sp>
      <p:sp>
        <p:nvSpPr>
          <p:cNvPr id="31746" name="Rectangle 2"/>
          <p:cNvSpPr>
            <a:spLocks noGrp="1" noChangeArrowheads="1"/>
          </p:cNvSpPr>
          <p:nvPr>
            <p:ph type="title"/>
          </p:nvPr>
        </p:nvSpPr>
        <p:spPr>
          <a:xfrm>
            <a:off x="457200" y="274638"/>
            <a:ext cx="8458200" cy="792162"/>
          </a:xfrm>
        </p:spPr>
        <p:txBody>
          <a:bodyPr/>
          <a:lstStyle/>
          <a:p>
            <a:r>
              <a:rPr lang="en-US" sz="3600" b="1" dirty="0" smtClean="0">
                <a:solidFill>
                  <a:schemeClr val="accent2"/>
                </a:solidFill>
              </a:rPr>
              <a:t>Number of domains registered in .AM</a:t>
            </a:r>
            <a:endParaRPr lang="en-US" sz="3600" b="1" dirty="0">
              <a:solidFill>
                <a:schemeClr val="accent2"/>
              </a:solidFill>
            </a:endParaRPr>
          </a:p>
        </p:txBody>
      </p:sp>
      <p:graphicFrame>
        <p:nvGraphicFramePr>
          <p:cNvPr id="31748" name="Object 4"/>
          <p:cNvGraphicFramePr>
            <a:graphicFrameLocks noChangeAspect="1"/>
          </p:cNvGraphicFramePr>
          <p:nvPr>
            <p:ph idx="1"/>
          </p:nvPr>
        </p:nvGraphicFramePr>
        <p:xfrm>
          <a:off x="539750" y="1668463"/>
          <a:ext cx="8288338" cy="4491037"/>
        </p:xfrm>
        <a:graphic>
          <a:graphicData uri="http://schemas.openxmlformats.org/presentationml/2006/ole">
            <p:oleObj spid="_x0000_s31748" name="Worksheet" r:id="rId3" imgW="9105751" imgH="4933876" progId="Excel.Sheet.8">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Budva, Montenegro, Sept. 11-13, 2012</a:t>
            </a:r>
            <a:endParaRPr lang="en-US"/>
          </a:p>
        </p:txBody>
      </p:sp>
      <p:sp>
        <p:nvSpPr>
          <p:cNvPr id="3" name="Slide Number Placeholder 2"/>
          <p:cNvSpPr>
            <a:spLocks noGrp="1"/>
          </p:cNvSpPr>
          <p:nvPr>
            <p:ph type="sldNum" sz="quarter" idx="12"/>
          </p:nvPr>
        </p:nvSpPr>
        <p:spPr/>
        <p:txBody>
          <a:bodyPr/>
          <a:lstStyle/>
          <a:p>
            <a:fld id="{1BA20024-6EBF-4412-A723-3C033E516CC2}" type="slidenum">
              <a:rPr lang="en-US" smtClean="0"/>
              <a:pPr/>
              <a:t>7</a:t>
            </a:fld>
            <a:endParaRPr lang="en-US"/>
          </a:p>
        </p:txBody>
      </p:sp>
      <p:sp>
        <p:nvSpPr>
          <p:cNvPr id="4" name="TextBox 3"/>
          <p:cNvSpPr txBox="1"/>
          <p:nvPr/>
        </p:nvSpPr>
        <p:spPr>
          <a:xfrm>
            <a:off x="2590800" y="304800"/>
            <a:ext cx="4800600" cy="646331"/>
          </a:xfrm>
          <a:prstGeom prst="rect">
            <a:avLst/>
          </a:prstGeom>
          <a:noFill/>
        </p:spPr>
        <p:txBody>
          <a:bodyPr wrap="square" rtlCol="0">
            <a:spAutoFit/>
          </a:bodyPr>
          <a:lstStyle/>
          <a:p>
            <a:r>
              <a:rPr lang="en-US" sz="3600" b="1" dirty="0" smtClean="0">
                <a:solidFill>
                  <a:schemeClr val="accent6"/>
                </a:solidFill>
              </a:rPr>
              <a:t>Dispute resolution</a:t>
            </a:r>
            <a:endParaRPr lang="en-US" sz="3600" b="1" dirty="0">
              <a:solidFill>
                <a:schemeClr val="accent6"/>
              </a:solidFill>
            </a:endParaRPr>
          </a:p>
        </p:txBody>
      </p:sp>
      <p:sp>
        <p:nvSpPr>
          <p:cNvPr id="5" name="TextBox 4"/>
          <p:cNvSpPr txBox="1"/>
          <p:nvPr/>
        </p:nvSpPr>
        <p:spPr>
          <a:xfrm>
            <a:off x="685800" y="1143001"/>
            <a:ext cx="7696200" cy="4708981"/>
          </a:xfrm>
          <a:prstGeom prst="rect">
            <a:avLst/>
          </a:prstGeom>
          <a:noFill/>
        </p:spPr>
        <p:txBody>
          <a:bodyPr wrap="square" rtlCol="0">
            <a:spAutoFit/>
          </a:bodyPr>
          <a:lstStyle/>
          <a:p>
            <a:r>
              <a:rPr lang="en-US" sz="2000" dirty="0" smtClean="0"/>
              <a:t>AMNIC relies on UDRP for dispute resolution decisions as well as decisions of local arbitration court.</a:t>
            </a:r>
          </a:p>
          <a:p>
            <a:r>
              <a:rPr lang="en-US" sz="2000" dirty="0" smtClean="0"/>
              <a:t>There were two cases:</a:t>
            </a:r>
          </a:p>
          <a:p>
            <a:pPr marL="342900" indent="-342900">
              <a:buAutoNum type="arabicPeriod"/>
            </a:pPr>
            <a:r>
              <a:rPr lang="en-US" sz="2000" dirty="0" smtClean="0"/>
              <a:t>IEEE disputed </a:t>
            </a:r>
            <a:r>
              <a:rPr lang="en-US" sz="2000" dirty="0" err="1" smtClean="0"/>
              <a:t>ieee.am</a:t>
            </a:r>
            <a:r>
              <a:rPr lang="en-US" sz="2000" dirty="0" smtClean="0"/>
              <a:t> domain name through WIPO. WIPO’s decision was in favor of the </a:t>
            </a:r>
            <a:r>
              <a:rPr lang="en-US" sz="2000" dirty="0" err="1" smtClean="0"/>
              <a:t>ieee.am</a:t>
            </a:r>
            <a:r>
              <a:rPr lang="en-US" sz="2000" dirty="0" smtClean="0"/>
              <a:t> domain owner.</a:t>
            </a:r>
          </a:p>
          <a:p>
            <a:pPr marL="342900" indent="-342900">
              <a:buAutoNum type="arabicPeriod"/>
            </a:pPr>
            <a:r>
              <a:rPr lang="en-US" sz="2000" dirty="0" err="1" smtClean="0"/>
              <a:t>Topmotors</a:t>
            </a:r>
            <a:r>
              <a:rPr lang="en-US" sz="2000" dirty="0" smtClean="0"/>
              <a:t> company, a MAZDA car dealer, having MAZDA authorization letter, disputed </a:t>
            </a:r>
            <a:r>
              <a:rPr lang="en-US" sz="2000" dirty="0" err="1" smtClean="0"/>
              <a:t>mazda.am</a:t>
            </a:r>
            <a:r>
              <a:rPr lang="en-US" sz="2000" dirty="0" smtClean="0"/>
              <a:t> domain, registered by a person. The lawsuit was against a registrar and the owner although it is stated everywhere that registrar is not responsible for any domain name registration. Strange enough but MAZDA lost the first stage of the process.  The conclusion of the court was</a:t>
            </a:r>
            <a:r>
              <a:rPr lang="en-US" sz="2000" dirty="0" smtClean="0"/>
              <a:t>: “There is no enough evidence that MAZDA Corporation agreed with the filed suit and is aware of the process details”</a:t>
            </a:r>
            <a:r>
              <a:rPr lang="en-US" sz="2000" dirty="0" smtClean="0"/>
              <a:t/>
            </a:r>
            <a:br>
              <a:rPr lang="en-US" sz="2000" dirty="0" smtClean="0"/>
            </a:br>
            <a:r>
              <a:rPr lang="en-US" sz="2000" dirty="0" smtClean="0"/>
              <a:t/>
            </a:r>
            <a:br>
              <a:rPr lang="en-US" sz="2000" dirty="0" smtClean="0"/>
            </a:br>
            <a:r>
              <a:rPr lang="en-US" sz="2000" dirty="0" smtClean="0"/>
              <a:t>  </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Footer Placeholder 4"/>
          <p:cNvSpPr>
            <a:spLocks noGrp="1"/>
          </p:cNvSpPr>
          <p:nvPr>
            <p:ph type="ftr" sz="quarter" idx="11"/>
          </p:nvPr>
        </p:nvSpPr>
        <p:spPr/>
        <p:txBody>
          <a:bodyPr/>
          <a:lstStyle/>
          <a:p>
            <a:r>
              <a:rPr lang="en-US" smtClean="0"/>
              <a:t>Budva, Montenegro, Sept. 11-13, 2012</a:t>
            </a:r>
            <a:endParaRPr lang="en-US"/>
          </a:p>
        </p:txBody>
      </p:sp>
      <p:sp>
        <p:nvSpPr>
          <p:cNvPr id="44" name="Slide Number Placeholder 5"/>
          <p:cNvSpPr>
            <a:spLocks noGrp="1"/>
          </p:cNvSpPr>
          <p:nvPr>
            <p:ph type="sldNum" sz="quarter" idx="12"/>
          </p:nvPr>
        </p:nvSpPr>
        <p:spPr/>
        <p:txBody>
          <a:bodyPr/>
          <a:lstStyle/>
          <a:p>
            <a:fld id="{FEA45576-DD03-444A-B1E7-C801D90278D6}" type="slidenum">
              <a:rPr lang="en-US"/>
              <a:pPr/>
              <a:t>8</a:t>
            </a:fld>
            <a:endParaRPr lang="en-US"/>
          </a:p>
        </p:txBody>
      </p:sp>
      <p:sp>
        <p:nvSpPr>
          <p:cNvPr id="9224" name="Rectangle 8"/>
          <p:cNvSpPr>
            <a:spLocks noGrp="1" noChangeArrowheads="1"/>
          </p:cNvSpPr>
          <p:nvPr>
            <p:ph type="title"/>
          </p:nvPr>
        </p:nvSpPr>
        <p:spPr/>
        <p:txBody>
          <a:bodyPr/>
          <a:lstStyle/>
          <a:p>
            <a:r>
              <a:rPr lang="en-US" sz="3600" b="1" i="1" dirty="0">
                <a:solidFill>
                  <a:schemeClr val="accent2"/>
                </a:solidFill>
              </a:rPr>
              <a:t>Internet Penetration in Armenia</a:t>
            </a:r>
          </a:p>
        </p:txBody>
      </p:sp>
      <p:sp>
        <p:nvSpPr>
          <p:cNvPr id="9229" name="Text Box 13"/>
          <p:cNvSpPr txBox="1">
            <a:spLocks noChangeArrowheads="1"/>
          </p:cNvSpPr>
          <p:nvPr/>
        </p:nvSpPr>
        <p:spPr bwMode="auto">
          <a:xfrm>
            <a:off x="762000" y="1371600"/>
            <a:ext cx="8229600" cy="915988"/>
          </a:xfrm>
          <a:prstGeom prst="rect">
            <a:avLst/>
          </a:prstGeom>
          <a:noFill/>
          <a:ln w="9525">
            <a:noFill/>
            <a:miter lim="800000"/>
            <a:headEnd/>
            <a:tailEnd/>
          </a:ln>
          <a:effectLst/>
        </p:spPr>
        <p:txBody>
          <a:bodyPr>
            <a:spAutoFit/>
          </a:bodyPr>
          <a:lstStyle/>
          <a:p>
            <a:r>
              <a:rPr lang="ru-RU" b="1" i="1"/>
              <a:t>Home Internet Adoption in Armenia</a:t>
            </a:r>
            <a:r>
              <a:rPr lang="en-US" b="1" i="1"/>
              <a:t> according to Caucasus Barometer (</a:t>
            </a:r>
            <a:r>
              <a:rPr lang="ru-RU" b="1"/>
              <a:t>CB</a:t>
            </a:r>
            <a:r>
              <a:rPr lang="en-US" b="1"/>
              <a:t>)</a:t>
            </a:r>
          </a:p>
          <a:p>
            <a:endParaRPr lang="en-US" b="1"/>
          </a:p>
        </p:txBody>
      </p:sp>
      <p:sp>
        <p:nvSpPr>
          <p:cNvPr id="9233" name="Text Box 17"/>
          <p:cNvSpPr txBox="1">
            <a:spLocks noChangeArrowheads="1"/>
          </p:cNvSpPr>
          <p:nvPr/>
        </p:nvSpPr>
        <p:spPr bwMode="auto">
          <a:xfrm>
            <a:off x="838200" y="4800600"/>
            <a:ext cx="7467600" cy="1187450"/>
          </a:xfrm>
          <a:prstGeom prst="rect">
            <a:avLst/>
          </a:prstGeom>
          <a:noFill/>
          <a:ln w="9525">
            <a:noFill/>
            <a:miter lim="800000"/>
            <a:headEnd/>
            <a:tailEnd/>
          </a:ln>
          <a:effectLst/>
        </p:spPr>
        <p:txBody>
          <a:bodyPr>
            <a:spAutoFit/>
          </a:bodyPr>
          <a:lstStyle/>
          <a:p>
            <a:pPr>
              <a:spcBef>
                <a:spcPct val="50000"/>
              </a:spcBef>
            </a:pPr>
            <a:r>
              <a:rPr lang="en-US" sz="2400" b="1">
                <a:solidFill>
                  <a:schemeClr val="accent2"/>
                </a:solidFill>
              </a:rPr>
              <a:t>Distribution of Internet users in Armenia</a:t>
            </a:r>
            <a:br>
              <a:rPr lang="en-US" sz="2400" b="1">
                <a:solidFill>
                  <a:schemeClr val="accent2"/>
                </a:solidFill>
              </a:rPr>
            </a:br>
            <a:r>
              <a:rPr lang="en-US" sz="2400" b="1"/>
              <a:t>Capital		80%</a:t>
            </a:r>
            <a:br>
              <a:rPr lang="en-US" sz="2400" b="1"/>
            </a:br>
            <a:r>
              <a:rPr lang="en-US" sz="2400" b="1"/>
              <a:t>Regions		20%</a:t>
            </a:r>
            <a:endParaRPr lang="ru-RU" sz="2400" b="1"/>
          </a:p>
        </p:txBody>
      </p:sp>
      <p:graphicFrame>
        <p:nvGraphicFramePr>
          <p:cNvPr id="9293" name="Group 77"/>
          <p:cNvGraphicFramePr>
            <a:graphicFrameLocks noGrp="1"/>
          </p:cNvGraphicFramePr>
          <p:nvPr>
            <p:ph idx="1"/>
          </p:nvPr>
        </p:nvGraphicFramePr>
        <p:xfrm>
          <a:off x="2209800" y="2133600"/>
          <a:ext cx="4625975" cy="815975"/>
        </p:xfrm>
        <a:graphic>
          <a:graphicData uri="http://schemas.openxmlformats.org/drawingml/2006/table">
            <a:tbl>
              <a:tblPr/>
              <a:tblGrid>
                <a:gridCol w="1098550"/>
                <a:gridCol w="1176338"/>
                <a:gridCol w="1174750"/>
                <a:gridCol w="1176337"/>
              </a:tblGrid>
              <a:tr h="4191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Arial" charset="0"/>
                        </a:rPr>
                        <a:t>2007</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Arial" charset="0"/>
                        </a:rPr>
                        <a:t>2008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Arial" charset="0"/>
                        </a:rPr>
                        <a:t>2009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Arial" charset="0"/>
                        </a:rPr>
                        <a:t>2010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968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Arial" charset="0"/>
                        </a:rPr>
                        <a:t>4.30%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Arial" charset="0"/>
                        </a:rPr>
                        <a:t>7.00%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Arial" charset="0"/>
                        </a:rPr>
                        <a:t>5.80%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Arial" charset="0"/>
                        </a:rPr>
                        <a:t>19.30%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9294" name="Rectangle 78"/>
          <p:cNvSpPr>
            <a:spLocks noChangeArrowheads="1"/>
          </p:cNvSpPr>
          <p:nvPr/>
        </p:nvSpPr>
        <p:spPr bwMode="auto">
          <a:xfrm>
            <a:off x="990600" y="3017838"/>
            <a:ext cx="4648200" cy="366712"/>
          </a:xfrm>
          <a:prstGeom prst="rect">
            <a:avLst/>
          </a:prstGeom>
          <a:noFill/>
          <a:ln w="9525">
            <a:noFill/>
            <a:miter lim="800000"/>
            <a:headEnd/>
            <a:tailEnd/>
          </a:ln>
          <a:effectLst/>
        </p:spPr>
        <p:txBody>
          <a:bodyPr anchor="ctr">
            <a:spAutoFit/>
          </a:bodyPr>
          <a:lstStyle/>
          <a:p>
            <a:r>
              <a:rPr lang="ru-RU" b="1" i="1">
                <a:cs typeface="Times New Roman" pitchFamily="18" charset="0"/>
              </a:rPr>
              <a:t>Home PC Adoption in Armenia</a:t>
            </a:r>
            <a:r>
              <a:rPr lang="en-US" b="1" i="1">
                <a:cs typeface="Times New Roman" pitchFamily="18" charset="0"/>
              </a:rPr>
              <a:t> </a:t>
            </a:r>
            <a:r>
              <a:rPr lang="en-US" b="1" i="1"/>
              <a:t>(</a:t>
            </a:r>
            <a:r>
              <a:rPr lang="ru-RU" b="1"/>
              <a:t>CB</a:t>
            </a:r>
            <a:r>
              <a:rPr lang="en-US" b="1"/>
              <a:t>)</a:t>
            </a:r>
            <a:endParaRPr lang="ru-RU" b="1"/>
          </a:p>
        </p:txBody>
      </p:sp>
      <p:graphicFrame>
        <p:nvGraphicFramePr>
          <p:cNvPr id="9356" name="Group 140"/>
          <p:cNvGraphicFramePr>
            <a:graphicFrameLocks noGrp="1"/>
          </p:cNvGraphicFramePr>
          <p:nvPr/>
        </p:nvGraphicFramePr>
        <p:xfrm>
          <a:off x="1600200" y="3505200"/>
          <a:ext cx="5715000" cy="793115"/>
        </p:xfrm>
        <a:graphic>
          <a:graphicData uri="http://schemas.openxmlformats.org/drawingml/2006/table">
            <a:tbl>
              <a:tblPr/>
              <a:tblGrid>
                <a:gridCol w="1274763"/>
                <a:gridCol w="1109662"/>
                <a:gridCol w="1109663"/>
                <a:gridCol w="1109662"/>
                <a:gridCol w="1111250"/>
              </a:tblGrid>
              <a:tr h="3968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2006</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2007</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2008</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2009</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2010</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10.80%</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11.40%</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14.70%</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14.70%</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Arial" charset="0"/>
                          <a:cs typeface="Times New Roman" pitchFamily="18" charset="0"/>
                        </a:rPr>
                        <a:t>26.70%</a:t>
                      </a:r>
                      <a:endParaRPr kumimoji="0" lang="ru-RU" sz="2000" b="1" i="0" u="none" strike="noStrike" cap="none" normalizeH="0" baseline="0" smtClean="0">
                        <a:ln>
                          <a:noFill/>
                        </a:ln>
                        <a:solidFill>
                          <a:schemeClr val="tx1"/>
                        </a:solidFill>
                        <a:effectLst/>
                        <a:latin typeface="Arial" charset="0"/>
                        <a:cs typeface="Arial" charset="0"/>
                      </a:endParaRPr>
                    </a:p>
                  </a:txBody>
                  <a:tcPr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solidFill>
                  <a:schemeClr val="accent6"/>
                </a:solidFill>
              </a:rPr>
              <a:t>Reliability of DNS service in Armenia</a:t>
            </a:r>
            <a:endParaRPr lang="en-US" sz="3600" b="1" dirty="0">
              <a:solidFill>
                <a:schemeClr val="accent6"/>
              </a:solidFill>
            </a:endParaRPr>
          </a:p>
        </p:txBody>
      </p:sp>
      <p:sp>
        <p:nvSpPr>
          <p:cNvPr id="4" name="Footer Placeholder 3"/>
          <p:cNvSpPr>
            <a:spLocks noGrp="1"/>
          </p:cNvSpPr>
          <p:nvPr>
            <p:ph type="ftr" sz="quarter" idx="11"/>
          </p:nvPr>
        </p:nvSpPr>
        <p:spPr/>
        <p:txBody>
          <a:bodyPr/>
          <a:lstStyle/>
          <a:p>
            <a:r>
              <a:rPr lang="en-US" smtClean="0"/>
              <a:t>Budva, Montenegro, Sept. 11-13, 2012</a:t>
            </a:r>
            <a:endParaRPr lang="en-US"/>
          </a:p>
        </p:txBody>
      </p:sp>
      <p:sp>
        <p:nvSpPr>
          <p:cNvPr id="5" name="Slide Number Placeholder 4"/>
          <p:cNvSpPr>
            <a:spLocks noGrp="1"/>
          </p:cNvSpPr>
          <p:nvPr>
            <p:ph type="sldNum" sz="quarter" idx="12"/>
          </p:nvPr>
        </p:nvSpPr>
        <p:spPr/>
        <p:txBody>
          <a:bodyPr/>
          <a:lstStyle/>
          <a:p>
            <a:fld id="{1CC935EE-4353-48EC-9121-1469E7577672}" type="slidenum">
              <a:rPr lang="en-US" smtClean="0"/>
              <a:pPr/>
              <a:t>9</a:t>
            </a:fld>
            <a:endParaRPr lang="en-US"/>
          </a:p>
        </p:txBody>
      </p:sp>
      <p:sp>
        <p:nvSpPr>
          <p:cNvPr id="6" name="TextBox 5"/>
          <p:cNvSpPr txBox="1"/>
          <p:nvPr/>
        </p:nvSpPr>
        <p:spPr>
          <a:xfrm>
            <a:off x="609600" y="1600200"/>
            <a:ext cx="7848600" cy="4247317"/>
          </a:xfrm>
          <a:prstGeom prst="rect">
            <a:avLst/>
          </a:prstGeom>
          <a:noFill/>
        </p:spPr>
        <p:txBody>
          <a:bodyPr wrap="square" rtlCol="0">
            <a:spAutoFit/>
          </a:bodyPr>
          <a:lstStyle/>
          <a:p>
            <a:pPr lvl="1"/>
            <a:r>
              <a:rPr lang="en-US" sz="2800" b="1" i="1" dirty="0" smtClean="0">
                <a:solidFill>
                  <a:srgbClr val="002060"/>
                </a:solidFill>
              </a:rPr>
              <a:t>AMNIC activity       </a:t>
            </a:r>
          </a:p>
          <a:p>
            <a:pPr lvl="1">
              <a:buFont typeface="Arial" pitchFamily="34" charset="0"/>
              <a:buChar char="•"/>
            </a:pPr>
            <a:r>
              <a:rPr lang="en-US" sz="2800" dirty="0" smtClean="0"/>
              <a:t>       Two independent Internet connection</a:t>
            </a:r>
          </a:p>
          <a:p>
            <a:pPr lvl="1">
              <a:buFont typeface="Arial" pitchFamily="34" charset="0"/>
              <a:buChar char="•"/>
            </a:pPr>
            <a:r>
              <a:rPr lang="en-US" sz="2800" dirty="0" smtClean="0"/>
              <a:t>        Recent upgrade of servers</a:t>
            </a:r>
          </a:p>
          <a:p>
            <a:pPr lvl="1">
              <a:buFont typeface="Arial" pitchFamily="34" charset="0"/>
              <a:buChar char="•"/>
            </a:pPr>
            <a:r>
              <a:rPr lang="en-US" sz="2800" dirty="0" smtClean="0"/>
              <a:t>        Secondary DNS servers in NAS</a:t>
            </a:r>
          </a:p>
          <a:p>
            <a:pPr lvl="1">
              <a:buFont typeface="Arial" pitchFamily="34" charset="0"/>
              <a:buChar char="•"/>
            </a:pPr>
            <a:r>
              <a:rPr lang="en-US" sz="2800" dirty="0" smtClean="0"/>
              <a:t>        DNSSEC</a:t>
            </a:r>
          </a:p>
          <a:p>
            <a:pPr lvl="1">
              <a:buFont typeface="Arial" pitchFamily="34" charset="0"/>
              <a:buChar char="•"/>
            </a:pPr>
            <a:r>
              <a:rPr lang="en-US" sz="2800" dirty="0" smtClean="0"/>
              <a:t>        </a:t>
            </a:r>
            <a:r>
              <a:rPr lang="en-US" sz="2800" dirty="0" err="1" smtClean="0"/>
              <a:t>CommunityDNS</a:t>
            </a:r>
            <a:r>
              <a:rPr lang="en-US" sz="2800" dirty="0" smtClean="0"/>
              <a:t> server</a:t>
            </a:r>
          </a:p>
          <a:p>
            <a:pPr lvl="1"/>
            <a:endParaRPr lang="en-US" sz="2800" dirty="0" smtClean="0"/>
          </a:p>
          <a:p>
            <a:pPr lvl="1"/>
            <a:r>
              <a:rPr lang="en-US" sz="2800" b="1" i="1" dirty="0" smtClean="0">
                <a:solidFill>
                  <a:srgbClr val="002060"/>
                </a:solidFill>
              </a:rPr>
              <a:t>Other companies’ activity       </a:t>
            </a:r>
          </a:p>
          <a:p>
            <a:pPr lvl="1">
              <a:buFont typeface="Arial" pitchFamily="34" charset="0"/>
              <a:buChar char="•"/>
            </a:pPr>
            <a:r>
              <a:rPr lang="en-US" sz="2800" dirty="0" smtClean="0"/>
              <a:t>        </a:t>
            </a:r>
            <a:r>
              <a:rPr lang="en-US" sz="2800" dirty="0" err="1" smtClean="0"/>
              <a:t>i.root</a:t>
            </a:r>
            <a:r>
              <a:rPr lang="en-US" sz="2800" dirty="0" smtClean="0"/>
              <a:t> server instance </a:t>
            </a:r>
            <a:r>
              <a:rPr lang="en-US" dirty="0" smtClean="0"/>
              <a:t/>
            </a:r>
            <a:br>
              <a:rPr lang="en-US" dirty="0" smtClean="0"/>
            </a:br>
            <a:r>
              <a:rPr lang="en-US" dirty="0" smtClean="0"/>
              <a:t> </a:t>
            </a:r>
            <a:endParaRPr lang="en-US" dirty="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1511</TotalTime>
  <Words>958</Words>
  <Application>Microsoft Office PowerPoint</Application>
  <PresentationFormat>On-screen Show (4:3)</PresentationFormat>
  <Paragraphs>155</Paragraphs>
  <Slides>21</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3" baseType="lpstr">
      <vt:lpstr>Default Design</vt:lpstr>
      <vt:lpstr>Worksheet</vt:lpstr>
      <vt:lpstr>Administration of .am  national domain  I.Mkrtumyan, H.Dadivanyan, A.Karakhanyan AMNIC </vt:lpstr>
      <vt:lpstr>Slide 2</vt:lpstr>
      <vt:lpstr>Slide 3</vt:lpstr>
      <vt:lpstr>Slide 4</vt:lpstr>
      <vt:lpstr>Slide 5</vt:lpstr>
      <vt:lpstr>Number of domains registered in .AM</vt:lpstr>
      <vt:lpstr>Slide 7</vt:lpstr>
      <vt:lpstr>Internet Penetration in Armenia</vt:lpstr>
      <vt:lpstr>Reliability of DNS service in Armenia</vt:lpstr>
      <vt:lpstr>DNSSEC</vt:lpstr>
      <vt:lpstr>Slide 11</vt:lpstr>
      <vt:lpstr>Slide 12</vt:lpstr>
      <vt:lpstr>Slide 13</vt:lpstr>
      <vt:lpstr>Slide 14</vt:lpstr>
      <vt:lpstr>What is necessary to do?</vt:lpstr>
      <vt:lpstr>IPv6 state in Armenia</vt:lpstr>
      <vt:lpstr>Slide 17</vt:lpstr>
      <vt:lpstr>How IPv6 ready are you?</vt:lpstr>
      <vt:lpstr>IPv6</vt:lpstr>
      <vt:lpstr>Conclusions</vt:lpstr>
      <vt:lpstr>Slide 21</vt:lpstr>
    </vt:vector>
  </TitlesOfParts>
  <Company>AUA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Armenia Internet Development Concept  I. Mkrtumyan imkrtoum@aua.am  AUA, ISOC AM </dc:title>
  <dc:creator>Igor Mkrtumyan</dc:creator>
  <cp:lastModifiedBy>IM</cp:lastModifiedBy>
  <cp:revision>109</cp:revision>
  <dcterms:created xsi:type="dcterms:W3CDTF">2009-04-14T12:25:26Z</dcterms:created>
  <dcterms:modified xsi:type="dcterms:W3CDTF">2012-09-06T12:02:41Z</dcterms:modified>
</cp:coreProperties>
</file>