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Default Extension="png" ContentType="image/png"/>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297" r:id="rId3"/>
    <p:sldId id="289" r:id="rId4"/>
    <p:sldId id="290" r:id="rId5"/>
    <p:sldId id="291" r:id="rId6"/>
    <p:sldId id="292" r:id="rId7"/>
    <p:sldId id="294" r:id="rId8"/>
    <p:sldId id="295" r:id="rId9"/>
    <p:sldId id="296" r:id="rId10"/>
    <p:sldId id="301" r:id="rId11"/>
    <p:sldId id="308" r:id="rId12"/>
    <p:sldId id="298" r:id="rId13"/>
    <p:sldId id="299" r:id="rId14"/>
    <p:sldId id="300" r:id="rId1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71" autoAdjust="0"/>
    <p:restoredTop sz="86458" autoAdjust="0"/>
  </p:normalViewPr>
  <p:slideViewPr>
    <p:cSldViewPr>
      <p:cViewPr varScale="1">
        <p:scale>
          <a:sx n="70" d="100"/>
          <a:sy n="70" d="100"/>
        </p:scale>
        <p:origin x="-102" y="-13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ru-RU"/>
          </a:p>
        </p:txBody>
      </p:sp>
      <p:sp>
        <p:nvSpPr>
          <p:cNvPr id="2765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ru-RU"/>
          </a:p>
        </p:txBody>
      </p:sp>
      <p:sp>
        <p:nvSpPr>
          <p:cNvPr id="2765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ru-RU"/>
          </a:p>
        </p:txBody>
      </p:sp>
      <p:sp>
        <p:nvSpPr>
          <p:cNvPr id="2765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FA4374B2-F8CC-492F-AD0F-F18DAFD62B84}" type="slidenum">
              <a:rPr lang="ru-RU"/>
              <a:pPr/>
              <a:t>‹#›</a:t>
            </a:fld>
            <a:endParaRPr lang="ru-RU"/>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03661443-6E58-40ED-A351-C86D59494CC9}"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56ABC80-6779-4A69-B59E-79ABAC142519}" type="slidenum">
              <a:rPr lang="en-US"/>
              <a:pPr/>
              <a:t>1</a:t>
            </a:fld>
            <a:endParaRPr lang="en-US"/>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p:txBody>
          <a:bodyPr/>
          <a:lstStyle/>
          <a:p>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3661443-6E58-40ED-A351-C86D59494CC9}"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3661443-6E58-40ED-A351-C86D59494CC9}" type="slidenum">
              <a:rPr lang="en-US" smtClean="0"/>
              <a:pPr/>
              <a:t>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3661443-6E58-40ED-A351-C86D59494CC9}" type="slidenum">
              <a:rPr lang="en-US" smtClean="0"/>
              <a:pPr/>
              <a:t>13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smtClean="0"/>
              <a:t>Yerevan, July 11, 2012</a:t>
            </a:r>
            <a:endParaRPr lang="en-US"/>
          </a:p>
        </p:txBody>
      </p:sp>
      <p:sp>
        <p:nvSpPr>
          <p:cNvPr id="6" name="Slide Number Placeholder 5"/>
          <p:cNvSpPr>
            <a:spLocks noGrp="1"/>
          </p:cNvSpPr>
          <p:nvPr>
            <p:ph type="sldNum" sz="quarter" idx="12"/>
          </p:nvPr>
        </p:nvSpPr>
        <p:spPr/>
        <p:txBody>
          <a:bodyPr/>
          <a:lstStyle>
            <a:lvl1pPr>
              <a:defRPr/>
            </a:lvl1pPr>
          </a:lstStyle>
          <a:p>
            <a:fld id="{5C760BC2-2D5F-4FCE-B66E-18A14A35CB63}"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smtClean="0"/>
              <a:t>Yerevan, July 11, 2012</a:t>
            </a:r>
            <a:endParaRPr lang="en-US"/>
          </a:p>
        </p:txBody>
      </p:sp>
      <p:sp>
        <p:nvSpPr>
          <p:cNvPr id="6" name="Slide Number Placeholder 5"/>
          <p:cNvSpPr>
            <a:spLocks noGrp="1"/>
          </p:cNvSpPr>
          <p:nvPr>
            <p:ph type="sldNum" sz="quarter" idx="12"/>
          </p:nvPr>
        </p:nvSpPr>
        <p:spPr/>
        <p:txBody>
          <a:bodyPr/>
          <a:lstStyle>
            <a:lvl1pPr>
              <a:defRPr/>
            </a:lvl1pPr>
          </a:lstStyle>
          <a:p>
            <a:fld id="{1C15FABF-C320-4383-BFED-E2B8C4B66674}"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smtClean="0"/>
              <a:t>Yerevan, July 11, 2012</a:t>
            </a:r>
            <a:endParaRPr lang="en-US"/>
          </a:p>
        </p:txBody>
      </p:sp>
      <p:sp>
        <p:nvSpPr>
          <p:cNvPr id="6" name="Slide Number Placeholder 5"/>
          <p:cNvSpPr>
            <a:spLocks noGrp="1"/>
          </p:cNvSpPr>
          <p:nvPr>
            <p:ph type="sldNum" sz="quarter" idx="12"/>
          </p:nvPr>
        </p:nvSpPr>
        <p:spPr/>
        <p:txBody>
          <a:bodyPr/>
          <a:lstStyle>
            <a:lvl1pPr>
              <a:defRPr/>
            </a:lvl1pPr>
          </a:lstStyle>
          <a:p>
            <a:fld id="{A1313173-C67B-4ECE-85A8-BBCFDBB7B65A}"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endParaRPr lang="en-US"/>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US"/>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r>
              <a:rPr lang="en-US" smtClean="0"/>
              <a:t>Yerevan, July 11, 2012</a:t>
            </a:r>
            <a:endParaRPr lang="en-US"/>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675B99ED-B5F8-40FF-8C72-809129B81BE5}"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smtClean="0"/>
              <a:t>Yerevan, July 11, 2012</a:t>
            </a:r>
            <a:endParaRPr lang="en-US"/>
          </a:p>
        </p:txBody>
      </p:sp>
      <p:sp>
        <p:nvSpPr>
          <p:cNvPr id="6" name="Slide Number Placeholder 5"/>
          <p:cNvSpPr>
            <a:spLocks noGrp="1"/>
          </p:cNvSpPr>
          <p:nvPr>
            <p:ph type="sldNum" sz="quarter" idx="12"/>
          </p:nvPr>
        </p:nvSpPr>
        <p:spPr/>
        <p:txBody>
          <a:bodyPr/>
          <a:lstStyle>
            <a:lvl1pPr>
              <a:defRPr/>
            </a:lvl1pPr>
          </a:lstStyle>
          <a:p>
            <a:fld id="{B0F1C721-2B96-4C62-BD43-F1304B7F09C6}"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smtClean="0"/>
              <a:t>Yerevan, July 11, 2012</a:t>
            </a:r>
            <a:endParaRPr lang="en-US"/>
          </a:p>
        </p:txBody>
      </p:sp>
      <p:sp>
        <p:nvSpPr>
          <p:cNvPr id="6" name="Slide Number Placeholder 5"/>
          <p:cNvSpPr>
            <a:spLocks noGrp="1"/>
          </p:cNvSpPr>
          <p:nvPr>
            <p:ph type="sldNum" sz="quarter" idx="12"/>
          </p:nvPr>
        </p:nvSpPr>
        <p:spPr/>
        <p:txBody>
          <a:bodyPr/>
          <a:lstStyle>
            <a:lvl1pPr>
              <a:defRPr/>
            </a:lvl1pPr>
          </a:lstStyle>
          <a:p>
            <a:fld id="{9C5CBB4E-B14D-4778-8F0A-A26A0F06EBA1}"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smtClean="0"/>
              <a:t>Yerevan, July 11, 2012</a:t>
            </a:r>
            <a:endParaRPr lang="en-US"/>
          </a:p>
        </p:txBody>
      </p:sp>
      <p:sp>
        <p:nvSpPr>
          <p:cNvPr id="7" name="Slide Number Placeholder 6"/>
          <p:cNvSpPr>
            <a:spLocks noGrp="1"/>
          </p:cNvSpPr>
          <p:nvPr>
            <p:ph type="sldNum" sz="quarter" idx="12"/>
          </p:nvPr>
        </p:nvSpPr>
        <p:spPr/>
        <p:txBody>
          <a:bodyPr/>
          <a:lstStyle>
            <a:lvl1pPr>
              <a:defRPr/>
            </a:lvl1pPr>
          </a:lstStyle>
          <a:p>
            <a:fld id="{C873A577-C88C-47E7-930B-A9BEB6C860F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r>
              <a:rPr lang="en-US" smtClean="0"/>
              <a:t>Yerevan, July 11, 2012</a:t>
            </a:r>
            <a:endParaRPr lang="en-US"/>
          </a:p>
        </p:txBody>
      </p:sp>
      <p:sp>
        <p:nvSpPr>
          <p:cNvPr id="9" name="Slide Number Placeholder 8"/>
          <p:cNvSpPr>
            <a:spLocks noGrp="1"/>
          </p:cNvSpPr>
          <p:nvPr>
            <p:ph type="sldNum" sz="quarter" idx="12"/>
          </p:nvPr>
        </p:nvSpPr>
        <p:spPr/>
        <p:txBody>
          <a:bodyPr/>
          <a:lstStyle>
            <a:lvl1pPr>
              <a:defRPr/>
            </a:lvl1pPr>
          </a:lstStyle>
          <a:p>
            <a:fld id="{0B01864D-F712-4E5B-BE1E-050ADA9C6004}"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r>
              <a:rPr lang="en-US" smtClean="0"/>
              <a:t>Yerevan, July 11, 2012</a:t>
            </a:r>
            <a:endParaRPr lang="en-US"/>
          </a:p>
        </p:txBody>
      </p:sp>
      <p:sp>
        <p:nvSpPr>
          <p:cNvPr id="5" name="Slide Number Placeholder 4"/>
          <p:cNvSpPr>
            <a:spLocks noGrp="1"/>
          </p:cNvSpPr>
          <p:nvPr>
            <p:ph type="sldNum" sz="quarter" idx="12"/>
          </p:nvPr>
        </p:nvSpPr>
        <p:spPr/>
        <p:txBody>
          <a:bodyPr/>
          <a:lstStyle>
            <a:lvl1pPr>
              <a:defRPr/>
            </a:lvl1pPr>
          </a:lstStyle>
          <a:p>
            <a:fld id="{C70E59D7-1F4B-4A09-9F34-79D7FA1771F5}"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r>
              <a:rPr lang="en-US" smtClean="0"/>
              <a:t>Yerevan, July 11, 2012</a:t>
            </a:r>
            <a:endParaRPr lang="en-US"/>
          </a:p>
        </p:txBody>
      </p:sp>
      <p:sp>
        <p:nvSpPr>
          <p:cNvPr id="4" name="Slide Number Placeholder 3"/>
          <p:cNvSpPr>
            <a:spLocks noGrp="1"/>
          </p:cNvSpPr>
          <p:nvPr>
            <p:ph type="sldNum" sz="quarter" idx="12"/>
          </p:nvPr>
        </p:nvSpPr>
        <p:spPr/>
        <p:txBody>
          <a:bodyPr/>
          <a:lstStyle>
            <a:lvl1pPr>
              <a:defRPr/>
            </a:lvl1pPr>
          </a:lstStyle>
          <a:p>
            <a:fld id="{C6EF23BC-6101-4CE4-9E52-9DB224F23AEE}"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smtClean="0"/>
              <a:t>Yerevan, July 11, 2012</a:t>
            </a:r>
            <a:endParaRPr lang="en-US"/>
          </a:p>
        </p:txBody>
      </p:sp>
      <p:sp>
        <p:nvSpPr>
          <p:cNvPr id="7" name="Slide Number Placeholder 6"/>
          <p:cNvSpPr>
            <a:spLocks noGrp="1"/>
          </p:cNvSpPr>
          <p:nvPr>
            <p:ph type="sldNum" sz="quarter" idx="12"/>
          </p:nvPr>
        </p:nvSpPr>
        <p:spPr/>
        <p:txBody>
          <a:bodyPr/>
          <a:lstStyle>
            <a:lvl1pPr>
              <a:defRPr/>
            </a:lvl1pPr>
          </a:lstStyle>
          <a:p>
            <a:fld id="{C746E58F-6D51-46D2-883B-8570196411B2}"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smtClean="0"/>
              <a:t>Yerevan, July 11, 2012</a:t>
            </a:r>
            <a:endParaRPr lang="en-US"/>
          </a:p>
        </p:txBody>
      </p:sp>
      <p:sp>
        <p:nvSpPr>
          <p:cNvPr id="7" name="Slide Number Placeholder 6"/>
          <p:cNvSpPr>
            <a:spLocks noGrp="1"/>
          </p:cNvSpPr>
          <p:nvPr>
            <p:ph type="sldNum" sz="quarter" idx="12"/>
          </p:nvPr>
        </p:nvSpPr>
        <p:spPr/>
        <p:txBody>
          <a:bodyPr/>
          <a:lstStyle>
            <a:lvl1pPr>
              <a:defRPr/>
            </a:lvl1pPr>
          </a:lstStyle>
          <a:p>
            <a:fld id="{A44A17AF-231D-4D35-9DF4-DE5DEB1BA1C1}"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smtClean="0"/>
              <a:t>Yerevan, July 11, 2012</a:t>
            </a: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9F3D8AFC-AF37-4665-BF75-22FFC8DBA6DC}"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youtube.com/watch?v=PUaxX_7hQnU" TargetMode="External"/><Relationship Id="rId2" Type="http://schemas.openxmlformats.org/officeDocument/2006/relationships/hyperlink" Target="http://www.youtube.com/watch?v=42pxnLZJXzo"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8" Type="http://schemas.openxmlformats.org/officeDocument/2006/relationships/hyperlink" Target="https://www.ripe.net/membership/indices/data/am.web.html" TargetMode="External"/><Relationship Id="rId13" Type="http://schemas.openxmlformats.org/officeDocument/2006/relationships/hyperlink" Target="https://www.ripe.net/membership/indices/data/am.gnc.html" TargetMode="External"/><Relationship Id="rId18" Type="http://schemas.openxmlformats.org/officeDocument/2006/relationships/hyperlink" Target="https://www.ripe.net/membership/indices/data/am.iiap.html" TargetMode="External"/><Relationship Id="rId3" Type="http://schemas.openxmlformats.org/officeDocument/2006/relationships/hyperlink" Target="https://www.ripe.net/membership/indices/data/am.k-telecom.html" TargetMode="External"/><Relationship Id="rId7" Type="http://schemas.openxmlformats.org/officeDocument/2006/relationships/hyperlink" Target="https://www.ripe.net/membership/indices/data/am.ucom.html" TargetMode="External"/><Relationship Id="rId12" Type="http://schemas.openxmlformats.org/officeDocument/2006/relationships/hyperlink" Target="https://www.ripe.net/membership/indices/data/am.fibernet.html" TargetMode="External"/><Relationship Id="rId17" Type="http://schemas.openxmlformats.org/officeDocument/2006/relationships/hyperlink" Target="https://www.ripe.net/membership/indices/data/am.hi-teck.html" TargetMode="External"/><Relationship Id="rId2" Type="http://schemas.openxmlformats.org/officeDocument/2006/relationships/hyperlink" Target="https://www.ripe.net/membership/indices/data/am.armentel.html" TargetMode="External"/><Relationship Id="rId16" Type="http://schemas.openxmlformats.org/officeDocument/2006/relationships/hyperlink" Target="https://www.ripe.net/membership/indices/data/am.netsys.html" TargetMode="External"/><Relationship Id="rId1" Type="http://schemas.openxmlformats.org/officeDocument/2006/relationships/slideLayout" Target="../slideLayouts/slideLayout7.xml"/><Relationship Id="rId6" Type="http://schemas.openxmlformats.org/officeDocument/2006/relationships/hyperlink" Target="https://www.ripe.net/membership/indices/data/am.px.html" TargetMode="External"/><Relationship Id="rId11" Type="http://schemas.openxmlformats.org/officeDocument/2006/relationships/hyperlink" Target="https://www.ripe.net/membership/indices/data/am.crossnet.html" TargetMode="External"/><Relationship Id="rId5" Type="http://schemas.openxmlformats.org/officeDocument/2006/relationships/hyperlink" Target="https://www.ripe.net/membership/indices/data/am.orange-armenia.html" TargetMode="External"/><Relationship Id="rId15" Type="http://schemas.openxmlformats.org/officeDocument/2006/relationships/hyperlink" Target="https://www.ripe.net/membership/indices/data/am.interactivetvllc.html" TargetMode="External"/><Relationship Id="rId10" Type="http://schemas.openxmlformats.org/officeDocument/2006/relationships/hyperlink" Target="https://www.ripe.net/membership/indices/data/am.apagatechnologies.html" TargetMode="External"/><Relationship Id="rId4" Type="http://schemas.openxmlformats.org/officeDocument/2006/relationships/hyperlink" Target="https://www.ripe.net/membership/indices/data/am.nic.html" TargetMode="External"/><Relationship Id="rId9" Type="http://schemas.openxmlformats.org/officeDocument/2006/relationships/hyperlink" Target="https://www.ripe.net/membership/indices/data/am.adc.html" TargetMode="External"/><Relationship Id="rId14" Type="http://schemas.openxmlformats.org/officeDocument/2006/relationships/hyperlink" Target="https://www.ripe.net/membership/indices/data/am.icon.html"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smtClean="0"/>
              <a:t>Yerevan, July 11, 2012</a:t>
            </a:r>
            <a:endParaRPr lang="en-US"/>
          </a:p>
        </p:txBody>
      </p:sp>
      <p:sp>
        <p:nvSpPr>
          <p:cNvPr id="5" name="Slide Number Placeholder 5"/>
          <p:cNvSpPr>
            <a:spLocks noGrp="1"/>
          </p:cNvSpPr>
          <p:nvPr>
            <p:ph type="sldNum" sz="quarter" idx="12"/>
          </p:nvPr>
        </p:nvSpPr>
        <p:spPr/>
        <p:txBody>
          <a:bodyPr/>
          <a:lstStyle/>
          <a:p>
            <a:fld id="{23D18F70-46FB-4517-8E2A-E0279B6649B4}" type="slidenum">
              <a:rPr lang="en-US"/>
              <a:pPr/>
              <a:t>1</a:t>
            </a:fld>
            <a:endParaRPr lang="en-US"/>
          </a:p>
        </p:txBody>
      </p:sp>
      <p:pic>
        <p:nvPicPr>
          <p:cNvPr id="2052" name="Picture 4" descr="background1"/>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2050" name="Rectangle 2"/>
          <p:cNvSpPr>
            <a:spLocks noGrp="1" noChangeArrowheads="1"/>
          </p:cNvSpPr>
          <p:nvPr>
            <p:ph type="ctrTitle"/>
          </p:nvPr>
        </p:nvSpPr>
        <p:spPr>
          <a:xfrm>
            <a:off x="685800" y="762000"/>
            <a:ext cx="7772400" cy="5105400"/>
          </a:xfrm>
        </p:spPr>
        <p:txBody>
          <a:bodyPr/>
          <a:lstStyle/>
          <a:p>
            <a:r>
              <a:rPr lang="en-US" sz="4800" b="1" i="1" smtClean="0">
                <a:solidFill>
                  <a:schemeClr val="accent2"/>
                </a:solidFill>
              </a:rPr>
              <a:t>Armenian </a:t>
            </a:r>
            <a:r>
              <a:rPr lang="en-US" sz="4800" b="1" i="1" dirty="0" smtClean="0">
                <a:solidFill>
                  <a:schemeClr val="accent2"/>
                </a:solidFill>
              </a:rPr>
              <a:t>edition of Jovan </a:t>
            </a:r>
            <a:r>
              <a:rPr lang="en-US" sz="4800" b="1" i="1" dirty="0" err="1" smtClean="0">
                <a:solidFill>
                  <a:schemeClr val="accent2"/>
                </a:solidFill>
              </a:rPr>
              <a:t>Kurbalija’s</a:t>
            </a:r>
            <a:r>
              <a:rPr lang="en-US" sz="4800" b="1" i="1" dirty="0" smtClean="0">
                <a:solidFill>
                  <a:schemeClr val="accent2"/>
                </a:solidFill>
              </a:rPr>
              <a:t> book</a:t>
            </a:r>
            <a:br>
              <a:rPr lang="en-US" sz="4800" b="1" i="1" dirty="0" smtClean="0">
                <a:solidFill>
                  <a:schemeClr val="accent2"/>
                </a:solidFill>
              </a:rPr>
            </a:br>
            <a:r>
              <a:rPr lang="en-US" sz="4800" b="1" i="1" dirty="0" smtClean="0">
                <a:solidFill>
                  <a:schemeClr val="accent2"/>
                </a:solidFill>
              </a:rPr>
              <a:t>“Internet Governance” </a:t>
            </a:r>
            <a:r>
              <a:rPr lang="en-US" dirty="0"/>
              <a:t/>
            </a:r>
            <a:br>
              <a:rPr lang="en-US" dirty="0"/>
            </a:br>
            <a:r>
              <a:rPr lang="en-US" b="1" dirty="0"/>
              <a:t> </a:t>
            </a:r>
            <a:r>
              <a:rPr lang="en-US" sz="2000" dirty="0" smtClean="0">
                <a:solidFill>
                  <a:schemeClr val="accent2"/>
                </a:solidFill>
              </a:rPr>
              <a:t>I.Mkrtumyan</a:t>
            </a:r>
            <a:r>
              <a:rPr lang="en-US" sz="2000" b="1" i="1" dirty="0" smtClean="0">
                <a:solidFill>
                  <a:schemeClr val="accent2"/>
                </a:solidFill>
              </a:rPr>
              <a:t>, </a:t>
            </a:r>
            <a:r>
              <a:rPr lang="en-US" sz="2000" dirty="0" smtClean="0"/>
              <a:t>ISOC </a:t>
            </a:r>
            <a:r>
              <a:rPr lang="en-US" sz="2000" dirty="0" smtClean="0">
                <a:solidFill>
                  <a:schemeClr val="accent2"/>
                </a:solidFill>
              </a:rPr>
              <a:t>AM</a:t>
            </a:r>
            <a:br>
              <a:rPr lang="en-US" sz="2000" dirty="0" smtClean="0">
                <a:solidFill>
                  <a:schemeClr val="accent2"/>
                </a:solidFill>
              </a:rPr>
            </a:br>
            <a:r>
              <a:rPr lang="en-US" sz="2000" dirty="0" err="1" smtClean="0">
                <a:solidFill>
                  <a:schemeClr val="accent2"/>
                </a:solidFill>
              </a:rPr>
              <a:t>H.Baghyan</a:t>
            </a:r>
            <a:r>
              <a:rPr lang="en-US" sz="2000" dirty="0" smtClean="0">
                <a:solidFill>
                  <a:schemeClr val="accent2"/>
                </a:solidFill>
              </a:rPr>
              <a:t>, </a:t>
            </a:r>
            <a:r>
              <a:rPr lang="en-US" sz="2000" dirty="0" err="1" smtClean="0">
                <a:solidFill>
                  <a:schemeClr val="accent2"/>
                </a:solidFill>
              </a:rPr>
              <a:t>MediaEducation</a:t>
            </a:r>
            <a:r>
              <a:rPr lang="en-US" sz="2000" dirty="0" smtClean="0">
                <a:solidFill>
                  <a:schemeClr val="accent2"/>
                </a:solidFill>
              </a:rPr>
              <a:t> Center</a:t>
            </a:r>
            <a:r>
              <a:rPr lang="en-US" b="1" dirty="0">
                <a:solidFill>
                  <a:schemeClr val="accent2"/>
                </a:solidFill>
              </a:rPr>
              <a:t/>
            </a:r>
            <a:br>
              <a:rPr lang="en-US" b="1" dirty="0">
                <a:solidFill>
                  <a:schemeClr val="accent2"/>
                </a:solidFill>
              </a:rPr>
            </a:br>
            <a:endParaRPr lang="en-US" b="1" dirty="0">
              <a:solidFill>
                <a:schemeClr val="accent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Yerevan, July 11, 2012</a:t>
            </a:r>
            <a:endParaRPr lang="en-US"/>
          </a:p>
        </p:txBody>
      </p:sp>
      <p:sp>
        <p:nvSpPr>
          <p:cNvPr id="3" name="Slide Number Placeholder 2"/>
          <p:cNvSpPr>
            <a:spLocks noGrp="1"/>
          </p:cNvSpPr>
          <p:nvPr>
            <p:ph type="sldNum" sz="quarter" idx="12"/>
          </p:nvPr>
        </p:nvSpPr>
        <p:spPr/>
        <p:txBody>
          <a:bodyPr/>
          <a:lstStyle/>
          <a:p>
            <a:fld id="{C6EF23BC-6101-4CE4-9E52-9DB224F23AEE}" type="slidenum">
              <a:rPr lang="en-US" smtClean="0"/>
              <a:pPr/>
              <a:t>10</a:t>
            </a:fld>
            <a:endParaRPr lang="en-US"/>
          </a:p>
        </p:txBody>
      </p:sp>
      <p:sp>
        <p:nvSpPr>
          <p:cNvPr id="4" name="Rectangle 3"/>
          <p:cNvSpPr/>
          <p:nvPr/>
        </p:nvSpPr>
        <p:spPr>
          <a:xfrm>
            <a:off x="1524000" y="3105835"/>
            <a:ext cx="5334000" cy="1477328"/>
          </a:xfrm>
          <a:prstGeom prst="rect">
            <a:avLst/>
          </a:prstGeom>
        </p:spPr>
        <p:txBody>
          <a:bodyPr wrap="square">
            <a:spAutoFit/>
          </a:bodyPr>
          <a:lstStyle/>
          <a:p>
            <a:r>
              <a:rPr lang="en-US" dirty="0" smtClean="0"/>
              <a:t>DNS explained</a:t>
            </a:r>
            <a:endParaRPr lang="en-US" dirty="0" smtClean="0">
              <a:hlinkClick r:id="rId2"/>
            </a:endParaRPr>
          </a:p>
          <a:p>
            <a:r>
              <a:rPr lang="en-US" dirty="0" smtClean="0">
                <a:hlinkClick r:id="rId2"/>
              </a:rPr>
              <a:t>http://www.youtube.com/watch?v=42pxnLZJXzo</a:t>
            </a:r>
            <a:endParaRPr lang="en-US" dirty="0" smtClean="0"/>
          </a:p>
          <a:p>
            <a:endParaRPr lang="en-US" dirty="0" smtClean="0"/>
          </a:p>
          <a:p>
            <a:r>
              <a:rPr lang="en-US" dirty="0" smtClean="0"/>
              <a:t>Root servers</a:t>
            </a:r>
            <a:r>
              <a:rPr lang="en-US" dirty="0" smtClean="0">
                <a:hlinkClick r:id="rId3"/>
              </a:rPr>
              <a:t> http://www.youtube.com/watch?v=PUaxX_7hQnU</a:t>
            </a:r>
            <a:r>
              <a:rPr lang="en-US" dirty="0" smtClean="0"/>
              <a:t>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Yerevan, July 11, 2012</a:t>
            </a:r>
            <a:endParaRPr lang="en-US"/>
          </a:p>
        </p:txBody>
      </p:sp>
      <p:sp>
        <p:nvSpPr>
          <p:cNvPr id="3" name="Slide Number Placeholder 2"/>
          <p:cNvSpPr>
            <a:spLocks noGrp="1"/>
          </p:cNvSpPr>
          <p:nvPr>
            <p:ph type="sldNum" sz="quarter" idx="12"/>
          </p:nvPr>
        </p:nvSpPr>
        <p:spPr/>
        <p:txBody>
          <a:bodyPr/>
          <a:lstStyle/>
          <a:p>
            <a:fld id="{C6EF23BC-6101-4CE4-9E52-9DB224F23AEE}" type="slidenum">
              <a:rPr lang="en-US" smtClean="0"/>
              <a:pPr/>
              <a:t>11</a:t>
            </a:fld>
            <a:endParaRPr lang="en-US"/>
          </a:p>
        </p:txBody>
      </p:sp>
      <p:sp>
        <p:nvSpPr>
          <p:cNvPr id="4" name="Rectangle 3"/>
          <p:cNvSpPr/>
          <p:nvPr/>
        </p:nvSpPr>
        <p:spPr>
          <a:xfrm>
            <a:off x="1066800" y="1371600"/>
            <a:ext cx="7239000" cy="3539430"/>
          </a:xfrm>
          <a:prstGeom prst="rect">
            <a:avLst/>
          </a:prstGeom>
        </p:spPr>
        <p:txBody>
          <a:bodyPr wrap="square">
            <a:spAutoFit/>
          </a:bodyPr>
          <a:lstStyle/>
          <a:p>
            <a:r>
              <a:rPr lang="en-US" sz="2800" dirty="0" smtClean="0"/>
              <a:t>Armenian </a:t>
            </a:r>
            <a:r>
              <a:rPr lang="en-US" sz="2800" dirty="0" err="1" smtClean="0"/>
              <a:t>Datacom</a:t>
            </a:r>
            <a:r>
              <a:rPr lang="en-US" sz="2800" dirty="0" smtClean="0"/>
              <a:t> Company (ADC) and </a:t>
            </a:r>
            <a:r>
              <a:rPr lang="en-US" sz="2800" dirty="0" err="1" smtClean="0"/>
              <a:t>Netnod</a:t>
            </a:r>
            <a:r>
              <a:rPr lang="en-US" sz="2800" dirty="0" smtClean="0"/>
              <a:t> have announced today they installed an instance of i.root-servers.net in one of ADC’s data </a:t>
            </a:r>
            <a:r>
              <a:rPr lang="en-US" sz="2800" dirty="0" err="1" smtClean="0"/>
              <a:t>centres</a:t>
            </a:r>
            <a:r>
              <a:rPr lang="en-US" sz="2800" dirty="0" smtClean="0"/>
              <a:t>. This is the first DNS root server in Armenia, which will contribute to the reliability and redundancy in DNS services to Internet users in Armenia and surrounding regions. </a:t>
            </a:r>
            <a:endParaRPr lang="en-US"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Yerevan, July 11, 2012</a:t>
            </a:r>
            <a:endParaRPr lang="en-US"/>
          </a:p>
        </p:txBody>
      </p:sp>
      <p:sp>
        <p:nvSpPr>
          <p:cNvPr id="3" name="Slide Number Placeholder 2"/>
          <p:cNvSpPr>
            <a:spLocks noGrp="1"/>
          </p:cNvSpPr>
          <p:nvPr>
            <p:ph type="sldNum" sz="quarter" idx="12"/>
          </p:nvPr>
        </p:nvSpPr>
        <p:spPr/>
        <p:txBody>
          <a:bodyPr/>
          <a:lstStyle/>
          <a:p>
            <a:fld id="{C6EF23BC-6101-4CE4-9E52-9DB224F23AEE}" type="slidenum">
              <a:rPr lang="en-US" smtClean="0"/>
              <a:pPr/>
              <a:t>12</a:t>
            </a:fld>
            <a:endParaRPr lang="en-US"/>
          </a:p>
        </p:txBody>
      </p:sp>
      <p:sp>
        <p:nvSpPr>
          <p:cNvPr id="4" name="TextBox 3"/>
          <p:cNvSpPr txBox="1"/>
          <p:nvPr/>
        </p:nvSpPr>
        <p:spPr>
          <a:xfrm>
            <a:off x="1828800" y="304800"/>
            <a:ext cx="6934200" cy="646331"/>
          </a:xfrm>
          <a:prstGeom prst="rect">
            <a:avLst/>
          </a:prstGeom>
          <a:noFill/>
        </p:spPr>
        <p:txBody>
          <a:bodyPr wrap="square" rtlCol="0">
            <a:spAutoFit/>
          </a:bodyPr>
          <a:lstStyle/>
          <a:p>
            <a:r>
              <a:rPr lang="en-US" sz="3600" b="1" dirty="0" err="1" smtClean="0"/>
              <a:t>ccTLD</a:t>
            </a:r>
            <a:r>
              <a:rPr lang="en-US" sz="3600" dirty="0" smtClean="0"/>
              <a:t> (Country Code TLD)</a:t>
            </a:r>
            <a:endParaRPr lang="en-US" sz="3600" dirty="0"/>
          </a:p>
        </p:txBody>
      </p:sp>
      <p:sp>
        <p:nvSpPr>
          <p:cNvPr id="5" name="TextBox 4"/>
          <p:cNvSpPr txBox="1"/>
          <p:nvPr/>
        </p:nvSpPr>
        <p:spPr>
          <a:xfrm>
            <a:off x="1219200" y="1752600"/>
            <a:ext cx="6858000" cy="4031873"/>
          </a:xfrm>
          <a:prstGeom prst="rect">
            <a:avLst/>
          </a:prstGeom>
          <a:noFill/>
        </p:spPr>
        <p:txBody>
          <a:bodyPr wrap="square" rtlCol="0">
            <a:spAutoFit/>
          </a:bodyPr>
          <a:lstStyle/>
          <a:p>
            <a:r>
              <a:rPr lang="en-US" sz="3200" dirty="0" smtClean="0"/>
              <a:t>Country NIC</a:t>
            </a:r>
          </a:p>
          <a:p>
            <a:r>
              <a:rPr lang="en-US" sz="3200" dirty="0" smtClean="0"/>
              <a:t>Armenia – ISOC AM (AMNIC)</a:t>
            </a:r>
          </a:p>
          <a:p>
            <a:endParaRPr lang="en-US" sz="3200" dirty="0" smtClean="0"/>
          </a:p>
          <a:p>
            <a:r>
              <a:rPr lang="en-US" sz="3200" dirty="0" smtClean="0"/>
              <a:t>Country Registry</a:t>
            </a:r>
          </a:p>
          <a:p>
            <a:r>
              <a:rPr lang="en-US" sz="3200" dirty="0" smtClean="0"/>
              <a:t>Armenia – AMNIC</a:t>
            </a:r>
          </a:p>
          <a:p>
            <a:endParaRPr lang="en-US" sz="3200" dirty="0" smtClean="0"/>
          </a:p>
          <a:p>
            <a:r>
              <a:rPr lang="en-US" sz="3200" dirty="0" smtClean="0"/>
              <a:t>Registry - Registrars</a:t>
            </a:r>
          </a:p>
          <a:p>
            <a:r>
              <a:rPr lang="en-US" sz="3200" dirty="0" smtClean="0"/>
              <a:t>  </a:t>
            </a:r>
            <a:endParaRPr lang="en-US" sz="3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Yerevan, July 11, 2012</a:t>
            </a:r>
            <a:endParaRPr lang="en-US"/>
          </a:p>
        </p:txBody>
      </p:sp>
      <p:sp>
        <p:nvSpPr>
          <p:cNvPr id="3" name="Slide Number Placeholder 2"/>
          <p:cNvSpPr>
            <a:spLocks noGrp="1"/>
          </p:cNvSpPr>
          <p:nvPr>
            <p:ph type="sldNum" sz="quarter" idx="12"/>
          </p:nvPr>
        </p:nvSpPr>
        <p:spPr/>
        <p:txBody>
          <a:bodyPr/>
          <a:lstStyle/>
          <a:p>
            <a:fld id="{C6EF23BC-6101-4CE4-9E52-9DB224F23AEE}" type="slidenum">
              <a:rPr lang="en-US" smtClean="0"/>
              <a:pPr/>
              <a:t>13</a:t>
            </a:fld>
            <a:endParaRPr lang="en-US"/>
          </a:p>
        </p:txBody>
      </p:sp>
      <p:sp>
        <p:nvSpPr>
          <p:cNvPr id="5" name="TextBox 4"/>
          <p:cNvSpPr txBox="1"/>
          <p:nvPr/>
        </p:nvSpPr>
        <p:spPr>
          <a:xfrm>
            <a:off x="1143000" y="1447800"/>
            <a:ext cx="7315200" cy="2677656"/>
          </a:xfrm>
          <a:prstGeom prst="rect">
            <a:avLst/>
          </a:prstGeom>
          <a:noFill/>
        </p:spPr>
        <p:txBody>
          <a:bodyPr wrap="square" rtlCol="0">
            <a:spAutoFit/>
          </a:bodyPr>
          <a:lstStyle/>
          <a:p>
            <a:pPr>
              <a:buFont typeface="Arial" pitchFamily="34" charset="0"/>
              <a:buChar char="•"/>
            </a:pPr>
            <a:r>
              <a:rPr lang="en-US" sz="2800" dirty="0" smtClean="0"/>
              <a:t>   ISOC AM is recognized by ICANN as Armenia Internet Manager and Registry</a:t>
            </a:r>
          </a:p>
          <a:p>
            <a:pPr>
              <a:buFont typeface="Arial" pitchFamily="34" charset="0"/>
              <a:buChar char="•"/>
            </a:pPr>
            <a:r>
              <a:rPr lang="en-US" sz="2800" dirty="0" smtClean="0"/>
              <a:t>   ISOC AM is a member of </a:t>
            </a:r>
            <a:r>
              <a:rPr lang="en-US" sz="2800" dirty="0" err="1" smtClean="0"/>
              <a:t>ccNSO</a:t>
            </a:r>
            <a:endParaRPr lang="en-US" sz="2800" dirty="0" smtClean="0"/>
          </a:p>
          <a:p>
            <a:pPr>
              <a:buFont typeface="Arial" pitchFamily="34" charset="0"/>
              <a:buChar char="•"/>
            </a:pPr>
            <a:r>
              <a:rPr lang="en-US" sz="2800" dirty="0" smtClean="0"/>
              <a:t>   ISOC AM is a member of ALAC</a:t>
            </a:r>
          </a:p>
          <a:p>
            <a:pPr>
              <a:buFont typeface="Arial" pitchFamily="34" charset="0"/>
              <a:buChar char="•"/>
            </a:pPr>
            <a:endParaRPr lang="en-US" sz="2800" dirty="0" smtClean="0"/>
          </a:p>
          <a:p>
            <a:r>
              <a:rPr lang="en-US" sz="2800" dirty="0" smtClean="0"/>
              <a:t>Armenia is represented in GAC by MTC</a:t>
            </a:r>
            <a:endParaRPr lang="en-US" sz="2800" dirty="0"/>
          </a:p>
        </p:txBody>
      </p:sp>
      <p:sp>
        <p:nvSpPr>
          <p:cNvPr id="6" name="TextBox 5"/>
          <p:cNvSpPr txBox="1"/>
          <p:nvPr/>
        </p:nvSpPr>
        <p:spPr>
          <a:xfrm>
            <a:off x="1981200" y="228600"/>
            <a:ext cx="6324600" cy="523220"/>
          </a:xfrm>
          <a:prstGeom prst="rect">
            <a:avLst/>
          </a:prstGeom>
          <a:noFill/>
        </p:spPr>
        <p:txBody>
          <a:bodyPr wrap="square" rtlCol="0">
            <a:spAutoFit/>
          </a:bodyPr>
          <a:lstStyle/>
          <a:p>
            <a:r>
              <a:rPr lang="en-US" sz="2800" b="1" dirty="0" smtClean="0"/>
              <a:t>ISOC AM – ICANN relations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Yerevan, July 11, 2012</a:t>
            </a:r>
            <a:endParaRPr lang="en-US"/>
          </a:p>
        </p:txBody>
      </p:sp>
      <p:sp>
        <p:nvSpPr>
          <p:cNvPr id="3" name="Slide Number Placeholder 2"/>
          <p:cNvSpPr>
            <a:spLocks noGrp="1"/>
          </p:cNvSpPr>
          <p:nvPr>
            <p:ph type="sldNum" sz="quarter" idx="12"/>
          </p:nvPr>
        </p:nvSpPr>
        <p:spPr/>
        <p:txBody>
          <a:bodyPr/>
          <a:lstStyle/>
          <a:p>
            <a:fld id="{C6EF23BC-6101-4CE4-9E52-9DB224F23AEE}" type="slidenum">
              <a:rPr lang="en-US" smtClean="0"/>
              <a:pPr/>
              <a:t>14</a:t>
            </a:fld>
            <a:endParaRPr lang="en-US"/>
          </a:p>
        </p:txBody>
      </p:sp>
      <p:sp>
        <p:nvSpPr>
          <p:cNvPr id="4" name="Rectangle 3"/>
          <p:cNvSpPr/>
          <p:nvPr/>
        </p:nvSpPr>
        <p:spPr>
          <a:xfrm>
            <a:off x="990600" y="1447801"/>
            <a:ext cx="7696200" cy="3539430"/>
          </a:xfrm>
          <a:prstGeom prst="rect">
            <a:avLst/>
          </a:prstGeom>
        </p:spPr>
        <p:txBody>
          <a:bodyPr wrap="square">
            <a:spAutoFit/>
          </a:bodyPr>
          <a:lstStyle/>
          <a:p>
            <a:pPr>
              <a:buFont typeface="Arial" pitchFamily="34" charset="0"/>
              <a:buChar char="•"/>
            </a:pPr>
            <a:r>
              <a:rPr lang="en-US" sz="2800" i="1" dirty="0" smtClean="0">
                <a:solidFill>
                  <a:schemeClr val="accent5">
                    <a:lumMod val="25000"/>
                  </a:schemeClr>
                </a:solidFill>
              </a:rPr>
              <a:t>  Council of European National Top-Level Domain Registries (CENTR)</a:t>
            </a:r>
          </a:p>
          <a:p>
            <a:pPr>
              <a:buFont typeface="Arial" pitchFamily="34" charset="0"/>
              <a:buChar char="•"/>
            </a:pPr>
            <a:r>
              <a:rPr lang="en-US" sz="2800" dirty="0" smtClean="0">
                <a:solidFill>
                  <a:schemeClr val="accent5">
                    <a:lumMod val="25000"/>
                  </a:schemeClr>
                </a:solidFill>
              </a:rPr>
              <a:t>  </a:t>
            </a:r>
            <a:r>
              <a:rPr lang="en-US" sz="2800" i="1" dirty="0" smtClean="0">
                <a:solidFill>
                  <a:schemeClr val="accent5">
                    <a:lumMod val="25000"/>
                  </a:schemeClr>
                </a:solidFill>
              </a:rPr>
              <a:t>Council of the Asia Pacific country code Top Level Domains (APTLD)</a:t>
            </a:r>
          </a:p>
          <a:p>
            <a:pPr>
              <a:buFont typeface="Arial" pitchFamily="34" charset="0"/>
              <a:buChar char="•"/>
            </a:pPr>
            <a:r>
              <a:rPr lang="en-US" sz="2800" i="1" dirty="0" smtClean="0">
                <a:solidFill>
                  <a:schemeClr val="accent5">
                    <a:lumMod val="25000"/>
                  </a:schemeClr>
                </a:solidFill>
              </a:rPr>
              <a:t>  Council of African country code Top </a:t>
            </a:r>
            <a:r>
              <a:rPr lang="en-US" sz="2800" i="1" dirty="0" err="1" smtClean="0">
                <a:solidFill>
                  <a:schemeClr val="accent5">
                    <a:lumMod val="25000"/>
                  </a:schemeClr>
                </a:solidFill>
              </a:rPr>
              <a:t>Levell</a:t>
            </a:r>
            <a:r>
              <a:rPr lang="en-US" sz="2800" i="1" dirty="0" smtClean="0">
                <a:solidFill>
                  <a:schemeClr val="accent5">
                    <a:lumMod val="25000"/>
                  </a:schemeClr>
                </a:solidFill>
              </a:rPr>
              <a:t> Domains (</a:t>
            </a:r>
            <a:r>
              <a:rPr lang="en-US" sz="2800" i="1" dirty="0" err="1" smtClean="0">
                <a:solidFill>
                  <a:schemeClr val="accent5">
                    <a:lumMod val="25000"/>
                  </a:schemeClr>
                </a:solidFill>
              </a:rPr>
              <a:t>AfTLD</a:t>
            </a:r>
            <a:r>
              <a:rPr lang="en-US" sz="2800" i="1" dirty="0" smtClean="0">
                <a:solidFill>
                  <a:schemeClr val="accent5">
                    <a:lumMod val="25000"/>
                  </a:schemeClr>
                </a:solidFill>
              </a:rPr>
              <a:t>)</a:t>
            </a:r>
          </a:p>
          <a:p>
            <a:pPr>
              <a:buFont typeface="Arial" pitchFamily="34" charset="0"/>
              <a:buChar char="•"/>
            </a:pPr>
            <a:r>
              <a:rPr lang="en-US" sz="2800" i="1" dirty="0" smtClean="0">
                <a:solidFill>
                  <a:schemeClr val="accent5">
                    <a:lumMod val="25000"/>
                  </a:schemeClr>
                </a:solidFill>
              </a:rPr>
              <a:t>  Council of Latin America &amp; Caribbean country code Top </a:t>
            </a:r>
            <a:r>
              <a:rPr lang="en-US" sz="2800" i="1" dirty="0" err="1" smtClean="0">
                <a:solidFill>
                  <a:schemeClr val="accent5">
                    <a:lumMod val="25000"/>
                  </a:schemeClr>
                </a:solidFill>
              </a:rPr>
              <a:t>Levell</a:t>
            </a:r>
            <a:r>
              <a:rPr lang="en-US" sz="2800" i="1" dirty="0" smtClean="0">
                <a:solidFill>
                  <a:schemeClr val="accent5">
                    <a:lumMod val="25000"/>
                  </a:schemeClr>
                </a:solidFill>
              </a:rPr>
              <a:t> Domains (LACTLD)</a:t>
            </a:r>
            <a:endParaRPr lang="en-US" sz="2800" i="1" dirty="0">
              <a:solidFill>
                <a:schemeClr val="accent5">
                  <a:lumMod val="25000"/>
                </a:schemeClr>
              </a:solidFill>
            </a:endParaRPr>
          </a:p>
        </p:txBody>
      </p:sp>
      <p:sp>
        <p:nvSpPr>
          <p:cNvPr id="5" name="TextBox 4"/>
          <p:cNvSpPr txBox="1"/>
          <p:nvPr/>
        </p:nvSpPr>
        <p:spPr>
          <a:xfrm>
            <a:off x="1676400" y="152400"/>
            <a:ext cx="7315200" cy="1077218"/>
          </a:xfrm>
          <a:prstGeom prst="rect">
            <a:avLst/>
          </a:prstGeom>
          <a:noFill/>
        </p:spPr>
        <p:txBody>
          <a:bodyPr wrap="square" rtlCol="0">
            <a:spAutoFit/>
          </a:bodyPr>
          <a:lstStyle/>
          <a:p>
            <a:pPr algn="ctr"/>
            <a:r>
              <a:rPr lang="en-US" sz="3200" b="1" dirty="0" smtClean="0">
                <a:solidFill>
                  <a:schemeClr val="accent5">
                    <a:lumMod val="25000"/>
                  </a:schemeClr>
                </a:solidFill>
              </a:rPr>
              <a:t>Regional councils of </a:t>
            </a:r>
            <a:r>
              <a:rPr lang="en-US" sz="3200" b="1" dirty="0" err="1" smtClean="0">
                <a:solidFill>
                  <a:schemeClr val="accent5">
                    <a:lumMod val="25000"/>
                  </a:schemeClr>
                </a:solidFill>
              </a:rPr>
              <a:t>ccTLD</a:t>
            </a:r>
            <a:r>
              <a:rPr lang="en-US" sz="3200" b="1" dirty="0" smtClean="0">
                <a:solidFill>
                  <a:schemeClr val="accent5">
                    <a:lumMod val="25000"/>
                  </a:schemeClr>
                </a:solidFill>
              </a:rPr>
              <a:t> registries</a:t>
            </a:r>
            <a:endParaRPr lang="en-US" sz="3200" dirty="0">
              <a:solidFill>
                <a:schemeClr val="accent5">
                  <a:lumMod val="25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Yerevan, July 11, 2012</a:t>
            </a:r>
            <a:endParaRPr lang="en-US"/>
          </a:p>
        </p:txBody>
      </p:sp>
      <p:sp>
        <p:nvSpPr>
          <p:cNvPr id="5" name="Slide Number Placeholder 4"/>
          <p:cNvSpPr>
            <a:spLocks noGrp="1"/>
          </p:cNvSpPr>
          <p:nvPr>
            <p:ph type="sldNum" sz="quarter" idx="12"/>
          </p:nvPr>
        </p:nvSpPr>
        <p:spPr/>
        <p:txBody>
          <a:bodyPr/>
          <a:lstStyle/>
          <a:p>
            <a:fld id="{675B99ED-B5F8-40FF-8C72-809129B81BE5}" type="slidenum">
              <a:rPr lang="en-US" smtClean="0"/>
              <a:pPr/>
              <a:t>2</a:t>
            </a:fld>
            <a:endParaRPr lang="en-US"/>
          </a:p>
        </p:txBody>
      </p:sp>
      <p:sp>
        <p:nvSpPr>
          <p:cNvPr id="7" name="Rectangle 6"/>
          <p:cNvSpPr/>
          <p:nvPr/>
        </p:nvSpPr>
        <p:spPr>
          <a:xfrm>
            <a:off x="685800" y="1600200"/>
            <a:ext cx="7772400" cy="4093428"/>
          </a:xfrm>
          <a:prstGeom prst="rect">
            <a:avLst/>
          </a:prstGeom>
        </p:spPr>
        <p:txBody>
          <a:bodyPr wrap="square">
            <a:spAutoFit/>
          </a:bodyPr>
          <a:lstStyle/>
          <a:p>
            <a:r>
              <a:rPr lang="en-US" sz="2000" b="1" dirty="0" smtClean="0"/>
              <a:t>Technologists, engineers, architects, </a:t>
            </a:r>
            <a:r>
              <a:rPr lang="en-US" sz="2000" b="1" dirty="0" err="1" smtClean="0"/>
              <a:t>creatives</a:t>
            </a:r>
            <a:r>
              <a:rPr lang="en-US" sz="2000" b="1" dirty="0" smtClean="0"/>
              <a:t>, organizations</a:t>
            </a:r>
            <a:r>
              <a:rPr lang="en-US" sz="2000" dirty="0" smtClean="0"/>
              <a:t> such as the Internet Engineering Task Force (IETF) and the World Wide Web Consortium (W3C) who help coordinate and implement open standards.</a:t>
            </a:r>
          </a:p>
          <a:p>
            <a:r>
              <a:rPr lang="en-US" sz="2000" b="1" dirty="0" smtClean="0"/>
              <a:t>Global and local Organizations </a:t>
            </a:r>
            <a:r>
              <a:rPr lang="en-US" sz="2000" dirty="0" smtClean="0"/>
              <a:t>that manage resources for global addressing capabilities such as the Internet Corporation for Assigned Names and Numbers (ICANN), including its operation of the Internet Assigned Numbers Authority (IANA) function, Regional Internet Registries (RIR), and Domain Name Registries and Registrars.</a:t>
            </a:r>
          </a:p>
          <a:p>
            <a:r>
              <a:rPr lang="en-US" sz="2000" b="1" dirty="0" smtClean="0"/>
              <a:t>Operators, engineers, and vendors</a:t>
            </a:r>
            <a:r>
              <a:rPr lang="en-US" sz="2000" dirty="0" smtClean="0"/>
              <a:t> that provide network infrastructure services such as Domain Name Service (DNS) providers, network operators, and Internet Exchange Points (IXPs)</a:t>
            </a:r>
            <a:endParaRPr lang="en-US" sz="2000" dirty="0"/>
          </a:p>
        </p:txBody>
      </p:sp>
      <p:sp>
        <p:nvSpPr>
          <p:cNvPr id="8" name="TextBox 7"/>
          <p:cNvSpPr txBox="1"/>
          <p:nvPr/>
        </p:nvSpPr>
        <p:spPr>
          <a:xfrm>
            <a:off x="1981200" y="304800"/>
            <a:ext cx="6553200" cy="954107"/>
          </a:xfrm>
          <a:prstGeom prst="rect">
            <a:avLst/>
          </a:prstGeom>
          <a:noFill/>
        </p:spPr>
        <p:txBody>
          <a:bodyPr wrap="square" rtlCol="0">
            <a:spAutoFit/>
          </a:bodyPr>
          <a:lstStyle/>
          <a:p>
            <a:r>
              <a:rPr lang="en-US" sz="2800" dirty="0" smtClean="0"/>
              <a:t>Organizations that make up the Internet include: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Yerevan, July 11, 2012</a:t>
            </a:r>
            <a:endParaRPr lang="en-US"/>
          </a:p>
        </p:txBody>
      </p:sp>
      <p:sp>
        <p:nvSpPr>
          <p:cNvPr id="5" name="Slide Number Placeholder 4"/>
          <p:cNvSpPr>
            <a:spLocks noGrp="1"/>
          </p:cNvSpPr>
          <p:nvPr>
            <p:ph type="sldNum" sz="quarter" idx="12"/>
          </p:nvPr>
        </p:nvSpPr>
        <p:spPr/>
        <p:txBody>
          <a:bodyPr/>
          <a:lstStyle/>
          <a:p>
            <a:fld id="{675B99ED-B5F8-40FF-8C72-809129B81BE5}" type="slidenum">
              <a:rPr lang="en-US" smtClean="0"/>
              <a:pPr/>
              <a:t>3</a:t>
            </a:fld>
            <a:endParaRPr lang="en-US"/>
          </a:p>
        </p:txBody>
      </p:sp>
      <p:sp>
        <p:nvSpPr>
          <p:cNvPr id="1025" name="Rectangle 1"/>
          <p:cNvSpPr>
            <a:spLocks noChangeArrowheads="1"/>
          </p:cNvSpPr>
          <p:nvPr/>
        </p:nvSpPr>
        <p:spPr bwMode="auto">
          <a:xfrm>
            <a:off x="2667000" y="136267"/>
            <a:ext cx="5715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Arial" charset="0"/>
                <a:cs typeface="Arial" charset="0"/>
              </a:rPr>
              <a:t>ICANN Organizational Chart</a:t>
            </a:r>
          </a:p>
        </p:txBody>
      </p:sp>
      <p:pic>
        <p:nvPicPr>
          <p:cNvPr id="1026" name="Picture 2" descr="http://www.icann.org/sites/default/files/assets/org-chart-680x398-14mar11.png"/>
          <p:cNvPicPr>
            <a:picLocks noChangeAspect="1" noChangeArrowheads="1"/>
          </p:cNvPicPr>
          <p:nvPr/>
        </p:nvPicPr>
        <p:blipFill>
          <a:blip r:embed="rId3" cstate="print"/>
          <a:srcRect/>
          <a:stretch>
            <a:fillRect/>
          </a:stretch>
        </p:blipFill>
        <p:spPr bwMode="auto">
          <a:xfrm>
            <a:off x="231663" y="1219199"/>
            <a:ext cx="8607537" cy="5037941"/>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is an RIR?</a:t>
            </a:r>
            <a:endParaRPr lang="en-US" dirty="0"/>
          </a:p>
        </p:txBody>
      </p:sp>
      <p:sp>
        <p:nvSpPr>
          <p:cNvPr id="4" name="Footer Placeholder 3"/>
          <p:cNvSpPr>
            <a:spLocks noGrp="1"/>
          </p:cNvSpPr>
          <p:nvPr>
            <p:ph type="ftr" sz="quarter" idx="11"/>
          </p:nvPr>
        </p:nvSpPr>
        <p:spPr/>
        <p:txBody>
          <a:bodyPr/>
          <a:lstStyle/>
          <a:p>
            <a:r>
              <a:rPr lang="en-US" smtClean="0"/>
              <a:t>Yerevan, July 11, 2012</a:t>
            </a:r>
            <a:endParaRPr lang="en-US"/>
          </a:p>
        </p:txBody>
      </p:sp>
      <p:sp>
        <p:nvSpPr>
          <p:cNvPr id="5" name="Slide Number Placeholder 4"/>
          <p:cNvSpPr>
            <a:spLocks noGrp="1"/>
          </p:cNvSpPr>
          <p:nvPr>
            <p:ph type="sldNum" sz="quarter" idx="12"/>
          </p:nvPr>
        </p:nvSpPr>
        <p:spPr/>
        <p:txBody>
          <a:bodyPr/>
          <a:lstStyle/>
          <a:p>
            <a:fld id="{675B99ED-B5F8-40FF-8C72-809129B81BE5}" type="slidenum">
              <a:rPr lang="en-US" smtClean="0"/>
              <a:pPr/>
              <a:t>4</a:t>
            </a:fld>
            <a:endParaRPr lang="en-US"/>
          </a:p>
        </p:txBody>
      </p:sp>
      <p:pic>
        <p:nvPicPr>
          <p:cNvPr id="6" name="Table Placeholder 5" descr="RIR Location Map"/>
          <p:cNvPicPr>
            <a:picLocks noGrp="1"/>
          </p:cNvPicPr>
          <p:nvPr>
            <p:ph type="tbl" idx="1"/>
          </p:nvPr>
        </p:nvPicPr>
        <p:blipFill>
          <a:blip r:embed="rId2" cstate="print"/>
          <a:srcRect/>
          <a:stretch>
            <a:fillRect/>
          </a:stretch>
        </p:blipFill>
        <p:spPr bwMode="auto">
          <a:xfrm>
            <a:off x="685800" y="1371600"/>
            <a:ext cx="7239000" cy="426720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Yerevan, July 11, 2012</a:t>
            </a:r>
            <a:endParaRPr lang="en-US"/>
          </a:p>
        </p:txBody>
      </p:sp>
      <p:sp>
        <p:nvSpPr>
          <p:cNvPr id="5" name="Slide Number Placeholder 4"/>
          <p:cNvSpPr>
            <a:spLocks noGrp="1"/>
          </p:cNvSpPr>
          <p:nvPr>
            <p:ph type="sldNum" sz="quarter" idx="12"/>
          </p:nvPr>
        </p:nvSpPr>
        <p:spPr/>
        <p:txBody>
          <a:bodyPr/>
          <a:lstStyle/>
          <a:p>
            <a:fld id="{675B99ED-B5F8-40FF-8C72-809129B81BE5}" type="slidenum">
              <a:rPr lang="en-US" smtClean="0"/>
              <a:pPr/>
              <a:t>5</a:t>
            </a:fld>
            <a:endParaRPr lang="en-US"/>
          </a:p>
        </p:txBody>
      </p:sp>
      <p:sp>
        <p:nvSpPr>
          <p:cNvPr id="28674" name="Rectangle 2"/>
          <p:cNvSpPr>
            <a:spLocks noChangeArrowheads="1"/>
          </p:cNvSpPr>
          <p:nvPr/>
        </p:nvSpPr>
        <p:spPr bwMode="auto">
          <a:xfrm>
            <a:off x="304800" y="2772727"/>
            <a:ext cx="8458200"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buFont typeface="Arial" pitchFamily="34" charset="0"/>
              <a:buChar char="•"/>
            </a:pPr>
            <a:r>
              <a:rPr lang="en-US" sz="2400" b="1" dirty="0" smtClean="0"/>
              <a:t>  </a:t>
            </a:r>
            <a:r>
              <a:rPr lang="en-US" sz="2400" b="1" i="1" dirty="0" smtClean="0">
                <a:solidFill>
                  <a:srgbClr val="0070C0"/>
                </a:solidFill>
              </a:rPr>
              <a:t>American Registry for Internet Numbers (ARIN)</a:t>
            </a:r>
          </a:p>
          <a:p>
            <a:pPr>
              <a:buFont typeface="Arial" pitchFamily="34" charset="0"/>
              <a:buChar char="•"/>
            </a:pPr>
            <a:r>
              <a:rPr lang="en-US" sz="2400" b="1" i="1" dirty="0" smtClean="0">
                <a:solidFill>
                  <a:srgbClr val="0070C0"/>
                </a:solidFill>
              </a:rPr>
              <a:t>  </a:t>
            </a:r>
            <a:r>
              <a:rPr lang="en-US" sz="2400" b="1" i="1" dirty="0" err="1" smtClean="0">
                <a:solidFill>
                  <a:srgbClr val="0070C0"/>
                </a:solidFill>
              </a:rPr>
              <a:t>Reseaux</a:t>
            </a:r>
            <a:r>
              <a:rPr lang="en-US" sz="2400" b="1" i="1" dirty="0" smtClean="0">
                <a:solidFill>
                  <a:srgbClr val="0070C0"/>
                </a:solidFill>
              </a:rPr>
              <a:t> IP </a:t>
            </a:r>
            <a:r>
              <a:rPr lang="en-US" sz="2400" b="1" i="1" dirty="0" err="1" smtClean="0">
                <a:solidFill>
                  <a:srgbClr val="0070C0"/>
                </a:solidFill>
              </a:rPr>
              <a:t>Europeens</a:t>
            </a:r>
            <a:r>
              <a:rPr lang="en-US" sz="2400" b="1" i="1" dirty="0" smtClean="0">
                <a:solidFill>
                  <a:srgbClr val="0070C0"/>
                </a:solidFill>
              </a:rPr>
              <a:t> Network Coordination Centre (RIPE NCC)</a:t>
            </a:r>
          </a:p>
          <a:p>
            <a:pPr>
              <a:buFont typeface="Arial" pitchFamily="34" charset="0"/>
              <a:buChar char="•"/>
            </a:pPr>
            <a:r>
              <a:rPr lang="en-US" sz="2400" b="1" i="1" dirty="0" smtClean="0">
                <a:solidFill>
                  <a:srgbClr val="0070C0"/>
                </a:solidFill>
              </a:rPr>
              <a:t>  Asia-Pacific Network Information Centre (APNIC)</a:t>
            </a:r>
          </a:p>
          <a:p>
            <a:pPr>
              <a:buFont typeface="Arial" pitchFamily="34" charset="0"/>
              <a:buChar char="•"/>
            </a:pPr>
            <a:r>
              <a:rPr lang="en-US" sz="2400" b="1" i="1" dirty="0" smtClean="0">
                <a:solidFill>
                  <a:srgbClr val="0070C0"/>
                </a:solidFill>
              </a:rPr>
              <a:t>  Latin American and Caribbean Internet Address Registry (LACNIC)</a:t>
            </a:r>
          </a:p>
          <a:p>
            <a:pPr>
              <a:buFont typeface="Arial" pitchFamily="34" charset="0"/>
              <a:buChar char="•"/>
            </a:pPr>
            <a:r>
              <a:rPr lang="en-US" sz="2400" b="1" i="1" dirty="0" smtClean="0">
                <a:solidFill>
                  <a:srgbClr val="0070C0"/>
                </a:solidFill>
              </a:rPr>
              <a:t>  African Network Information Centre (</a:t>
            </a:r>
            <a:r>
              <a:rPr lang="en-US" sz="2400" b="1" i="1" dirty="0" err="1" smtClean="0">
                <a:solidFill>
                  <a:srgbClr val="0070C0"/>
                </a:solidFill>
              </a:rPr>
              <a:t>AfriNIC</a:t>
            </a:r>
            <a:r>
              <a:rPr lang="en-US" sz="2400" b="1" i="1" dirty="0" smtClean="0">
                <a:solidFill>
                  <a:srgbClr val="0070C0"/>
                </a:solidFill>
              </a:rPr>
              <a:t>)</a:t>
            </a:r>
            <a:endParaRPr lang="en-US" sz="2400" i="1" dirty="0" smtClean="0">
              <a:solidFill>
                <a:srgbClr val="0070C0"/>
              </a:solidFill>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TextBox 7"/>
          <p:cNvSpPr txBox="1"/>
          <p:nvPr/>
        </p:nvSpPr>
        <p:spPr>
          <a:xfrm>
            <a:off x="1828800" y="304801"/>
            <a:ext cx="7010400" cy="2308324"/>
          </a:xfrm>
          <a:prstGeom prst="rect">
            <a:avLst/>
          </a:prstGeom>
          <a:noFill/>
        </p:spPr>
        <p:txBody>
          <a:bodyPr wrap="square" rtlCol="0">
            <a:spAutoFit/>
          </a:bodyPr>
          <a:lstStyle/>
          <a:p>
            <a:pPr lvl="0"/>
            <a:r>
              <a:rPr lang="en-US" sz="2400" dirty="0" smtClean="0">
                <a:latin typeface="Calibri" pitchFamily="34" charset="0"/>
                <a:ea typeface="Times New Roman" pitchFamily="18" charset="0"/>
                <a:cs typeface="Times New Roman" pitchFamily="18" charset="0"/>
              </a:rPr>
              <a:t>The Internet Assigned Numbers Authority (IANA) allocates addresses to each RIR. The RIR is responsible for the next level of allocation to large regional entities including Internet Service Providers (ISPs), educational institutions, government bodies, and large private enterprises.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lstStyle/>
          <a:p>
            <a:r>
              <a:rPr lang="en-US" sz="3200" b="1" dirty="0" smtClean="0"/>
              <a:t>What is a Local Internet Registry (LIR)?</a:t>
            </a:r>
            <a:endParaRPr lang="en-US" dirty="0"/>
          </a:p>
        </p:txBody>
      </p:sp>
      <p:sp>
        <p:nvSpPr>
          <p:cNvPr id="4" name="Footer Placeholder 3"/>
          <p:cNvSpPr>
            <a:spLocks noGrp="1"/>
          </p:cNvSpPr>
          <p:nvPr>
            <p:ph type="ftr" sz="quarter" idx="11"/>
          </p:nvPr>
        </p:nvSpPr>
        <p:spPr/>
        <p:txBody>
          <a:bodyPr/>
          <a:lstStyle/>
          <a:p>
            <a:r>
              <a:rPr lang="en-US" smtClean="0"/>
              <a:t>Yerevan, July 11, 2012</a:t>
            </a:r>
            <a:endParaRPr lang="en-US"/>
          </a:p>
        </p:txBody>
      </p:sp>
      <p:sp>
        <p:nvSpPr>
          <p:cNvPr id="5" name="Slide Number Placeholder 4"/>
          <p:cNvSpPr>
            <a:spLocks noGrp="1"/>
          </p:cNvSpPr>
          <p:nvPr>
            <p:ph type="sldNum" sz="quarter" idx="12"/>
          </p:nvPr>
        </p:nvSpPr>
        <p:spPr/>
        <p:txBody>
          <a:bodyPr/>
          <a:lstStyle/>
          <a:p>
            <a:fld id="{675B99ED-B5F8-40FF-8C72-809129B81BE5}" type="slidenum">
              <a:rPr lang="en-US" smtClean="0"/>
              <a:pPr/>
              <a:t>6</a:t>
            </a:fld>
            <a:endParaRPr lang="en-US"/>
          </a:p>
        </p:txBody>
      </p:sp>
      <p:sp>
        <p:nvSpPr>
          <p:cNvPr id="6" name="Rectangle 5"/>
          <p:cNvSpPr/>
          <p:nvPr/>
        </p:nvSpPr>
        <p:spPr>
          <a:xfrm>
            <a:off x="762000" y="1600200"/>
            <a:ext cx="7924800" cy="2062103"/>
          </a:xfrm>
          <a:prstGeom prst="rect">
            <a:avLst/>
          </a:prstGeom>
        </p:spPr>
        <p:txBody>
          <a:bodyPr wrap="square">
            <a:spAutoFit/>
          </a:bodyPr>
          <a:lstStyle/>
          <a:p>
            <a:r>
              <a:rPr lang="en-US" sz="3200" dirty="0" smtClean="0"/>
              <a:t>Local Internet Registries (LIR) are responsible for the distribution of address space and registration of the address space on a local level. </a:t>
            </a:r>
            <a:endParaRPr lang="en-US" sz="3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oter Placeholder 1"/>
          <p:cNvSpPr>
            <a:spLocks noGrp="1"/>
          </p:cNvSpPr>
          <p:nvPr>
            <p:ph type="ftr" sz="quarter" idx="11"/>
          </p:nvPr>
        </p:nvSpPr>
        <p:spPr>
          <a:noFill/>
        </p:spPr>
        <p:txBody>
          <a:bodyPr/>
          <a:lstStyle/>
          <a:p>
            <a:r>
              <a:rPr lang="en-US" smtClean="0">
                <a:latin typeface="Arial" pitchFamily="34" charset="0"/>
                <a:cs typeface="Arial" pitchFamily="34" charset="0"/>
              </a:rPr>
              <a:t>Yerevan, July 11, 2012</a:t>
            </a:r>
          </a:p>
        </p:txBody>
      </p:sp>
      <p:sp>
        <p:nvSpPr>
          <p:cNvPr id="23555" name="Slide Number Placeholder 2"/>
          <p:cNvSpPr>
            <a:spLocks noGrp="1"/>
          </p:cNvSpPr>
          <p:nvPr>
            <p:ph type="sldNum" sz="quarter" idx="12"/>
          </p:nvPr>
        </p:nvSpPr>
        <p:spPr>
          <a:noFill/>
        </p:spPr>
        <p:txBody>
          <a:bodyPr/>
          <a:lstStyle/>
          <a:p>
            <a:fld id="{055D1694-4FFD-45D5-AB0A-E91CE3CF6457}" type="slidenum">
              <a:rPr lang="en-US" smtClean="0">
                <a:latin typeface="Arial" pitchFamily="34" charset="0"/>
                <a:cs typeface="Arial" pitchFamily="34" charset="0"/>
              </a:rPr>
              <a:pPr/>
              <a:t>7</a:t>
            </a:fld>
            <a:endParaRPr lang="en-US" smtClean="0">
              <a:latin typeface="Arial" pitchFamily="34" charset="0"/>
              <a:cs typeface="Arial" pitchFamily="34" charset="0"/>
            </a:endParaRPr>
          </a:p>
        </p:txBody>
      </p:sp>
      <p:sp>
        <p:nvSpPr>
          <p:cNvPr id="23556" name="Rectangle 1"/>
          <p:cNvSpPr>
            <a:spLocks noChangeArrowheads="1"/>
          </p:cNvSpPr>
          <p:nvPr/>
        </p:nvSpPr>
        <p:spPr bwMode="auto">
          <a:xfrm>
            <a:off x="381000" y="1374842"/>
            <a:ext cx="8382000" cy="4801314"/>
          </a:xfrm>
          <a:prstGeom prst="rect">
            <a:avLst/>
          </a:prstGeom>
          <a:noFill/>
          <a:ln w="9525">
            <a:noFill/>
            <a:miter lim="800000"/>
            <a:headEnd/>
            <a:tailEnd/>
          </a:ln>
        </p:spPr>
        <p:txBody>
          <a:bodyPr wrap="square" anchor="ctr">
            <a:spAutoFit/>
          </a:bodyPr>
          <a:lstStyle/>
          <a:p>
            <a:pPr eaLnBrk="0" hangingPunct="0">
              <a:buFontTx/>
              <a:buChar char="•"/>
              <a:tabLst>
                <a:tab pos="457200" algn="l"/>
              </a:tabLst>
            </a:pPr>
            <a:r>
              <a:rPr lang="en-US" dirty="0" smtClean="0">
                <a:solidFill>
                  <a:srgbClr val="002060"/>
                </a:solidFill>
                <a:latin typeface="Helvetica"/>
                <a:hlinkClick r:id="rId2"/>
              </a:rPr>
              <a:t>"</a:t>
            </a:r>
            <a:r>
              <a:rPr lang="en-US" dirty="0" err="1">
                <a:solidFill>
                  <a:srgbClr val="002060"/>
                </a:solidFill>
                <a:latin typeface="Helvetica"/>
                <a:hlinkClick r:id="rId2"/>
              </a:rPr>
              <a:t>ArmenTel</a:t>
            </a:r>
            <a:r>
              <a:rPr lang="en-US" dirty="0">
                <a:solidFill>
                  <a:srgbClr val="002060"/>
                </a:solidFill>
                <a:latin typeface="Helvetica"/>
                <a:hlinkClick r:id="rId2"/>
              </a:rPr>
              <a:t>" CJSC</a:t>
            </a:r>
            <a:r>
              <a:rPr lang="en-US" dirty="0">
                <a:solidFill>
                  <a:srgbClr val="002060"/>
                </a:solidFill>
              </a:rPr>
              <a:t>   </a:t>
            </a:r>
          </a:p>
          <a:p>
            <a:pPr eaLnBrk="0" hangingPunct="0">
              <a:buFontTx/>
              <a:buChar char="•"/>
              <a:tabLst>
                <a:tab pos="457200" algn="l"/>
              </a:tabLst>
            </a:pPr>
            <a:r>
              <a:rPr lang="en-US" dirty="0" smtClean="0">
                <a:solidFill>
                  <a:srgbClr val="002060"/>
                </a:solidFill>
                <a:latin typeface="Helvetica"/>
                <a:hlinkClick r:id="rId3"/>
              </a:rPr>
              <a:t>K-Telecom </a:t>
            </a:r>
            <a:r>
              <a:rPr lang="en-US" dirty="0">
                <a:solidFill>
                  <a:srgbClr val="002060"/>
                </a:solidFill>
                <a:latin typeface="Helvetica"/>
                <a:hlinkClick r:id="rId3"/>
              </a:rPr>
              <a:t>CJSC</a:t>
            </a:r>
            <a:r>
              <a:rPr lang="en-US" dirty="0">
                <a:solidFill>
                  <a:srgbClr val="002060"/>
                </a:solidFill>
              </a:rPr>
              <a:t>   </a:t>
            </a:r>
          </a:p>
          <a:p>
            <a:pPr eaLnBrk="0" hangingPunct="0">
              <a:buFontTx/>
              <a:buChar char="•"/>
              <a:tabLst>
                <a:tab pos="457200" algn="l"/>
              </a:tabLst>
            </a:pPr>
            <a:r>
              <a:rPr lang="en-US" dirty="0">
                <a:solidFill>
                  <a:srgbClr val="002060"/>
                </a:solidFill>
                <a:latin typeface="Helvetica"/>
                <a:hlinkClick r:id="rId4"/>
              </a:rPr>
              <a:t>Armenia Network Information Center (AMNIC)</a:t>
            </a:r>
            <a:r>
              <a:rPr lang="en-US" dirty="0">
                <a:solidFill>
                  <a:srgbClr val="002060"/>
                </a:solidFill>
              </a:rPr>
              <a:t>   </a:t>
            </a:r>
          </a:p>
          <a:p>
            <a:pPr eaLnBrk="0" hangingPunct="0">
              <a:buFontTx/>
              <a:buChar char="•"/>
              <a:tabLst>
                <a:tab pos="457200" algn="l"/>
              </a:tabLst>
            </a:pPr>
            <a:r>
              <a:rPr lang="en-US" dirty="0">
                <a:solidFill>
                  <a:srgbClr val="002060"/>
                </a:solidFill>
                <a:latin typeface="Helvetica"/>
                <a:hlinkClick r:id="rId5"/>
              </a:rPr>
              <a:t>"Orange Armenia" CJSC</a:t>
            </a:r>
            <a:r>
              <a:rPr lang="en-US" dirty="0">
                <a:solidFill>
                  <a:srgbClr val="002060"/>
                </a:solidFill>
              </a:rPr>
              <a:t>   </a:t>
            </a:r>
          </a:p>
          <a:p>
            <a:pPr eaLnBrk="0" hangingPunct="0">
              <a:buFontTx/>
              <a:buChar char="•"/>
              <a:tabLst>
                <a:tab pos="457200" algn="l"/>
              </a:tabLst>
            </a:pPr>
            <a:r>
              <a:rPr lang="en-US" dirty="0" err="1">
                <a:solidFill>
                  <a:srgbClr val="002060"/>
                </a:solidFill>
                <a:latin typeface="Helvetica"/>
                <a:hlinkClick r:id="rId6"/>
              </a:rPr>
              <a:t>Pimox</a:t>
            </a:r>
            <a:r>
              <a:rPr lang="en-US" dirty="0">
                <a:solidFill>
                  <a:srgbClr val="002060"/>
                </a:solidFill>
                <a:latin typeface="Helvetica"/>
                <a:hlinkClick r:id="rId6"/>
              </a:rPr>
              <a:t> LLC</a:t>
            </a:r>
            <a:r>
              <a:rPr lang="en-US" dirty="0">
                <a:solidFill>
                  <a:srgbClr val="002060"/>
                </a:solidFill>
              </a:rPr>
              <a:t>   </a:t>
            </a:r>
          </a:p>
          <a:p>
            <a:pPr eaLnBrk="0" hangingPunct="0">
              <a:buFontTx/>
              <a:buChar char="•"/>
              <a:tabLst>
                <a:tab pos="457200" algn="l"/>
              </a:tabLst>
            </a:pPr>
            <a:r>
              <a:rPr lang="en-US" dirty="0" err="1">
                <a:solidFill>
                  <a:srgbClr val="002060"/>
                </a:solidFill>
                <a:latin typeface="Helvetica"/>
                <a:hlinkClick r:id="rId7"/>
              </a:rPr>
              <a:t>Ucom</a:t>
            </a:r>
            <a:r>
              <a:rPr lang="en-US" dirty="0">
                <a:solidFill>
                  <a:srgbClr val="002060"/>
                </a:solidFill>
                <a:latin typeface="Helvetica"/>
                <a:hlinkClick r:id="rId7"/>
              </a:rPr>
              <a:t> LLC</a:t>
            </a:r>
            <a:r>
              <a:rPr lang="en-US" dirty="0">
                <a:solidFill>
                  <a:srgbClr val="002060"/>
                </a:solidFill>
              </a:rPr>
              <a:t>   </a:t>
            </a:r>
          </a:p>
          <a:p>
            <a:pPr eaLnBrk="0" hangingPunct="0">
              <a:buFontTx/>
              <a:buChar char="•"/>
              <a:tabLst>
                <a:tab pos="457200" algn="l"/>
              </a:tabLst>
            </a:pPr>
            <a:r>
              <a:rPr lang="en-US" dirty="0">
                <a:solidFill>
                  <a:srgbClr val="002060"/>
                </a:solidFill>
                <a:latin typeface="Helvetica"/>
                <a:hlinkClick r:id="rId8"/>
              </a:rPr>
              <a:t>WEB Ltd</a:t>
            </a:r>
            <a:r>
              <a:rPr lang="en-US" dirty="0">
                <a:solidFill>
                  <a:srgbClr val="002060"/>
                </a:solidFill>
              </a:rPr>
              <a:t>   </a:t>
            </a:r>
          </a:p>
          <a:p>
            <a:pPr eaLnBrk="0" hangingPunct="0">
              <a:buFontTx/>
              <a:buChar char="•"/>
              <a:tabLst>
                <a:tab pos="457200" algn="l"/>
              </a:tabLst>
            </a:pPr>
            <a:r>
              <a:rPr lang="en-US" dirty="0" smtClean="0">
                <a:solidFill>
                  <a:srgbClr val="002060"/>
                </a:solidFill>
                <a:latin typeface="Helvetica"/>
                <a:hlinkClick r:id="rId9"/>
              </a:rPr>
              <a:t>Armenian </a:t>
            </a:r>
            <a:r>
              <a:rPr lang="en-US" dirty="0" err="1">
                <a:solidFill>
                  <a:srgbClr val="002060"/>
                </a:solidFill>
                <a:latin typeface="Helvetica"/>
                <a:hlinkClick r:id="rId9"/>
              </a:rPr>
              <a:t>Datacom</a:t>
            </a:r>
            <a:r>
              <a:rPr lang="en-US" dirty="0">
                <a:solidFill>
                  <a:srgbClr val="002060"/>
                </a:solidFill>
                <a:latin typeface="Helvetica"/>
                <a:hlinkClick r:id="rId9"/>
              </a:rPr>
              <a:t> Company</a:t>
            </a:r>
            <a:r>
              <a:rPr lang="en-US" dirty="0">
                <a:solidFill>
                  <a:srgbClr val="002060"/>
                </a:solidFill>
              </a:rPr>
              <a:t>   </a:t>
            </a:r>
          </a:p>
          <a:p>
            <a:pPr eaLnBrk="0" hangingPunct="0">
              <a:buFontTx/>
              <a:buChar char="•"/>
              <a:tabLst>
                <a:tab pos="457200" algn="l"/>
              </a:tabLst>
            </a:pPr>
            <a:r>
              <a:rPr lang="en-US" dirty="0" err="1">
                <a:solidFill>
                  <a:srgbClr val="002060"/>
                </a:solidFill>
                <a:latin typeface="Helvetica"/>
                <a:hlinkClick r:id="rId10"/>
              </a:rPr>
              <a:t>Apaga</a:t>
            </a:r>
            <a:r>
              <a:rPr lang="en-US" dirty="0">
                <a:solidFill>
                  <a:srgbClr val="002060"/>
                </a:solidFill>
                <a:latin typeface="Helvetica"/>
                <a:hlinkClick r:id="rId10"/>
              </a:rPr>
              <a:t> Technologies CJSC</a:t>
            </a:r>
            <a:r>
              <a:rPr lang="en-US" dirty="0">
                <a:solidFill>
                  <a:srgbClr val="002060"/>
                </a:solidFill>
              </a:rPr>
              <a:t>   </a:t>
            </a:r>
          </a:p>
          <a:p>
            <a:pPr eaLnBrk="0" hangingPunct="0">
              <a:buFontTx/>
              <a:buChar char="•"/>
              <a:tabLst>
                <a:tab pos="457200" algn="l"/>
              </a:tabLst>
            </a:pPr>
            <a:r>
              <a:rPr lang="en-US" dirty="0" err="1">
                <a:solidFill>
                  <a:srgbClr val="002060"/>
                </a:solidFill>
                <a:latin typeface="Helvetica"/>
                <a:hlinkClick r:id="rId11"/>
              </a:rPr>
              <a:t>Crossnet</a:t>
            </a:r>
            <a:r>
              <a:rPr lang="en-US" dirty="0">
                <a:solidFill>
                  <a:srgbClr val="002060"/>
                </a:solidFill>
                <a:latin typeface="Helvetica"/>
                <a:hlinkClick r:id="rId11"/>
              </a:rPr>
              <a:t> LLC</a:t>
            </a:r>
            <a:r>
              <a:rPr lang="en-US" dirty="0">
                <a:solidFill>
                  <a:srgbClr val="002060"/>
                </a:solidFill>
              </a:rPr>
              <a:t>   </a:t>
            </a:r>
          </a:p>
          <a:p>
            <a:pPr eaLnBrk="0" hangingPunct="0">
              <a:buFontTx/>
              <a:buChar char="•"/>
              <a:tabLst>
                <a:tab pos="457200" algn="l"/>
              </a:tabLst>
            </a:pPr>
            <a:r>
              <a:rPr lang="en-US" dirty="0" err="1">
                <a:solidFill>
                  <a:srgbClr val="002060"/>
                </a:solidFill>
                <a:latin typeface="Helvetica"/>
                <a:hlinkClick r:id="rId12"/>
              </a:rPr>
              <a:t>FiberNet</a:t>
            </a:r>
            <a:r>
              <a:rPr lang="en-US" dirty="0">
                <a:solidFill>
                  <a:srgbClr val="002060"/>
                </a:solidFill>
                <a:latin typeface="Helvetica"/>
                <a:hlinkClick r:id="rId12"/>
              </a:rPr>
              <a:t> Communication LLC</a:t>
            </a:r>
            <a:r>
              <a:rPr lang="en-US" dirty="0">
                <a:solidFill>
                  <a:srgbClr val="002060"/>
                </a:solidFill>
              </a:rPr>
              <a:t>   </a:t>
            </a:r>
          </a:p>
          <a:p>
            <a:pPr eaLnBrk="0" hangingPunct="0">
              <a:buFontTx/>
              <a:buChar char="•"/>
              <a:tabLst>
                <a:tab pos="457200" algn="l"/>
              </a:tabLst>
            </a:pPr>
            <a:r>
              <a:rPr lang="en-US" dirty="0">
                <a:solidFill>
                  <a:srgbClr val="002060"/>
                </a:solidFill>
                <a:latin typeface="Helvetica"/>
                <a:hlinkClick r:id="rId13"/>
              </a:rPr>
              <a:t>GNC-Alfa CJSC</a:t>
            </a:r>
            <a:r>
              <a:rPr lang="en-US" dirty="0">
                <a:solidFill>
                  <a:srgbClr val="002060"/>
                </a:solidFill>
              </a:rPr>
              <a:t>   </a:t>
            </a:r>
          </a:p>
          <a:p>
            <a:pPr eaLnBrk="0" hangingPunct="0">
              <a:buFontTx/>
              <a:buChar char="•"/>
              <a:tabLst>
                <a:tab pos="457200" algn="l"/>
              </a:tabLst>
            </a:pPr>
            <a:r>
              <a:rPr lang="en-US" dirty="0">
                <a:solidFill>
                  <a:srgbClr val="002060"/>
                </a:solidFill>
                <a:latin typeface="Helvetica"/>
                <a:hlinkClick r:id="rId14"/>
              </a:rPr>
              <a:t>Icon Communications CJSC</a:t>
            </a:r>
            <a:r>
              <a:rPr lang="en-US" dirty="0">
                <a:solidFill>
                  <a:srgbClr val="002060"/>
                </a:solidFill>
              </a:rPr>
              <a:t>   </a:t>
            </a:r>
          </a:p>
          <a:p>
            <a:pPr eaLnBrk="0" hangingPunct="0">
              <a:buFontTx/>
              <a:buChar char="•"/>
              <a:tabLst>
                <a:tab pos="457200" algn="l"/>
              </a:tabLst>
            </a:pPr>
            <a:r>
              <a:rPr lang="en-US" dirty="0">
                <a:solidFill>
                  <a:srgbClr val="002060"/>
                </a:solidFill>
                <a:latin typeface="Helvetica"/>
                <a:hlinkClick r:id="rId15"/>
              </a:rPr>
              <a:t>Interactive TV LLC</a:t>
            </a:r>
            <a:r>
              <a:rPr lang="en-US" dirty="0">
                <a:solidFill>
                  <a:srgbClr val="002060"/>
                </a:solidFill>
              </a:rPr>
              <a:t>   </a:t>
            </a:r>
          </a:p>
          <a:p>
            <a:pPr eaLnBrk="0" hangingPunct="0">
              <a:buFontTx/>
              <a:buChar char="•"/>
              <a:tabLst>
                <a:tab pos="457200" algn="l"/>
              </a:tabLst>
            </a:pPr>
            <a:r>
              <a:rPr lang="en-US" dirty="0" err="1">
                <a:solidFill>
                  <a:srgbClr val="002060"/>
                </a:solidFill>
                <a:latin typeface="Helvetica"/>
                <a:hlinkClick r:id="rId16"/>
              </a:rPr>
              <a:t>Netsys</a:t>
            </a:r>
            <a:r>
              <a:rPr lang="en-US" dirty="0">
                <a:solidFill>
                  <a:srgbClr val="002060"/>
                </a:solidFill>
                <a:latin typeface="Helvetica"/>
                <a:hlinkClick r:id="rId16"/>
              </a:rPr>
              <a:t> JV LLC</a:t>
            </a:r>
            <a:r>
              <a:rPr lang="en-US" dirty="0">
                <a:solidFill>
                  <a:srgbClr val="002060"/>
                </a:solidFill>
              </a:rPr>
              <a:t>   </a:t>
            </a:r>
          </a:p>
          <a:p>
            <a:pPr eaLnBrk="0" hangingPunct="0">
              <a:buFontTx/>
              <a:buChar char="•"/>
              <a:tabLst>
                <a:tab pos="457200" algn="l"/>
              </a:tabLst>
            </a:pPr>
            <a:r>
              <a:rPr lang="en-US" dirty="0" smtClean="0">
                <a:solidFill>
                  <a:srgbClr val="002060"/>
                </a:solidFill>
                <a:latin typeface="Helvetica"/>
                <a:hlinkClick r:id="rId17"/>
              </a:rPr>
              <a:t>Hi-Tech </a:t>
            </a:r>
            <a:r>
              <a:rPr lang="en-US" dirty="0">
                <a:solidFill>
                  <a:srgbClr val="002060"/>
                </a:solidFill>
                <a:latin typeface="Helvetica"/>
                <a:hlinkClick r:id="rId17"/>
              </a:rPr>
              <a:t>Gateway LLC.</a:t>
            </a:r>
            <a:r>
              <a:rPr lang="en-US" dirty="0">
                <a:solidFill>
                  <a:srgbClr val="002060"/>
                </a:solidFill>
              </a:rPr>
              <a:t>   </a:t>
            </a:r>
          </a:p>
          <a:p>
            <a:pPr eaLnBrk="0" hangingPunct="0">
              <a:buFontTx/>
              <a:buChar char="•"/>
              <a:tabLst>
                <a:tab pos="457200" algn="l"/>
              </a:tabLst>
            </a:pPr>
            <a:r>
              <a:rPr lang="en-US" dirty="0">
                <a:solidFill>
                  <a:srgbClr val="002060"/>
                </a:solidFill>
                <a:latin typeface="Helvetica"/>
                <a:hlinkClick r:id="rId18"/>
              </a:rPr>
              <a:t>IIAP</a:t>
            </a:r>
            <a:r>
              <a:rPr lang="en-US" dirty="0">
                <a:solidFill>
                  <a:srgbClr val="002060"/>
                </a:solidFill>
              </a:rPr>
              <a:t>     </a:t>
            </a:r>
          </a:p>
        </p:txBody>
      </p:sp>
      <p:sp>
        <p:nvSpPr>
          <p:cNvPr id="23557" name="TextBox 5"/>
          <p:cNvSpPr txBox="1">
            <a:spLocks noChangeArrowheads="1"/>
          </p:cNvSpPr>
          <p:nvPr/>
        </p:nvSpPr>
        <p:spPr bwMode="auto">
          <a:xfrm>
            <a:off x="1905000" y="0"/>
            <a:ext cx="6629400" cy="830263"/>
          </a:xfrm>
          <a:prstGeom prst="rect">
            <a:avLst/>
          </a:prstGeom>
          <a:noFill/>
          <a:ln w="9525">
            <a:noFill/>
            <a:miter lim="800000"/>
            <a:headEnd/>
            <a:tailEnd/>
          </a:ln>
        </p:spPr>
        <p:txBody>
          <a:bodyPr>
            <a:spAutoFit/>
          </a:bodyPr>
          <a:lstStyle/>
          <a:p>
            <a:r>
              <a:rPr lang="en-US" sz="2400" b="1">
                <a:latin typeface="Helvetica"/>
              </a:rPr>
              <a:t>Resident Local Internet Registries offering service in Armenia</a:t>
            </a:r>
            <a:endParaRPr lang="en-US" sz="24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Yerevan, July 11, 2012</a:t>
            </a:r>
            <a:endParaRPr lang="en-US"/>
          </a:p>
        </p:txBody>
      </p:sp>
      <p:sp>
        <p:nvSpPr>
          <p:cNvPr id="3" name="Slide Number Placeholder 2"/>
          <p:cNvSpPr>
            <a:spLocks noGrp="1"/>
          </p:cNvSpPr>
          <p:nvPr>
            <p:ph type="sldNum" sz="quarter" idx="12"/>
          </p:nvPr>
        </p:nvSpPr>
        <p:spPr/>
        <p:txBody>
          <a:bodyPr/>
          <a:lstStyle/>
          <a:p>
            <a:fld id="{C6EF23BC-6101-4CE4-9E52-9DB224F23AEE}" type="slidenum">
              <a:rPr lang="en-US" smtClean="0"/>
              <a:pPr/>
              <a:t>8</a:t>
            </a:fld>
            <a:endParaRPr lang="en-US"/>
          </a:p>
        </p:txBody>
      </p:sp>
      <p:sp>
        <p:nvSpPr>
          <p:cNvPr id="7" name="Rectangle 6"/>
          <p:cNvSpPr/>
          <p:nvPr/>
        </p:nvSpPr>
        <p:spPr>
          <a:xfrm>
            <a:off x="1600200" y="152400"/>
            <a:ext cx="7315200" cy="2031325"/>
          </a:xfrm>
          <a:prstGeom prst="rect">
            <a:avLst/>
          </a:prstGeom>
        </p:spPr>
        <p:txBody>
          <a:bodyPr wrap="square">
            <a:spAutoFit/>
          </a:bodyPr>
          <a:lstStyle/>
          <a:p>
            <a:r>
              <a:rPr lang="en-US" dirty="0" smtClean="0"/>
              <a:t>A </a:t>
            </a:r>
            <a:r>
              <a:rPr lang="en-US" b="1" dirty="0" smtClean="0"/>
              <a:t>root name server</a:t>
            </a:r>
            <a:r>
              <a:rPr lang="en-US" dirty="0" smtClean="0"/>
              <a:t> is a name server for the Domain Name System's root zone. It directly answers requests for records in the root zone and answers other requests returning a list of the designated authoritative name servers for the appropriate top-level domain (TLD). The root name servers are a critical part of the Internet because they are the first step in translating (resolving) human readable host names into IP addresses that are used in communication between Internet hosts.</a:t>
            </a:r>
            <a:endParaRPr lang="en-US" dirty="0"/>
          </a:p>
        </p:txBody>
      </p:sp>
      <p:sp>
        <p:nvSpPr>
          <p:cNvPr id="8" name="Rectangle 7"/>
          <p:cNvSpPr/>
          <p:nvPr/>
        </p:nvSpPr>
        <p:spPr>
          <a:xfrm>
            <a:off x="228600" y="2286000"/>
            <a:ext cx="8610600" cy="923330"/>
          </a:xfrm>
          <a:prstGeom prst="rect">
            <a:avLst/>
          </a:prstGeom>
        </p:spPr>
        <p:txBody>
          <a:bodyPr wrap="square">
            <a:spAutoFit/>
          </a:bodyPr>
          <a:lstStyle/>
          <a:p>
            <a:r>
              <a:rPr lang="en-US" dirty="0" smtClean="0"/>
              <a:t>The choice of 13 </a:t>
            </a:r>
            <a:r>
              <a:rPr lang="en-US" dirty="0" err="1" smtClean="0"/>
              <a:t>nameservers</a:t>
            </a:r>
            <a:r>
              <a:rPr lang="en-US" dirty="0" smtClean="0"/>
              <a:t> was made because of limitations in the original DNS specification, which specifies a maximum packet size of 512 bytes when using the User Datagram Protocol (UDP).</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Yerevan, July 11, 2012</a:t>
            </a:r>
            <a:endParaRPr lang="en-US" dirty="0"/>
          </a:p>
        </p:txBody>
      </p:sp>
      <p:sp>
        <p:nvSpPr>
          <p:cNvPr id="3" name="Slide Number Placeholder 2"/>
          <p:cNvSpPr>
            <a:spLocks noGrp="1"/>
          </p:cNvSpPr>
          <p:nvPr>
            <p:ph type="sldNum" sz="quarter" idx="12"/>
          </p:nvPr>
        </p:nvSpPr>
        <p:spPr/>
        <p:txBody>
          <a:bodyPr/>
          <a:lstStyle/>
          <a:p>
            <a:fld id="{C6EF23BC-6101-4CE4-9E52-9DB224F23AEE}" type="slidenum">
              <a:rPr lang="en-US" smtClean="0"/>
              <a:pPr/>
              <a:t>9</a:t>
            </a:fld>
            <a:endParaRPr lang="en-US"/>
          </a:p>
        </p:txBody>
      </p:sp>
      <p:sp>
        <p:nvSpPr>
          <p:cNvPr id="34819" name="Rectangle 3"/>
          <p:cNvSpPr>
            <a:spLocks noChangeArrowheads="1"/>
          </p:cNvSpPr>
          <p:nvPr/>
        </p:nvSpPr>
        <p:spPr bwMode="auto">
          <a:xfrm>
            <a:off x="1219200" y="1058376"/>
            <a:ext cx="7391400"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Courrier"/>
                <a:cs typeface="Arial" pitchFamily="34" charset="0"/>
              </a:rPr>
              <a:t>a NSI Herndon, VA, US com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Courrier"/>
                <a:cs typeface="Arial" pitchFamily="34" charset="0"/>
              </a:rPr>
              <a:t>b USC-ISI Marina del Rey, CA, US </a:t>
            </a:r>
            <a:r>
              <a:rPr kumimoji="0" lang="en-US" sz="2400" b="0" i="0" u="none" strike="noStrike" cap="none" normalizeH="0" baseline="0" dirty="0" err="1" smtClean="0">
                <a:ln>
                  <a:noFill/>
                </a:ln>
                <a:solidFill>
                  <a:schemeClr val="tx1"/>
                </a:solidFill>
                <a:effectLst/>
                <a:latin typeface="Courrier"/>
                <a:cs typeface="Arial" pitchFamily="34" charset="0"/>
              </a:rPr>
              <a:t>edu</a:t>
            </a:r>
            <a:r>
              <a:rPr kumimoji="0" lang="en-US" sz="2400" b="0" i="0" u="none" strike="noStrike" cap="none" normalizeH="0" baseline="0" dirty="0" smtClean="0">
                <a:ln>
                  <a:noFill/>
                </a:ln>
                <a:solidFill>
                  <a:schemeClr val="tx1"/>
                </a:solidFill>
                <a:effectLst/>
                <a:latin typeface="Courrier"/>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Courrier"/>
                <a:cs typeface="Arial" pitchFamily="34" charset="0"/>
              </a:rPr>
              <a:t>c </a:t>
            </a:r>
            <a:r>
              <a:rPr kumimoji="0" lang="en-US" sz="2400" b="0" i="0" u="none" strike="noStrike" cap="none" normalizeH="0" baseline="0" dirty="0" err="1" smtClean="0">
                <a:ln>
                  <a:noFill/>
                </a:ln>
                <a:solidFill>
                  <a:schemeClr val="tx1"/>
                </a:solidFill>
                <a:effectLst/>
                <a:latin typeface="Courrier"/>
                <a:cs typeface="Arial" pitchFamily="34" charset="0"/>
              </a:rPr>
              <a:t>PSInet</a:t>
            </a:r>
            <a:r>
              <a:rPr kumimoji="0" lang="en-US" sz="2400" b="0" i="0" u="none" strike="noStrike" cap="none" normalizeH="0" baseline="0" dirty="0" smtClean="0">
                <a:ln>
                  <a:noFill/>
                </a:ln>
                <a:solidFill>
                  <a:schemeClr val="tx1"/>
                </a:solidFill>
                <a:effectLst/>
                <a:latin typeface="Courrier"/>
                <a:cs typeface="Arial" pitchFamily="34" charset="0"/>
              </a:rPr>
              <a:t> Herndon, VA, US com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Courrier"/>
                <a:cs typeface="Arial" pitchFamily="34" charset="0"/>
              </a:rPr>
              <a:t>d U of Maryland College Park, MD, US </a:t>
            </a:r>
            <a:r>
              <a:rPr kumimoji="0" lang="en-US" sz="2400" b="0" i="0" u="none" strike="noStrike" cap="none" normalizeH="0" baseline="0" dirty="0" err="1" smtClean="0">
                <a:ln>
                  <a:noFill/>
                </a:ln>
                <a:solidFill>
                  <a:schemeClr val="tx1"/>
                </a:solidFill>
                <a:effectLst/>
                <a:latin typeface="Courrier"/>
                <a:cs typeface="Arial" pitchFamily="34" charset="0"/>
              </a:rPr>
              <a:t>edu</a:t>
            </a:r>
            <a:r>
              <a:rPr kumimoji="0" lang="en-US" sz="2400" b="0" i="0" u="none" strike="noStrike" cap="none" normalizeH="0" baseline="0" dirty="0" smtClean="0">
                <a:ln>
                  <a:noFill/>
                </a:ln>
                <a:solidFill>
                  <a:schemeClr val="tx1"/>
                </a:solidFill>
                <a:effectLst/>
                <a:latin typeface="Courrier"/>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Courrier"/>
                <a:cs typeface="Arial" pitchFamily="34" charset="0"/>
              </a:rPr>
              <a:t>e NASA Mt View, CA, US </a:t>
            </a:r>
            <a:r>
              <a:rPr kumimoji="0" lang="en-US" sz="2400" b="0" i="0" u="none" strike="noStrike" cap="none" normalizeH="0" baseline="0" dirty="0" err="1" smtClean="0">
                <a:ln>
                  <a:noFill/>
                </a:ln>
                <a:solidFill>
                  <a:schemeClr val="tx1"/>
                </a:solidFill>
                <a:effectLst/>
                <a:latin typeface="Courrier"/>
                <a:cs typeface="Arial" pitchFamily="34" charset="0"/>
              </a:rPr>
              <a:t>usg</a:t>
            </a:r>
            <a:r>
              <a:rPr kumimoji="0" lang="en-US" sz="2400" b="0" i="0" u="none" strike="noStrike" cap="none" normalizeH="0" baseline="0" dirty="0" smtClean="0">
                <a:ln>
                  <a:noFill/>
                </a:ln>
                <a:solidFill>
                  <a:schemeClr val="tx1"/>
                </a:solidFill>
                <a:effectLst/>
                <a:latin typeface="Courrier"/>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Courrier"/>
                <a:cs typeface="Arial" pitchFamily="34" charset="0"/>
              </a:rPr>
              <a:t>f Internet Software C. Palo Alto, CA, US com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Courrier"/>
                <a:cs typeface="Arial" pitchFamily="34" charset="0"/>
              </a:rPr>
              <a:t>g DISA Vienna, VA, US </a:t>
            </a:r>
            <a:r>
              <a:rPr kumimoji="0" lang="en-US" sz="2400" b="0" i="0" u="none" strike="noStrike" cap="none" normalizeH="0" baseline="0" dirty="0" err="1" smtClean="0">
                <a:ln>
                  <a:noFill/>
                </a:ln>
                <a:solidFill>
                  <a:schemeClr val="tx1"/>
                </a:solidFill>
                <a:effectLst/>
                <a:latin typeface="Courrier"/>
                <a:cs typeface="Arial" pitchFamily="34" charset="0"/>
              </a:rPr>
              <a:t>usg</a:t>
            </a:r>
            <a:r>
              <a:rPr kumimoji="0" lang="en-US" sz="2400" b="0" i="0" u="none" strike="noStrike" cap="none" normalizeH="0" baseline="0" dirty="0" smtClean="0">
                <a:ln>
                  <a:noFill/>
                </a:ln>
                <a:solidFill>
                  <a:schemeClr val="tx1"/>
                </a:solidFill>
                <a:effectLst/>
                <a:latin typeface="Courrier"/>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Courrier"/>
                <a:cs typeface="Arial" pitchFamily="34" charset="0"/>
              </a:rPr>
              <a:t>h ARL Aberdeen, MD, US </a:t>
            </a:r>
            <a:r>
              <a:rPr kumimoji="0" lang="en-US" sz="2400" b="0" i="0" u="none" strike="noStrike" cap="none" normalizeH="0" baseline="0" dirty="0" err="1" smtClean="0">
                <a:ln>
                  <a:noFill/>
                </a:ln>
                <a:solidFill>
                  <a:schemeClr val="tx1"/>
                </a:solidFill>
                <a:effectLst/>
                <a:latin typeface="Courrier"/>
                <a:cs typeface="Arial" pitchFamily="34" charset="0"/>
              </a:rPr>
              <a:t>usg</a:t>
            </a:r>
            <a:r>
              <a:rPr kumimoji="0" lang="en-US" sz="2400" b="0" i="0" u="none" strike="noStrike" cap="none" normalizeH="0" baseline="0" dirty="0" smtClean="0">
                <a:ln>
                  <a:noFill/>
                </a:ln>
                <a:solidFill>
                  <a:schemeClr val="tx1"/>
                </a:solidFill>
                <a:effectLst/>
                <a:latin typeface="Courrier"/>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Courrier"/>
                <a:cs typeface="Arial" pitchFamily="34" charset="0"/>
              </a:rPr>
              <a:t>I </a:t>
            </a:r>
            <a:r>
              <a:rPr kumimoji="0" lang="en-US" sz="2400" b="0" i="0" u="none" strike="noStrike" cap="none" normalizeH="0" baseline="0" dirty="0" err="1" smtClean="0">
                <a:ln>
                  <a:noFill/>
                </a:ln>
                <a:solidFill>
                  <a:schemeClr val="tx1"/>
                </a:solidFill>
                <a:effectLst/>
                <a:latin typeface="Courrier"/>
                <a:cs typeface="Arial" pitchFamily="34" charset="0"/>
              </a:rPr>
              <a:t>NORDUnet</a:t>
            </a:r>
            <a:r>
              <a:rPr kumimoji="0" lang="en-US" sz="2400" b="0" i="0" u="none" strike="noStrike" cap="none" normalizeH="0" baseline="0" dirty="0" smtClean="0">
                <a:ln>
                  <a:noFill/>
                </a:ln>
                <a:solidFill>
                  <a:schemeClr val="tx1"/>
                </a:solidFill>
                <a:effectLst/>
                <a:latin typeface="Courrier"/>
                <a:cs typeface="Arial" pitchFamily="34" charset="0"/>
              </a:rPr>
              <a:t> Stockholm, SE </a:t>
            </a:r>
            <a:r>
              <a:rPr kumimoji="0" lang="en-US" sz="2400" b="0" i="0" u="none" strike="noStrike" cap="none" normalizeH="0" baseline="0" dirty="0" err="1" smtClean="0">
                <a:ln>
                  <a:noFill/>
                </a:ln>
                <a:solidFill>
                  <a:schemeClr val="tx1"/>
                </a:solidFill>
                <a:effectLst/>
                <a:latin typeface="Courrier"/>
                <a:cs typeface="Arial" pitchFamily="34" charset="0"/>
              </a:rPr>
              <a:t>int</a:t>
            </a:r>
            <a:r>
              <a:rPr kumimoji="0" lang="en-US" sz="2400" b="0" i="0" u="none" strike="noStrike" cap="none" normalizeH="0" baseline="0" dirty="0" smtClean="0">
                <a:ln>
                  <a:noFill/>
                </a:ln>
                <a:solidFill>
                  <a:schemeClr val="tx1"/>
                </a:solidFill>
                <a:effectLst/>
                <a:latin typeface="Courrier"/>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Courrier"/>
                <a:cs typeface="Arial" pitchFamily="34" charset="0"/>
              </a:rPr>
              <a:t>j NSI (TBD) Herndon, VA, US (com)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Courrier"/>
                <a:cs typeface="Arial" pitchFamily="34" charset="0"/>
              </a:rPr>
              <a:t>k RIPE London, UK </a:t>
            </a:r>
            <a:r>
              <a:rPr kumimoji="0" lang="en-US" sz="2400" b="0" i="0" u="none" strike="noStrike" cap="none" normalizeH="0" baseline="0" dirty="0" err="1" smtClean="0">
                <a:ln>
                  <a:noFill/>
                </a:ln>
                <a:solidFill>
                  <a:schemeClr val="tx1"/>
                </a:solidFill>
                <a:effectLst/>
                <a:latin typeface="Courrier"/>
                <a:cs typeface="Arial" pitchFamily="34" charset="0"/>
              </a:rPr>
              <a:t>int</a:t>
            </a:r>
            <a:r>
              <a:rPr kumimoji="0" lang="en-US" sz="2400" b="0" i="0" u="none" strike="noStrike" cap="none" normalizeH="0" baseline="0" dirty="0" smtClean="0">
                <a:ln>
                  <a:noFill/>
                </a:ln>
                <a:solidFill>
                  <a:schemeClr val="tx1"/>
                </a:solidFill>
                <a:effectLst/>
                <a:latin typeface="Courrier"/>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Courrier"/>
                <a:cs typeface="Arial" pitchFamily="34" charset="0"/>
              </a:rPr>
              <a:t>l ICANN Marina del Rey, CA, US org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Courrier"/>
                <a:cs typeface="Arial" pitchFamily="34" charset="0"/>
              </a:rPr>
              <a:t>m WIDE Tokyo, JP </a:t>
            </a:r>
            <a:r>
              <a:rPr kumimoji="0" lang="en-US" sz="2400" b="0" i="0" u="none" strike="noStrike" cap="none" normalizeH="0" baseline="0" dirty="0" err="1" smtClean="0">
                <a:ln>
                  <a:noFill/>
                </a:ln>
                <a:solidFill>
                  <a:schemeClr val="tx1"/>
                </a:solidFill>
                <a:effectLst/>
                <a:latin typeface="Courrier"/>
                <a:cs typeface="Arial" pitchFamily="34" charset="0"/>
              </a:rPr>
              <a:t>edu</a:t>
            </a:r>
            <a:r>
              <a:rPr kumimoji="0" lang="en-US" sz="2400" b="0" i="0" u="none" strike="noStrike" cap="none" normalizeH="0" baseline="0" dirty="0" smtClean="0">
                <a:ln>
                  <a:noFill/>
                </a:ln>
                <a:solidFill>
                  <a:schemeClr val="tx1"/>
                </a:solidFill>
                <a:effectLst/>
                <a:latin typeface="Arial" pitchFamily="34" charset="0"/>
                <a:cs typeface="Arial" pitchFamily="34" charset="0"/>
              </a:rPr>
              <a:t> </a:t>
            </a:r>
          </a:p>
        </p:txBody>
      </p:sp>
      <p:sp>
        <p:nvSpPr>
          <p:cNvPr id="6" name="TextBox 5"/>
          <p:cNvSpPr txBox="1"/>
          <p:nvPr/>
        </p:nvSpPr>
        <p:spPr>
          <a:xfrm>
            <a:off x="1219200" y="381000"/>
            <a:ext cx="6248400" cy="738664"/>
          </a:xfrm>
          <a:prstGeom prst="rect">
            <a:avLst/>
          </a:prstGeom>
          <a:noFill/>
        </p:spPr>
        <p:txBody>
          <a:bodyPr wrap="square" rtlCol="0">
            <a:spAutoFit/>
          </a:bodyPr>
          <a:lstStyle/>
          <a:p>
            <a:pPr lvl="0"/>
            <a:r>
              <a:rPr lang="en-US" sz="2400" b="1" dirty="0" smtClean="0">
                <a:latin typeface="Courrier"/>
                <a:cs typeface="Arial" pitchFamily="34" charset="0"/>
              </a:rPr>
              <a:t>ROOT-SERVERS name org city type </a:t>
            </a:r>
          </a:p>
          <a:p>
            <a:endParaRPr lang="en-US" dirty="0"/>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1720</TotalTime>
  <Words>806</Words>
  <Application>Microsoft Office PowerPoint</Application>
  <PresentationFormat>On-screen Show (4:3)</PresentationFormat>
  <Paragraphs>106</Paragraphs>
  <Slides>14</Slides>
  <Notes>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Default Design</vt:lpstr>
      <vt:lpstr>Armenian edition of Jovan Kurbalija’s book “Internet Governance”   I.Mkrtumyan, ISOC AM H.Baghyan, MediaEducation Center </vt:lpstr>
      <vt:lpstr>Slide 2</vt:lpstr>
      <vt:lpstr>Slide 3</vt:lpstr>
      <vt:lpstr>What is an RIR?</vt:lpstr>
      <vt:lpstr>Slide 5</vt:lpstr>
      <vt:lpstr>What is a Local Internet Registry (LIR)?</vt:lpstr>
      <vt:lpstr>Slide 7</vt:lpstr>
      <vt:lpstr>Slide 8</vt:lpstr>
      <vt:lpstr>Slide 9</vt:lpstr>
      <vt:lpstr>Slide 10</vt:lpstr>
      <vt:lpstr>Slide 11</vt:lpstr>
      <vt:lpstr>Slide 12</vt:lpstr>
      <vt:lpstr>Slide 13</vt:lpstr>
      <vt:lpstr>Slide 14</vt:lpstr>
    </vt:vector>
  </TitlesOfParts>
  <Company>AUA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Armenia Internet Development Concept  I. Mkrtumyan imkrtoum@aua.am  AUA, ISOC AM </dc:title>
  <dc:creator>Igor Mkrtumyan</dc:creator>
  <cp:lastModifiedBy>COMP</cp:lastModifiedBy>
  <cp:revision>136</cp:revision>
  <dcterms:created xsi:type="dcterms:W3CDTF">2009-04-14T12:25:26Z</dcterms:created>
  <dcterms:modified xsi:type="dcterms:W3CDTF">2013-01-20T12:04:02Z</dcterms:modified>
</cp:coreProperties>
</file>