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332" r:id="rId3"/>
    <p:sldId id="352" r:id="rId4"/>
    <p:sldId id="349" r:id="rId5"/>
    <p:sldId id="350" r:id="rId6"/>
    <p:sldId id="277" r:id="rId7"/>
    <p:sldId id="259" r:id="rId8"/>
    <p:sldId id="351" r:id="rId9"/>
    <p:sldId id="354" r:id="rId10"/>
    <p:sldId id="317" r:id="rId11"/>
    <p:sldId id="347" r:id="rId12"/>
    <p:sldId id="353" r:id="rId13"/>
    <p:sldId id="344" r:id="rId14"/>
    <p:sldId id="345" r:id="rId15"/>
    <p:sldId id="323" r:id="rId16"/>
    <p:sldId id="341" r:id="rId17"/>
    <p:sldId id="346" r:id="rId18"/>
    <p:sldId id="328" r:id="rId19"/>
    <p:sldId id="329" r:id="rId20"/>
    <p:sldId id="330" r:id="rId21"/>
    <p:sldId id="331" r:id="rId22"/>
    <p:sldId id="333" r:id="rId23"/>
    <p:sldId id="334" r:id="rId24"/>
    <p:sldId id="335" r:id="rId25"/>
    <p:sldId id="337" r:id="rId26"/>
    <p:sldId id="348" r:id="rId27"/>
    <p:sldId id="316" r:id="rId28"/>
    <p:sldId id="293" r:id="rId29"/>
    <p:sldId id="286" r:id="rId30"/>
    <p:sldId id="291" r:id="rId31"/>
    <p:sldId id="300" r:id="rId32"/>
    <p:sldId id="296" r:id="rId33"/>
    <p:sldId id="314" r:id="rId34"/>
    <p:sldId id="275" r:id="rId35"/>
    <p:sldId id="295" r:id="rId36"/>
    <p:sldId id="312" r:id="rId37"/>
    <p:sldId id="29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57EC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1" autoAdjust="0"/>
    <p:restoredTop sz="86526" autoAdjust="0"/>
  </p:normalViewPr>
  <p:slideViewPr>
    <p:cSldViewPr>
      <p:cViewPr varScale="1">
        <p:scale>
          <a:sx n="71" d="100"/>
          <a:sy n="71" d="100"/>
        </p:scale>
        <p:origin x="-2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10"/>
  <c:chart>
    <c:autoTitleDeleted val="1"/>
    <c:plotArea>
      <c:layout>
        <c:manualLayout>
          <c:layoutTarget val="inner"/>
          <c:xMode val="edge"/>
          <c:yMode val="edge"/>
          <c:x val="0.22315573253572221"/>
          <c:y val="2.5743061735250847E-2"/>
          <c:w val="0.52476769003167001"/>
          <c:h val="0.93134450192351315"/>
        </c:manualLayout>
      </c:layout>
      <c:pieChart>
        <c:varyColors val="1"/>
        <c:ser>
          <c:idx val="0"/>
          <c:order val="0"/>
          <c:tx>
            <c:strRef>
              <c:f>Лист1!$A$4</c:f>
              <c:strCache>
                <c:ptCount val="1"/>
                <c:pt idx="0">
                  <c:v>РА</c:v>
                </c:pt>
              </c:strCache>
            </c:strRef>
          </c:tx>
          <c:dPt>
            <c:idx val="1"/>
            <c:spPr>
              <a:solidFill>
                <a:srgbClr val="FFC000"/>
              </a:solidFill>
            </c:spPr>
          </c:dPt>
          <c:dLbls>
            <c:numFmt formatCode="0.0%" sourceLinked="0"/>
            <c:txPr>
              <a:bodyPr/>
              <a:lstStyle/>
              <a:p>
                <a:pPr>
                  <a:defRPr sz="2000"/>
                </a:pPr>
                <a:endParaRPr lang="ru-RU"/>
              </a:p>
            </c:txPr>
            <c:showPercent val="1"/>
            <c:showLeaderLines val="1"/>
          </c:dLbls>
          <c:cat>
            <c:strRef>
              <c:f>Лист1!$B$1:$C$1</c:f>
              <c:strCache>
                <c:ptCount val="2"/>
                <c:pt idx="0">
                  <c:v>Yes</c:v>
                </c:pt>
                <c:pt idx="1">
                  <c:v>No</c:v>
                </c:pt>
              </c:strCache>
            </c:strRef>
          </c:cat>
          <c:val>
            <c:numRef>
              <c:f>Лист1!$B$4:$C$4</c:f>
              <c:numCache>
                <c:formatCode>General</c:formatCode>
                <c:ptCount val="2"/>
                <c:pt idx="0">
                  <c:v>839</c:v>
                </c:pt>
                <c:pt idx="1">
                  <c:v>635</c:v>
                </c:pt>
              </c:numCache>
            </c:numRef>
          </c:val>
        </c:ser>
        <c:dLbls>
          <c:showPercent val="1"/>
        </c:dLbls>
        <c:firstSliceAng val="0"/>
      </c:pieChart>
    </c:plotArea>
    <c:legend>
      <c:legendPos val="r"/>
      <c:layout/>
      <c:txPr>
        <a:bodyPr/>
        <a:lstStyle/>
        <a:p>
          <a:pPr rtl="0">
            <a:defRPr sz="1200"/>
          </a:pPr>
          <a:endParaRPr lang="ru-RU"/>
        </a:p>
      </c:txPr>
    </c:legend>
    <c:plotVisOnly val="1"/>
    <c:dispBlanksAs val="zero"/>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6.6655818529883046E-2"/>
          <c:y val="4.3976024985513534E-2"/>
          <c:w val="0.79882796005789214"/>
          <c:h val="0.84309164479440668"/>
        </c:manualLayout>
      </c:layout>
      <c:barChart>
        <c:barDir val="col"/>
        <c:grouping val="clustered"/>
        <c:ser>
          <c:idx val="0"/>
          <c:order val="0"/>
          <c:tx>
            <c:strRef>
              <c:f>Лист1!$B$1</c:f>
              <c:strCache>
                <c:ptCount val="1"/>
                <c:pt idx="0">
                  <c:v>Yes</c:v>
                </c:pt>
              </c:strCache>
            </c:strRef>
          </c:tx>
          <c:dLbls>
            <c:showVal val="1"/>
          </c:dLbls>
          <c:cat>
            <c:strRef>
              <c:f>Лист1!$A$2:$A$4</c:f>
              <c:strCache>
                <c:ptCount val="3"/>
                <c:pt idx="0">
                  <c:v>Yerevan</c:v>
                </c:pt>
                <c:pt idx="1">
                  <c:v>Regions</c:v>
                </c:pt>
                <c:pt idx="2">
                  <c:v>RA</c:v>
                </c:pt>
              </c:strCache>
            </c:strRef>
          </c:cat>
          <c:val>
            <c:numRef>
              <c:f>Лист1!$B$2:$B$4</c:f>
              <c:numCache>
                <c:formatCode>0.0%</c:formatCode>
                <c:ptCount val="3"/>
                <c:pt idx="0">
                  <c:v>0.60500000000000032</c:v>
                </c:pt>
                <c:pt idx="1">
                  <c:v>0.48000000000000015</c:v>
                </c:pt>
                <c:pt idx="2">
                  <c:v>0.56899999999999995</c:v>
                </c:pt>
              </c:numCache>
            </c:numRef>
          </c:val>
        </c:ser>
        <c:ser>
          <c:idx val="1"/>
          <c:order val="1"/>
          <c:tx>
            <c:strRef>
              <c:f>Лист1!$C$1</c:f>
              <c:strCache>
                <c:ptCount val="1"/>
                <c:pt idx="0">
                  <c:v>No</c:v>
                </c:pt>
              </c:strCache>
            </c:strRef>
          </c:tx>
          <c:spPr>
            <a:solidFill>
              <a:srgbClr val="FFC000"/>
            </a:solidFill>
          </c:spPr>
          <c:dLbls>
            <c:showVal val="1"/>
          </c:dLbls>
          <c:cat>
            <c:strRef>
              <c:f>Лист1!$A$2:$A$4</c:f>
              <c:strCache>
                <c:ptCount val="3"/>
                <c:pt idx="0">
                  <c:v>Yerevan</c:v>
                </c:pt>
                <c:pt idx="1">
                  <c:v>Regions</c:v>
                </c:pt>
                <c:pt idx="2">
                  <c:v>RA</c:v>
                </c:pt>
              </c:strCache>
            </c:strRef>
          </c:cat>
          <c:val>
            <c:numRef>
              <c:f>Лист1!$C$2:$C$4</c:f>
              <c:numCache>
                <c:formatCode>0.0%</c:formatCode>
                <c:ptCount val="3"/>
                <c:pt idx="0">
                  <c:v>0.39500000000000024</c:v>
                </c:pt>
                <c:pt idx="1">
                  <c:v>0.52</c:v>
                </c:pt>
                <c:pt idx="2">
                  <c:v>0.43100000000000022</c:v>
                </c:pt>
              </c:numCache>
            </c:numRef>
          </c:val>
        </c:ser>
        <c:axId val="133709184"/>
        <c:axId val="133715072"/>
      </c:barChart>
      <c:catAx>
        <c:axId val="133709184"/>
        <c:scaling>
          <c:orientation val="minMax"/>
        </c:scaling>
        <c:axPos val="b"/>
        <c:numFmt formatCode="General" sourceLinked="1"/>
        <c:tickLblPos val="nextTo"/>
        <c:crossAx val="133715072"/>
        <c:crosses val="autoZero"/>
        <c:auto val="1"/>
        <c:lblAlgn val="ctr"/>
        <c:lblOffset val="100"/>
      </c:catAx>
      <c:valAx>
        <c:axId val="133715072"/>
        <c:scaling>
          <c:orientation val="minMax"/>
        </c:scaling>
        <c:axPos val="l"/>
        <c:majorGridlines/>
        <c:numFmt formatCode="0.0%" sourceLinked="1"/>
        <c:tickLblPos val="nextTo"/>
        <c:crossAx val="133709184"/>
        <c:crosses val="autoZero"/>
        <c:crossBetween val="between"/>
      </c:valAx>
    </c:plotArea>
    <c:legend>
      <c:legendPos val="r"/>
      <c:layout/>
      <c:txPr>
        <a:bodyPr/>
        <a:lstStyle/>
        <a:p>
          <a:pPr>
            <a:defRPr sz="1100"/>
          </a:pPr>
          <a:endParaRPr lang="ru-RU"/>
        </a:p>
      </c:txPr>
    </c:legend>
    <c:plotVisOnly val="1"/>
    <c:dispBlanksAs val="gap"/>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10"/>
  <c:chart>
    <c:autoTitleDeleted val="1"/>
    <c:plotArea>
      <c:layout>
        <c:manualLayout>
          <c:layoutTarget val="inner"/>
          <c:xMode val="edge"/>
          <c:yMode val="edge"/>
          <c:x val="9.6199475065617226E-2"/>
          <c:y val="4.4400943552942114E-2"/>
          <c:w val="0.52706141732283474"/>
          <c:h val="0.86731625635403264"/>
        </c:manualLayout>
      </c:layout>
      <c:pieChart>
        <c:varyColors val="1"/>
        <c:ser>
          <c:idx val="0"/>
          <c:order val="0"/>
          <c:tx>
            <c:strRef>
              <c:f>Лист1!$B$1</c:f>
              <c:strCache>
                <c:ptCount val="1"/>
                <c:pt idx="0">
                  <c:v>%</c:v>
                </c:pt>
              </c:strCache>
            </c:strRef>
          </c:tx>
          <c:dPt>
            <c:idx val="0"/>
            <c:spPr>
              <a:solidFill>
                <a:srgbClr val="57EC04"/>
              </a:solidFill>
            </c:spPr>
          </c:dPt>
          <c:dPt>
            <c:idx val="1"/>
            <c:spPr>
              <a:solidFill>
                <a:srgbClr val="FFC000"/>
              </a:solidFill>
            </c:spPr>
          </c:dPt>
          <c:dPt>
            <c:idx val="2"/>
            <c:spPr>
              <a:solidFill>
                <a:srgbClr val="92D050"/>
              </a:solidFill>
            </c:spPr>
          </c:dPt>
          <c:dPt>
            <c:idx val="4"/>
            <c:spPr>
              <a:solidFill>
                <a:srgbClr val="00B0F0"/>
              </a:solidFill>
            </c:spPr>
          </c:dPt>
          <c:dPt>
            <c:idx val="5"/>
            <c:spPr>
              <a:solidFill>
                <a:srgbClr val="FF0000"/>
              </a:solidFill>
            </c:spPr>
          </c:dPt>
          <c:dLbls>
            <c:numFmt formatCode="0.0%" sourceLinked="0"/>
            <c:txPr>
              <a:bodyPr/>
              <a:lstStyle/>
              <a:p>
                <a:pPr>
                  <a:defRPr sz="1100"/>
                </a:pPr>
                <a:endParaRPr lang="ru-RU"/>
              </a:p>
            </c:txPr>
            <c:showVal val="1"/>
            <c:showLeaderLines val="1"/>
          </c:dLbls>
          <c:cat>
            <c:strRef>
              <c:f>Лист1!$A$2:$A$8</c:f>
              <c:strCache>
                <c:ptCount val="7"/>
                <c:pt idx="0">
                  <c:v>Absence of computer</c:v>
                </c:pt>
                <c:pt idx="1">
                  <c:v>Absence of smartphone or mobile phone</c:v>
                </c:pt>
                <c:pt idx="2">
                  <c:v>Lack of time</c:v>
                </c:pt>
                <c:pt idx="3">
                  <c:v>Inability to use</c:v>
                </c:pt>
                <c:pt idx="4">
                  <c:v>High prices</c:v>
                </c:pt>
                <c:pt idx="5">
                  <c:v>Uselessnes</c:v>
                </c:pt>
                <c:pt idx="6">
                  <c:v>Unavailability of the Internet</c:v>
                </c:pt>
              </c:strCache>
            </c:strRef>
          </c:cat>
          <c:val>
            <c:numRef>
              <c:f>Лист1!$B$2:$B$8</c:f>
              <c:numCache>
                <c:formatCode>0.0%</c:formatCode>
                <c:ptCount val="7"/>
                <c:pt idx="0">
                  <c:v>0.26900000000000002</c:v>
                </c:pt>
                <c:pt idx="1">
                  <c:v>0.10700000000000003</c:v>
                </c:pt>
                <c:pt idx="2">
                  <c:v>0.12000000000000002</c:v>
                </c:pt>
                <c:pt idx="3">
                  <c:v>4.3999999999999997E-2</c:v>
                </c:pt>
                <c:pt idx="4">
                  <c:v>0.23900000000000005</c:v>
                </c:pt>
                <c:pt idx="5">
                  <c:v>0.11799999999999998</c:v>
                </c:pt>
                <c:pt idx="6">
                  <c:v>0.10199999999999998</c:v>
                </c:pt>
              </c:numCache>
            </c:numRef>
          </c:val>
        </c:ser>
        <c:firstSliceAng val="0"/>
      </c:pieChart>
    </c:plotArea>
    <c:legend>
      <c:legendPos val="r"/>
      <c:layout>
        <c:manualLayout>
          <c:xMode val="edge"/>
          <c:yMode val="edge"/>
          <c:x val="0.64684262823212113"/>
          <c:y val="0.17580729166666839"/>
          <c:w val="0.33802638748346708"/>
          <c:h val="0.71012152777777782"/>
        </c:manualLayout>
      </c:layout>
      <c:txPr>
        <a:bodyPr/>
        <a:lstStyle/>
        <a:p>
          <a:pPr>
            <a:defRPr sz="1200"/>
          </a:pPr>
          <a:endParaRPr lang="ru-RU"/>
        </a:p>
      </c:txPr>
    </c:legend>
    <c:plotVisOnly val="1"/>
    <c:dispBlanksAs val="zero"/>
  </c:chart>
  <c:spPr>
    <a:noFill/>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AFB113B-C0D6-41DC-B895-A16ED6C40DC1}"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283D57-3395-4CF1-81FA-F29995D247D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34AF7A5-54F1-423D-AAF4-7AB00B7F3451}" type="slidenum">
              <a:rPr lang="en-US" smtClean="0"/>
              <a:pPr/>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pPr>
              <a:defRPr/>
            </a:pPr>
            <a:fld id="{42283D57-3395-4CF1-81FA-F29995D247DE}" type="slidenum">
              <a:rPr lang="en-US" smtClean="0"/>
              <a:pPr>
                <a:defRPr/>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pPr>
              <a:defRPr/>
            </a:pPr>
            <a:fld id="{42283D57-3395-4CF1-81FA-F29995D247DE}"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283D57-3395-4CF1-81FA-F29995D247DE}"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34AB43-6794-4572-9879-9E93984951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EE88B0-AB79-4597-89D3-0B0B6F6795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B2CD2A-17C0-45CA-BEE1-B1C57EFEED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E8057-ABC4-457F-8D81-C899242AFB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5E11F-FB55-4907-BAD7-875773610B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0AB13-4093-4D6A-B9F7-87B2634CEF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031A4-E97E-43A8-8A9E-FD03989DE6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7926C4-B0CB-46AC-A54B-C404AB61DA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FF8EFC-7183-45E4-B402-5809EA3D54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CE4355-328F-4861-9E6F-DB9A523BF5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B73BD3-E2D2-4B66-8463-E76C6B1A8E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29.05.2014</a:t>
            </a: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AM TLD governance for Registrars Workshop</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29E0AF-1DD7-4692-9E7F-0EEEC447B1C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ru-RU" smtClean="0"/>
              <a:t>29.05.2014</a:t>
            </a: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AM TLD governance for Registrars Workshop</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A2B3C0-3C8E-401E-9364-D2D39DD428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ooter Placeholder 4"/>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en-US" sz="1400"/>
              <a:t>ISOC Annual Meeting, Yerevan, Nov. 7, 2012</a:t>
            </a:r>
          </a:p>
        </p:txBody>
      </p:sp>
      <p:sp>
        <p:nvSpPr>
          <p:cNvPr id="307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1D036EF-FD4F-4A36-BCA1-E11977E60279}" type="slidenum">
              <a:rPr lang="en-US" sz="1400"/>
              <a:pPr algn="r"/>
              <a:t>1</a:t>
            </a:fld>
            <a:endParaRPr lang="en-US" sz="1400"/>
          </a:p>
        </p:txBody>
      </p:sp>
      <p:pic>
        <p:nvPicPr>
          <p:cNvPr id="3078" name="Picture 4" descr="background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9" name="Rectangle 2"/>
          <p:cNvSpPr>
            <a:spLocks noGrp="1" noChangeArrowheads="1"/>
          </p:cNvSpPr>
          <p:nvPr>
            <p:ph type="ctrTitle"/>
          </p:nvPr>
        </p:nvSpPr>
        <p:spPr>
          <a:xfrm>
            <a:off x="685800" y="1524000"/>
            <a:ext cx="7772400" cy="4343400"/>
          </a:xfrm>
        </p:spPr>
        <p:txBody>
          <a:bodyPr/>
          <a:lstStyle/>
          <a:p>
            <a:pPr eaLnBrk="1" hangingPunct="1"/>
            <a:r>
              <a:rPr lang="en-US" dirty="0" smtClean="0">
                <a:solidFill>
                  <a:srgbClr val="0070C0"/>
                </a:solidFill>
              </a:rPr>
              <a:t>AM TLD governance </a:t>
            </a:r>
            <a:br>
              <a:rPr lang="en-US" dirty="0" smtClean="0">
                <a:solidFill>
                  <a:srgbClr val="0070C0"/>
                </a:solidFill>
              </a:rPr>
            </a:br>
            <a:r>
              <a:rPr lang="en-US" sz="2000" dirty="0" smtClean="0">
                <a:solidFill>
                  <a:srgbClr val="0070C0"/>
                </a:solidFill>
              </a:rPr>
              <a:t>(for Registrars workshop)</a:t>
            </a:r>
            <a:r>
              <a:rPr lang="ru-RU" sz="2000" dirty="0" smtClean="0">
                <a:solidFill>
                  <a:srgbClr val="0070C0"/>
                </a:solidFill>
              </a:rPr>
              <a:t> </a:t>
            </a:r>
            <a:r>
              <a:rPr lang="en-US" dirty="0" smtClean="0"/>
              <a:t/>
            </a:r>
            <a:br>
              <a:rPr lang="en-US" dirty="0" smtClean="0"/>
            </a:br>
            <a:r>
              <a:rPr lang="en-US" dirty="0" smtClean="0"/>
              <a:t> </a:t>
            </a:r>
            <a:r>
              <a:rPr lang="en-US" sz="1800" i="1" dirty="0" smtClean="0">
                <a:solidFill>
                  <a:schemeClr val="accent2"/>
                </a:solidFill>
              </a:rPr>
              <a:t>I.Mkrtumyan</a:t>
            </a:r>
            <a:r>
              <a:rPr lang="ru-RU" sz="1800" i="1" dirty="0" smtClean="0">
                <a:solidFill>
                  <a:schemeClr val="accent2"/>
                </a:solidFill>
              </a:rPr>
              <a:t> </a:t>
            </a:r>
            <a:br>
              <a:rPr lang="ru-RU" sz="1800" i="1" dirty="0" smtClean="0">
                <a:solidFill>
                  <a:schemeClr val="accent2"/>
                </a:solidFill>
              </a:rPr>
            </a:br>
            <a:r>
              <a:rPr lang="en-US" sz="1800" i="1" dirty="0" smtClean="0">
                <a:solidFill>
                  <a:schemeClr val="accent2"/>
                </a:solidFill>
              </a:rPr>
              <a:t>ISOC AM</a:t>
            </a:r>
            <a:r>
              <a:rPr lang="ru-RU" sz="1800" i="1" dirty="0" smtClean="0">
                <a:solidFill>
                  <a:schemeClr val="accent2"/>
                </a:solidFill>
              </a:rPr>
              <a:t> </a:t>
            </a:r>
            <a:r>
              <a:rPr lang="en-US" sz="1800" i="1" dirty="0" smtClean="0">
                <a:solidFill>
                  <a:schemeClr val="accent2"/>
                </a:solidFill>
              </a:rPr>
              <a:t> </a:t>
            </a:r>
            <a:r>
              <a:rPr lang="en-US" dirty="0" smtClean="0">
                <a:solidFill>
                  <a:schemeClr val="accent2"/>
                </a:solidFill>
              </a:rPr>
              <a:t/>
            </a:r>
            <a:br>
              <a:rPr lang="en-US" dirty="0" smtClean="0">
                <a:solidFill>
                  <a:schemeClr val="accent2"/>
                </a:solidFill>
              </a:rPr>
            </a:br>
            <a:endParaRPr lang="en-US" dirty="0" smtClean="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18435" name="Rectangle 6"/>
          <p:cNvSpPr>
            <a:spLocks noGrp="1" noChangeArrowheads="1"/>
          </p:cNvSpPr>
          <p:nvPr>
            <p:ph type="sldNum" sz="quarter" idx="12"/>
          </p:nvPr>
        </p:nvSpPr>
        <p:spPr>
          <a:noFill/>
        </p:spPr>
        <p:txBody>
          <a:bodyPr/>
          <a:lstStyle/>
          <a:p>
            <a:fld id="{A48CA6C4-019C-4671-B494-ABD53CE48DC5}" type="slidenum">
              <a:rPr lang="en-US" smtClean="0"/>
              <a:pPr/>
              <a:t>10</a:t>
            </a:fld>
            <a:endParaRPr lang="en-US" smtClean="0"/>
          </a:p>
        </p:txBody>
      </p:sp>
      <p:sp>
        <p:nvSpPr>
          <p:cNvPr id="18436" name="Rectangle 2"/>
          <p:cNvSpPr>
            <a:spLocks noGrp="1" noChangeArrowheads="1"/>
          </p:cNvSpPr>
          <p:nvPr>
            <p:ph type="title"/>
          </p:nvPr>
        </p:nvSpPr>
        <p:spPr>
          <a:xfrm>
            <a:off x="3429000" y="274638"/>
            <a:ext cx="2743200" cy="411162"/>
          </a:xfrm>
        </p:spPr>
        <p:txBody>
          <a:bodyPr/>
          <a:lstStyle/>
          <a:p>
            <a:r>
              <a:rPr lang="en-US" sz="2800" b="1" dirty="0" smtClean="0">
                <a:solidFill>
                  <a:schemeClr val="accent6"/>
                </a:solidFill>
              </a:rPr>
              <a:t>Registrars</a:t>
            </a:r>
            <a:endParaRPr lang="ru-RU" sz="2800" b="1" dirty="0" smtClean="0">
              <a:solidFill>
                <a:schemeClr val="accent6"/>
              </a:solidFill>
            </a:endParaRPr>
          </a:p>
        </p:txBody>
      </p:sp>
      <p:sp>
        <p:nvSpPr>
          <p:cNvPr id="18437" name="Rectangle 3"/>
          <p:cNvSpPr>
            <a:spLocks noGrp="1" noChangeArrowheads="1"/>
          </p:cNvSpPr>
          <p:nvPr>
            <p:ph type="body" idx="1"/>
          </p:nvPr>
        </p:nvSpPr>
        <p:spPr>
          <a:xfrm>
            <a:off x="457200" y="914401"/>
            <a:ext cx="8458200" cy="4800600"/>
          </a:xfrm>
        </p:spPr>
        <p:txBody>
          <a:bodyPr numCol="2"/>
          <a:lstStyle/>
          <a:p>
            <a:pPr>
              <a:buFontTx/>
              <a:buNone/>
            </a:pPr>
            <a:r>
              <a:rPr lang="ru-RU" sz="2800" dirty="0" smtClean="0">
                <a:solidFill>
                  <a:schemeClr val="accent6"/>
                </a:solidFill>
              </a:rPr>
              <a:t>AATVC</a:t>
            </a:r>
            <a:endParaRPr lang="en-US" sz="2800" dirty="0" smtClean="0">
              <a:solidFill>
                <a:schemeClr val="accent6"/>
              </a:solidFill>
            </a:endParaRPr>
          </a:p>
          <a:p>
            <a:pPr>
              <a:buFontTx/>
              <a:buNone/>
            </a:pPr>
            <a:r>
              <a:rPr lang="ru-RU" sz="2800" dirty="0" smtClean="0">
                <a:solidFill>
                  <a:schemeClr val="accent6"/>
                </a:solidFill>
              </a:rPr>
              <a:t>ABCDomain</a:t>
            </a:r>
            <a:endParaRPr lang="en-US" sz="2800" dirty="0" smtClean="0">
              <a:solidFill>
                <a:schemeClr val="accent6"/>
              </a:solidFill>
            </a:endParaRPr>
          </a:p>
          <a:p>
            <a:pPr>
              <a:buFontTx/>
              <a:buNone/>
            </a:pPr>
            <a:r>
              <a:rPr lang="ru-RU" sz="2800" dirty="0" smtClean="0">
                <a:solidFill>
                  <a:schemeClr val="accent6"/>
                </a:solidFill>
              </a:rPr>
              <a:t>ARANEA</a:t>
            </a:r>
            <a:endParaRPr lang="en-US" sz="2800" dirty="0" smtClean="0">
              <a:solidFill>
                <a:schemeClr val="accent6"/>
              </a:solidFill>
            </a:endParaRPr>
          </a:p>
          <a:p>
            <a:pPr>
              <a:buFontTx/>
              <a:buNone/>
            </a:pPr>
            <a:r>
              <a:rPr lang="ru-RU" sz="2800" dirty="0" smtClean="0">
                <a:solidFill>
                  <a:schemeClr val="accent6"/>
                </a:solidFill>
              </a:rPr>
              <a:t>Armenian Datacom Company </a:t>
            </a:r>
            <a:endParaRPr lang="en-US" sz="2800" dirty="0" smtClean="0">
              <a:solidFill>
                <a:schemeClr val="accent6"/>
              </a:solidFill>
            </a:endParaRPr>
          </a:p>
          <a:p>
            <a:pPr>
              <a:buFontTx/>
              <a:buNone/>
            </a:pPr>
            <a:r>
              <a:rPr lang="ru-RU" sz="2800" dirty="0" smtClean="0">
                <a:solidFill>
                  <a:schemeClr val="accent6"/>
                </a:solidFill>
              </a:rPr>
              <a:t>Arminco-NK </a:t>
            </a:r>
            <a:endParaRPr lang="en-US" sz="2800" dirty="0" smtClean="0">
              <a:solidFill>
                <a:schemeClr val="accent6"/>
              </a:solidFill>
            </a:endParaRPr>
          </a:p>
          <a:p>
            <a:pPr>
              <a:buFontTx/>
              <a:buNone/>
            </a:pPr>
            <a:r>
              <a:rPr lang="en-US" sz="2800" dirty="0" err="1" smtClean="0">
                <a:solidFill>
                  <a:schemeClr val="accent6"/>
                </a:solidFill>
              </a:rPr>
              <a:t>Arpinet</a:t>
            </a:r>
            <a:r>
              <a:rPr lang="en-US" sz="2800" dirty="0" smtClean="0">
                <a:solidFill>
                  <a:schemeClr val="accent6"/>
                </a:solidFill>
              </a:rPr>
              <a:t> </a:t>
            </a:r>
          </a:p>
          <a:p>
            <a:pPr>
              <a:buFontTx/>
              <a:buNone/>
            </a:pPr>
            <a:r>
              <a:rPr lang="ru-RU" sz="2800" dirty="0" smtClean="0">
                <a:solidFill>
                  <a:schemeClr val="accent6"/>
                </a:solidFill>
              </a:rPr>
              <a:t>Dolphin</a:t>
            </a:r>
            <a:endParaRPr lang="en-US" sz="2800" dirty="0" smtClean="0">
              <a:solidFill>
                <a:schemeClr val="accent6"/>
              </a:solidFill>
            </a:endParaRPr>
          </a:p>
          <a:p>
            <a:pPr>
              <a:buFontTx/>
              <a:buNone/>
            </a:pPr>
            <a:r>
              <a:rPr lang="ru-RU" sz="2800" dirty="0" smtClean="0">
                <a:solidFill>
                  <a:schemeClr val="accent6"/>
                </a:solidFill>
              </a:rPr>
              <a:t>GlobalAR</a:t>
            </a:r>
            <a:endParaRPr lang="en-US" sz="2800" dirty="0" smtClean="0">
              <a:solidFill>
                <a:schemeClr val="accent6"/>
              </a:solidFill>
            </a:endParaRPr>
          </a:p>
          <a:p>
            <a:pPr>
              <a:buFontTx/>
              <a:buNone/>
            </a:pPr>
            <a:r>
              <a:rPr lang="ru-RU" sz="2800" dirty="0" smtClean="0">
                <a:solidFill>
                  <a:schemeClr val="accent6"/>
                </a:solidFill>
              </a:rPr>
              <a:t>iCON Communications</a:t>
            </a:r>
            <a:endParaRPr lang="en-US" sz="2800" dirty="0" smtClean="0">
              <a:solidFill>
                <a:schemeClr val="accent6"/>
              </a:solidFill>
            </a:endParaRPr>
          </a:p>
          <a:p>
            <a:pPr>
              <a:buFontTx/>
              <a:buNone/>
            </a:pPr>
            <a:r>
              <a:rPr lang="ru-RU" sz="2800" dirty="0" smtClean="0">
                <a:solidFill>
                  <a:schemeClr val="accent6"/>
                </a:solidFill>
              </a:rPr>
              <a:t>K-Telecom (VivaCell-MTS)</a:t>
            </a:r>
            <a:endParaRPr lang="en-US" sz="2800" dirty="0" smtClean="0">
              <a:solidFill>
                <a:schemeClr val="accent6"/>
              </a:solidFill>
            </a:endParaRPr>
          </a:p>
          <a:p>
            <a:pPr>
              <a:buFontTx/>
              <a:buNone/>
            </a:pPr>
            <a:r>
              <a:rPr lang="ru-RU" sz="2800" dirty="0" smtClean="0">
                <a:solidFill>
                  <a:schemeClr val="accent6"/>
                </a:solidFill>
              </a:rPr>
              <a:t>Mastercomp </a:t>
            </a:r>
            <a:endParaRPr lang="en-US" sz="2800" dirty="0" smtClean="0">
              <a:solidFill>
                <a:schemeClr val="accent6"/>
              </a:solidFill>
            </a:endParaRPr>
          </a:p>
          <a:p>
            <a:pPr>
              <a:buFontTx/>
              <a:buNone/>
            </a:pPr>
            <a:r>
              <a:rPr lang="ru-RU" sz="2800" dirty="0" smtClean="0">
                <a:solidFill>
                  <a:schemeClr val="accent6"/>
                </a:solidFill>
              </a:rPr>
              <a:t>NETSYS JV </a:t>
            </a:r>
            <a:endParaRPr lang="en-US" sz="2800" dirty="0" smtClean="0">
              <a:solidFill>
                <a:schemeClr val="accent6"/>
              </a:solidFill>
            </a:endParaRPr>
          </a:p>
          <a:p>
            <a:pPr>
              <a:buFontTx/>
              <a:buNone/>
            </a:pPr>
            <a:r>
              <a:rPr lang="ru-RU" sz="2800" dirty="0" smtClean="0">
                <a:solidFill>
                  <a:schemeClr val="accent6"/>
                </a:solidFill>
              </a:rPr>
              <a:t>ShTE</a:t>
            </a:r>
            <a:endParaRPr lang="en-US" sz="2800" dirty="0" smtClean="0">
              <a:solidFill>
                <a:schemeClr val="accent6"/>
              </a:solidFill>
            </a:endParaRPr>
          </a:p>
          <a:p>
            <a:pPr>
              <a:buFontTx/>
              <a:buNone/>
            </a:pPr>
            <a:r>
              <a:rPr lang="ru-RU" sz="2800" dirty="0" smtClean="0">
                <a:solidFill>
                  <a:schemeClr val="accent6"/>
                </a:solidFill>
              </a:rPr>
              <a:t>Ucom</a:t>
            </a:r>
            <a:endParaRPr lang="en-US" sz="2800" dirty="0" smtClean="0">
              <a:solidFill>
                <a:schemeClr val="accent6"/>
              </a:solidFill>
            </a:endParaRPr>
          </a:p>
          <a:p>
            <a:pPr>
              <a:buFontTx/>
              <a:buNone/>
            </a:pPr>
            <a:r>
              <a:rPr lang="ru-RU" sz="2800" dirty="0" smtClean="0">
                <a:solidFill>
                  <a:schemeClr val="accent6"/>
                </a:solidFill>
              </a:rPr>
              <a:t>WEB</a:t>
            </a:r>
          </a:p>
        </p:txBody>
      </p:sp>
      <p:sp>
        <p:nvSpPr>
          <p:cNvPr id="6" name="Date Placeholder 5"/>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401762"/>
          </a:xfrm>
        </p:spPr>
        <p:txBody>
          <a:bodyPr/>
          <a:lstStyle/>
          <a:p>
            <a:pPr algn="ctr"/>
            <a:r>
              <a:rPr lang="en-US" sz="3200" dirty="0" smtClean="0">
                <a:solidFill>
                  <a:srgbClr val="000099"/>
                </a:solidFill>
              </a:rPr>
              <a:t>Aims of Internet Society</a:t>
            </a:r>
            <a:r>
              <a:rPr lang="ru-RU" sz="3200" dirty="0" smtClean="0">
                <a:solidFill>
                  <a:srgbClr val="000099"/>
                </a:solidFill>
              </a:rPr>
              <a:t>: </a:t>
            </a:r>
            <a:r>
              <a:rPr lang="en-US" sz="3200" dirty="0" err="1" smtClean="0">
                <a:solidFill>
                  <a:srgbClr val="000099"/>
                </a:solidFill>
              </a:rPr>
              <a:t>Supporing</a:t>
            </a:r>
            <a:r>
              <a:rPr lang="en-US" sz="3200" dirty="0" smtClean="0">
                <a:solidFill>
                  <a:srgbClr val="000099"/>
                </a:solidFill>
              </a:rPr>
              <a:t> the main principles of the Internet governance</a:t>
            </a:r>
            <a:endParaRPr lang="en-US" sz="3200" dirty="0">
              <a:solidFill>
                <a:srgbClr val="000099"/>
              </a:solidFill>
            </a:endParaRPr>
          </a:p>
        </p:txBody>
      </p:sp>
      <p:sp>
        <p:nvSpPr>
          <p:cNvPr id="3" name="Content Placeholder 2"/>
          <p:cNvSpPr>
            <a:spLocks noGrp="1"/>
          </p:cNvSpPr>
          <p:nvPr>
            <p:ph idx="1"/>
          </p:nvPr>
        </p:nvSpPr>
        <p:spPr>
          <a:xfrm>
            <a:off x="381000" y="1752600"/>
            <a:ext cx="8458200" cy="4373563"/>
          </a:xfrm>
        </p:spPr>
        <p:txBody>
          <a:bodyPr>
            <a:normAutofit lnSpcReduction="10000"/>
          </a:bodyPr>
          <a:lstStyle/>
          <a:p>
            <a:pPr algn="just"/>
            <a:r>
              <a:rPr lang="en-US" sz="2800" dirty="0" smtClean="0">
                <a:solidFill>
                  <a:srgbClr val="000099"/>
                </a:solidFill>
              </a:rPr>
              <a:t>Open and transparent Internet</a:t>
            </a:r>
          </a:p>
          <a:p>
            <a:pPr algn="just"/>
            <a:r>
              <a:rPr lang="en-US" sz="2800" dirty="0" smtClean="0">
                <a:solidFill>
                  <a:srgbClr val="000099"/>
                </a:solidFill>
              </a:rPr>
              <a:t>Human rights</a:t>
            </a:r>
          </a:p>
          <a:p>
            <a:pPr algn="just"/>
            <a:r>
              <a:rPr lang="en-US" sz="2800" dirty="0" smtClean="0">
                <a:solidFill>
                  <a:srgbClr val="000099"/>
                </a:solidFill>
              </a:rPr>
              <a:t>Universal access and net neutrality </a:t>
            </a:r>
          </a:p>
          <a:p>
            <a:pPr algn="just"/>
            <a:r>
              <a:rPr lang="en-US" sz="2800" dirty="0" err="1" smtClean="0">
                <a:solidFill>
                  <a:srgbClr val="000099"/>
                </a:solidFill>
              </a:rPr>
              <a:t>Multistakeholderism</a:t>
            </a:r>
            <a:endParaRPr lang="en-US" sz="2800" dirty="0" smtClean="0">
              <a:solidFill>
                <a:srgbClr val="000099"/>
              </a:solidFill>
            </a:endParaRPr>
          </a:p>
          <a:p>
            <a:pPr algn="just"/>
            <a:r>
              <a:rPr lang="en-US" sz="2800" dirty="0" smtClean="0">
                <a:solidFill>
                  <a:srgbClr val="000099"/>
                </a:solidFill>
              </a:rPr>
              <a:t>Cyber-security, </a:t>
            </a:r>
          </a:p>
          <a:p>
            <a:pPr algn="just"/>
            <a:r>
              <a:rPr lang="en-US" sz="2800" dirty="0" smtClean="0">
                <a:solidFill>
                  <a:srgbClr val="000099"/>
                </a:solidFill>
              </a:rPr>
              <a:t>Stability, </a:t>
            </a:r>
          </a:p>
          <a:p>
            <a:pPr algn="just"/>
            <a:r>
              <a:rPr lang="en-US" sz="2800" dirty="0" smtClean="0">
                <a:solidFill>
                  <a:srgbClr val="000099"/>
                </a:solidFill>
              </a:rPr>
              <a:t>Open standards, </a:t>
            </a:r>
          </a:p>
          <a:p>
            <a:pPr algn="just"/>
            <a:r>
              <a:rPr lang="en-US" sz="2800" dirty="0" smtClean="0">
                <a:solidFill>
                  <a:srgbClr val="000099"/>
                </a:solidFill>
              </a:rPr>
              <a:t>Cultural and language diversity, </a:t>
            </a:r>
          </a:p>
          <a:p>
            <a:pPr algn="just"/>
            <a:r>
              <a:rPr lang="en-US" sz="2800" dirty="0" smtClean="0">
                <a:solidFill>
                  <a:srgbClr val="000099"/>
                </a:solidFill>
              </a:rPr>
              <a:t>Preventing of  trans-border harm by countries, </a:t>
            </a:r>
          </a:p>
          <a:p>
            <a:pPr algn="just"/>
            <a:endParaRPr lang="en-US" sz="2400" dirty="0"/>
          </a:p>
        </p:txBody>
      </p:sp>
      <p:sp>
        <p:nvSpPr>
          <p:cNvPr id="4" name="Date Placeholder 3"/>
          <p:cNvSpPr>
            <a:spLocks noGrp="1"/>
          </p:cNvSpPr>
          <p:nvPr>
            <p:ph type="dt" sz="half" idx="10"/>
          </p:nvPr>
        </p:nvSpPr>
        <p:spPr/>
        <p:txBody>
          <a:bodyPr/>
          <a:lstStyle/>
          <a:p>
            <a:pPr>
              <a:defRPr/>
            </a:pPr>
            <a:r>
              <a:rPr lang="ru-RU" smtClean="0"/>
              <a:t>29.05.2014</a:t>
            </a:r>
            <a:endParaRPr lang="ru-RU"/>
          </a:p>
        </p:txBody>
      </p:sp>
      <p:sp>
        <p:nvSpPr>
          <p:cNvPr id="5" name="Slide Number Placeholder 4"/>
          <p:cNvSpPr>
            <a:spLocks noGrp="1"/>
          </p:cNvSpPr>
          <p:nvPr>
            <p:ph type="sldNum" sz="quarter" idx="12"/>
          </p:nvPr>
        </p:nvSpPr>
        <p:spPr/>
        <p:txBody>
          <a:bodyPr/>
          <a:lstStyle/>
          <a:p>
            <a:pPr>
              <a:defRPr/>
            </a:pPr>
            <a:fld id="{0D45E11F-FB55-4907-BAD7-875773610B00}"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en-US" smtClean="0"/>
              <a:t>AM TLD governance for Registrars Workshop</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401762"/>
          </a:xfrm>
        </p:spPr>
        <p:txBody>
          <a:bodyPr/>
          <a:lstStyle/>
          <a:p>
            <a:pPr algn="ctr"/>
            <a:r>
              <a:rPr lang="en-US" sz="3200" dirty="0" smtClean="0">
                <a:solidFill>
                  <a:srgbClr val="000099"/>
                </a:solidFill>
              </a:rPr>
              <a:t>Aims of Internet Society</a:t>
            </a:r>
            <a:r>
              <a:rPr lang="ru-RU" sz="3200" dirty="0" smtClean="0">
                <a:solidFill>
                  <a:srgbClr val="000099"/>
                </a:solidFill>
              </a:rPr>
              <a:t>: </a:t>
            </a:r>
            <a:r>
              <a:rPr lang="en-US" sz="3200" dirty="0" err="1" smtClean="0">
                <a:solidFill>
                  <a:srgbClr val="000099"/>
                </a:solidFill>
              </a:rPr>
              <a:t>Supporing</a:t>
            </a:r>
            <a:r>
              <a:rPr lang="en-US" sz="3200" dirty="0" smtClean="0">
                <a:solidFill>
                  <a:srgbClr val="000099"/>
                </a:solidFill>
              </a:rPr>
              <a:t> the main principles of the Internet governance</a:t>
            </a:r>
            <a:endParaRPr lang="en-US" sz="3200" dirty="0">
              <a:solidFill>
                <a:srgbClr val="000099"/>
              </a:solidFill>
            </a:endParaRPr>
          </a:p>
        </p:txBody>
      </p:sp>
      <p:sp>
        <p:nvSpPr>
          <p:cNvPr id="3" name="Content Placeholder 2"/>
          <p:cNvSpPr>
            <a:spLocks noGrp="1"/>
          </p:cNvSpPr>
          <p:nvPr>
            <p:ph idx="1"/>
          </p:nvPr>
        </p:nvSpPr>
        <p:spPr>
          <a:xfrm>
            <a:off x="381000" y="1752600"/>
            <a:ext cx="8458200" cy="4373563"/>
          </a:xfrm>
        </p:spPr>
        <p:txBody>
          <a:bodyPr>
            <a:normAutofit fontScale="92500"/>
          </a:bodyPr>
          <a:lstStyle/>
          <a:p>
            <a:pPr algn="just"/>
            <a:r>
              <a:rPr lang="hy-AM" sz="2800" dirty="0" smtClean="0">
                <a:solidFill>
                  <a:srgbClr val="000099"/>
                </a:solidFill>
              </a:rPr>
              <a:t>Բաց եւ թափանցիկ ինտերնետ </a:t>
            </a:r>
          </a:p>
          <a:p>
            <a:pPr algn="just"/>
            <a:r>
              <a:rPr lang="hy-AM" sz="2800" dirty="0" smtClean="0">
                <a:solidFill>
                  <a:srgbClr val="000099"/>
                </a:solidFill>
              </a:rPr>
              <a:t>Մարդու իրավունքները </a:t>
            </a:r>
          </a:p>
          <a:p>
            <a:pPr algn="just"/>
            <a:r>
              <a:rPr lang="en-US" sz="2800" dirty="0" smtClean="0">
                <a:solidFill>
                  <a:srgbClr val="000099"/>
                </a:solidFill>
              </a:rPr>
              <a:t>Universal </a:t>
            </a:r>
            <a:r>
              <a:rPr lang="hy-AM" sz="2800" dirty="0" smtClean="0">
                <a:solidFill>
                  <a:srgbClr val="000099"/>
                </a:solidFill>
              </a:rPr>
              <a:t>հասանելիության եւ չեզոքության </a:t>
            </a:r>
          </a:p>
          <a:p>
            <a:pPr algn="just"/>
            <a:r>
              <a:rPr lang="hy-AM" sz="2800" dirty="0" smtClean="0">
                <a:solidFill>
                  <a:srgbClr val="000099"/>
                </a:solidFill>
              </a:rPr>
              <a:t>Բազմաչահարու կառավարման մոդել</a:t>
            </a:r>
            <a:r>
              <a:rPr lang="en-US" sz="2800" dirty="0" smtClean="0">
                <a:solidFill>
                  <a:srgbClr val="000099"/>
                </a:solidFill>
              </a:rPr>
              <a:t> </a:t>
            </a:r>
          </a:p>
          <a:p>
            <a:pPr algn="just"/>
            <a:r>
              <a:rPr lang="hy-AM" sz="2800" dirty="0" smtClean="0">
                <a:solidFill>
                  <a:srgbClr val="000099"/>
                </a:solidFill>
              </a:rPr>
              <a:t>Կիբեր</a:t>
            </a:r>
            <a:r>
              <a:rPr lang="en-US" sz="2800" dirty="0" smtClean="0">
                <a:solidFill>
                  <a:srgbClr val="000099"/>
                </a:solidFill>
              </a:rPr>
              <a:t>-</a:t>
            </a:r>
            <a:r>
              <a:rPr lang="hy-AM" sz="2800" dirty="0" smtClean="0">
                <a:solidFill>
                  <a:srgbClr val="000099"/>
                </a:solidFill>
              </a:rPr>
              <a:t>անվտանգության</a:t>
            </a:r>
          </a:p>
          <a:p>
            <a:pPr algn="just"/>
            <a:r>
              <a:rPr lang="hy-AM" sz="2800" dirty="0" smtClean="0">
                <a:solidFill>
                  <a:srgbClr val="000099"/>
                </a:solidFill>
              </a:rPr>
              <a:t>Կայունություն</a:t>
            </a:r>
          </a:p>
          <a:p>
            <a:pPr algn="just"/>
            <a:r>
              <a:rPr lang="hy-AM" sz="2800" dirty="0" smtClean="0">
                <a:solidFill>
                  <a:srgbClr val="000099"/>
                </a:solidFill>
              </a:rPr>
              <a:t>Բաց ստանդարտները, </a:t>
            </a:r>
          </a:p>
          <a:p>
            <a:pPr algn="just"/>
            <a:r>
              <a:rPr lang="hy-AM" sz="2800" dirty="0" smtClean="0">
                <a:solidFill>
                  <a:srgbClr val="000099"/>
                </a:solidFill>
              </a:rPr>
              <a:t>Մշակութային եւ լեզվական բազմազանությունը, </a:t>
            </a:r>
          </a:p>
          <a:p>
            <a:pPr algn="just"/>
            <a:r>
              <a:rPr lang="hy-AM" sz="2800" dirty="0" smtClean="0">
                <a:solidFill>
                  <a:srgbClr val="000099"/>
                </a:solidFill>
              </a:rPr>
              <a:t>Երկրների միջև սահմանային վնասի կանխարգելում</a:t>
            </a:r>
            <a:endParaRPr lang="en-US" sz="2400" dirty="0"/>
          </a:p>
        </p:txBody>
      </p:sp>
      <p:sp>
        <p:nvSpPr>
          <p:cNvPr id="4" name="Date Placeholder 3"/>
          <p:cNvSpPr>
            <a:spLocks noGrp="1"/>
          </p:cNvSpPr>
          <p:nvPr>
            <p:ph type="dt" sz="half" idx="10"/>
          </p:nvPr>
        </p:nvSpPr>
        <p:spPr/>
        <p:txBody>
          <a:bodyPr/>
          <a:lstStyle/>
          <a:p>
            <a:pPr>
              <a:defRPr/>
            </a:pPr>
            <a:r>
              <a:rPr lang="ru-RU" smtClean="0"/>
              <a:t>29.05.2014</a:t>
            </a:r>
            <a:endParaRPr lang="ru-RU"/>
          </a:p>
        </p:txBody>
      </p:sp>
      <p:sp>
        <p:nvSpPr>
          <p:cNvPr id="5" name="Slide Number Placeholder 4"/>
          <p:cNvSpPr>
            <a:spLocks noGrp="1"/>
          </p:cNvSpPr>
          <p:nvPr>
            <p:ph type="sldNum" sz="quarter" idx="12"/>
          </p:nvPr>
        </p:nvSpPr>
        <p:spPr/>
        <p:txBody>
          <a:bodyPr/>
          <a:lstStyle/>
          <a:p>
            <a:pPr>
              <a:defRPr/>
            </a:pPr>
            <a:fld id="{0D45E11F-FB55-4907-BAD7-875773610B00}"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en-US" smtClean="0"/>
              <a:t>AM TLD governance for Registrars Workshop</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sz="3600" b="1" dirty="0" smtClean="0">
                <a:solidFill>
                  <a:srgbClr val="000099"/>
                </a:solidFill>
              </a:rPr>
              <a:t>Problems of Internet Governance</a:t>
            </a:r>
            <a:endParaRPr lang="en-US" sz="3600" b="1" dirty="0">
              <a:solidFill>
                <a:srgbClr val="000099"/>
              </a:solidFill>
            </a:endParaRPr>
          </a:p>
        </p:txBody>
      </p:sp>
      <p:sp>
        <p:nvSpPr>
          <p:cNvPr id="4" name="Date Placeholder 3"/>
          <p:cNvSpPr>
            <a:spLocks noGrp="1"/>
          </p:cNvSpPr>
          <p:nvPr>
            <p:ph type="dt" sz="half" idx="10"/>
          </p:nvPr>
        </p:nvSpPr>
        <p:spPr/>
        <p:txBody>
          <a:bodyPr/>
          <a:lstStyle/>
          <a:p>
            <a:pPr>
              <a:defRPr/>
            </a:pPr>
            <a:r>
              <a:rPr lang="ru-RU" smtClean="0"/>
              <a:t>29.05.2014</a:t>
            </a:r>
            <a:endParaRPr lang="ru-RU"/>
          </a:p>
        </p:txBody>
      </p:sp>
      <p:sp>
        <p:nvSpPr>
          <p:cNvPr id="5" name="Footer Placeholder 4"/>
          <p:cNvSpPr>
            <a:spLocks noGrp="1"/>
          </p:cNvSpPr>
          <p:nvPr>
            <p:ph type="ftr" sz="quarter" idx="11"/>
          </p:nvPr>
        </p:nvSpPr>
        <p:spPr/>
        <p:txBody>
          <a:bodyPr/>
          <a:lstStyle/>
          <a:p>
            <a:pPr>
              <a:defRPr/>
            </a:pPr>
            <a:r>
              <a:rPr lang="en-US" smtClean="0"/>
              <a:t>AM TLD governance for Registrars Workshop</a:t>
            </a:r>
            <a:endParaRPr lang="en-US"/>
          </a:p>
        </p:txBody>
      </p:sp>
      <p:sp>
        <p:nvSpPr>
          <p:cNvPr id="6" name="Slide Number Placeholder 5"/>
          <p:cNvSpPr>
            <a:spLocks noGrp="1"/>
          </p:cNvSpPr>
          <p:nvPr>
            <p:ph type="sldNum" sz="quarter" idx="12"/>
          </p:nvPr>
        </p:nvSpPr>
        <p:spPr/>
        <p:txBody>
          <a:bodyPr/>
          <a:lstStyle/>
          <a:p>
            <a:pPr>
              <a:defRPr/>
            </a:pPr>
            <a:fld id="{0E5E8057-ABC4-457F-8D81-C899242AFB45}" type="slidenum">
              <a:rPr lang="en-US" smtClean="0"/>
              <a:pPr>
                <a:defRPr/>
              </a:pPr>
              <a:t>13</a:t>
            </a:fld>
            <a:endParaRPr lang="en-US"/>
          </a:p>
        </p:txBody>
      </p:sp>
      <p:sp>
        <p:nvSpPr>
          <p:cNvPr id="10" name="TextBox 9"/>
          <p:cNvSpPr txBox="1"/>
          <p:nvPr/>
        </p:nvSpPr>
        <p:spPr>
          <a:xfrm>
            <a:off x="228600" y="609600"/>
            <a:ext cx="8686800" cy="6001643"/>
          </a:xfrm>
          <a:prstGeom prst="rect">
            <a:avLst/>
          </a:prstGeom>
          <a:noFill/>
        </p:spPr>
        <p:txBody>
          <a:bodyPr wrap="square" rtlCol="0">
            <a:spAutoFit/>
          </a:bodyPr>
          <a:lstStyle/>
          <a:p>
            <a:pPr>
              <a:buFont typeface="Arial" pitchFamily="34" charset="0"/>
              <a:buChar char="•"/>
            </a:pPr>
            <a:r>
              <a:rPr lang="hy-AM" sz="3200" dirty="0" smtClean="0">
                <a:solidFill>
                  <a:srgbClr val="000099"/>
                </a:solidFill>
              </a:rPr>
              <a:t> </a:t>
            </a:r>
            <a:r>
              <a:rPr lang="en-US" sz="3200" dirty="0" smtClean="0">
                <a:solidFill>
                  <a:srgbClr val="000099"/>
                </a:solidFill>
              </a:rPr>
              <a:t>Cybercrime </a:t>
            </a:r>
            <a:r>
              <a:rPr lang="hy-AM" sz="3200" dirty="0" smtClean="0">
                <a:solidFill>
                  <a:srgbClr val="000099"/>
                </a:solidFill>
              </a:rPr>
              <a:t>(Կիբերռհանցագորղւոթյուն)</a:t>
            </a:r>
            <a:endParaRPr lang="en-US" sz="3200" dirty="0" smtClean="0">
              <a:solidFill>
                <a:srgbClr val="000099"/>
              </a:solidFill>
            </a:endParaRPr>
          </a:p>
          <a:p>
            <a:pPr>
              <a:buFont typeface="Arial" pitchFamily="34" charset="0"/>
              <a:buChar char="•"/>
            </a:pPr>
            <a:r>
              <a:rPr lang="en-US" sz="3200" dirty="0" smtClean="0">
                <a:solidFill>
                  <a:srgbClr val="000099"/>
                </a:solidFill>
              </a:rPr>
              <a:t> Internet management: from</a:t>
            </a:r>
            <a:r>
              <a:rPr lang="ru-RU" sz="3200" dirty="0" smtClean="0">
                <a:solidFill>
                  <a:srgbClr val="000099"/>
                </a:solidFill>
              </a:rPr>
              <a:t> WCIT 2012 </a:t>
            </a:r>
            <a:r>
              <a:rPr lang="en-US" sz="3200" dirty="0" smtClean="0">
                <a:solidFill>
                  <a:srgbClr val="000099"/>
                </a:solidFill>
              </a:rPr>
              <a:t>to</a:t>
            </a:r>
            <a:endParaRPr lang="hy-AM" sz="3200" dirty="0" smtClean="0">
              <a:solidFill>
                <a:srgbClr val="000099"/>
              </a:solidFill>
            </a:endParaRPr>
          </a:p>
          <a:p>
            <a:r>
              <a:rPr lang="hy-AM" sz="3200" dirty="0" smtClean="0">
                <a:solidFill>
                  <a:srgbClr val="000099"/>
                </a:solidFill>
              </a:rPr>
              <a:t>  </a:t>
            </a:r>
            <a:r>
              <a:rPr lang="ru-RU" sz="3200" dirty="0" smtClean="0">
                <a:solidFill>
                  <a:srgbClr val="000099"/>
                </a:solidFill>
              </a:rPr>
              <a:t>WSIS 2015:</a:t>
            </a:r>
            <a:r>
              <a:rPr lang="hy-AM" sz="3200" dirty="0" smtClean="0">
                <a:solidFill>
                  <a:srgbClr val="000099"/>
                </a:solidFill>
              </a:rPr>
              <a:t> (Ինտերնետի կառավարում)</a:t>
            </a:r>
            <a:r>
              <a:rPr lang="ru-RU" sz="3200" dirty="0" smtClean="0">
                <a:solidFill>
                  <a:srgbClr val="000099"/>
                </a:solidFill>
              </a:rPr>
              <a:t> </a:t>
            </a:r>
            <a:endParaRPr lang="en-US" sz="3200" dirty="0" smtClean="0">
              <a:solidFill>
                <a:srgbClr val="000099"/>
              </a:solidFill>
            </a:endParaRPr>
          </a:p>
          <a:p>
            <a:pPr>
              <a:buFont typeface="Arial" pitchFamily="34" charset="0"/>
              <a:buChar char="•"/>
            </a:pPr>
            <a:r>
              <a:rPr lang="en-US" sz="3200" dirty="0" smtClean="0">
                <a:solidFill>
                  <a:srgbClr val="000099"/>
                </a:solidFill>
              </a:rPr>
              <a:t> Predictions of the Future</a:t>
            </a:r>
            <a:endParaRPr lang="hy-AM" sz="3200" dirty="0" smtClean="0">
              <a:solidFill>
                <a:srgbClr val="000099"/>
              </a:solidFill>
            </a:endParaRPr>
          </a:p>
          <a:p>
            <a:r>
              <a:rPr lang="hy-AM" sz="3200" dirty="0" smtClean="0">
                <a:solidFill>
                  <a:srgbClr val="000099"/>
                </a:solidFill>
              </a:rPr>
              <a:t>  (Ինտերնետի ապագան)</a:t>
            </a:r>
            <a:endParaRPr lang="ru-RU" sz="3200" dirty="0" smtClean="0">
              <a:solidFill>
                <a:srgbClr val="000099"/>
              </a:solidFill>
            </a:endParaRPr>
          </a:p>
          <a:p>
            <a:pPr>
              <a:buFont typeface="Arial" pitchFamily="34" charset="0"/>
              <a:buChar char="•"/>
            </a:pPr>
            <a:r>
              <a:rPr lang="en-US" sz="3200" dirty="0" smtClean="0">
                <a:solidFill>
                  <a:srgbClr val="000099"/>
                </a:solidFill>
              </a:rPr>
              <a:t> </a:t>
            </a:r>
            <a:r>
              <a:rPr lang="en-US" sz="3200" dirty="0" err="1" smtClean="0">
                <a:solidFill>
                  <a:srgbClr val="000099"/>
                </a:solidFill>
              </a:rPr>
              <a:t>Juridic</a:t>
            </a:r>
            <a:r>
              <a:rPr lang="en-US" sz="3200" dirty="0" smtClean="0">
                <a:solidFill>
                  <a:srgbClr val="000099"/>
                </a:solidFill>
              </a:rPr>
              <a:t> aspects of Internet regulations</a:t>
            </a:r>
            <a:endParaRPr lang="hy-AM" sz="3200" dirty="0" smtClean="0">
              <a:solidFill>
                <a:srgbClr val="000099"/>
              </a:solidFill>
            </a:endParaRPr>
          </a:p>
          <a:p>
            <a:r>
              <a:rPr lang="hy-AM" sz="3200" dirty="0" smtClean="0">
                <a:solidFill>
                  <a:srgbClr val="000099"/>
                </a:solidFill>
              </a:rPr>
              <a:t>  (Ինտերնետի կանոնակարգման  </a:t>
            </a:r>
          </a:p>
          <a:p>
            <a:r>
              <a:rPr lang="hy-AM" sz="3200" dirty="0" smtClean="0">
                <a:solidFill>
                  <a:srgbClr val="000099"/>
                </a:solidFill>
              </a:rPr>
              <a:t>  իրավանաբանական հարցերը)</a:t>
            </a:r>
            <a:endParaRPr lang="ru-RU" sz="3200" dirty="0" smtClean="0">
              <a:solidFill>
                <a:srgbClr val="000099"/>
              </a:solidFill>
            </a:endParaRPr>
          </a:p>
          <a:p>
            <a:pPr>
              <a:buFont typeface="Arial" pitchFamily="34" charset="0"/>
              <a:buChar char="•"/>
            </a:pPr>
            <a:r>
              <a:rPr lang="en-US" sz="3200" dirty="0" smtClean="0">
                <a:solidFill>
                  <a:srgbClr val="000099"/>
                </a:solidFill>
              </a:rPr>
              <a:t> e-government</a:t>
            </a:r>
            <a:r>
              <a:rPr lang="hy-AM" sz="3200" dirty="0" smtClean="0">
                <a:solidFill>
                  <a:srgbClr val="000099"/>
                </a:solidFill>
              </a:rPr>
              <a:t> (էլ.կառավարություն)</a:t>
            </a:r>
            <a:endParaRPr lang="en-US" sz="3200" dirty="0" smtClean="0">
              <a:solidFill>
                <a:srgbClr val="000099"/>
              </a:solidFill>
            </a:endParaRPr>
          </a:p>
          <a:p>
            <a:pPr>
              <a:buFont typeface="Arial" pitchFamily="34" charset="0"/>
              <a:buChar char="•"/>
            </a:pPr>
            <a:r>
              <a:rPr lang="en-US" sz="3200" dirty="0" smtClean="0">
                <a:solidFill>
                  <a:srgbClr val="000099"/>
                </a:solidFill>
              </a:rPr>
              <a:t> Children Internet</a:t>
            </a:r>
            <a:r>
              <a:rPr lang="hy-AM" sz="3200" dirty="0" smtClean="0">
                <a:solidFill>
                  <a:srgbClr val="000099"/>
                </a:solidFill>
              </a:rPr>
              <a:t> (Երեխաների Ինտերնետ)</a:t>
            </a:r>
            <a:endParaRPr lang="ru-RU" sz="3200" dirty="0" smtClean="0">
              <a:solidFill>
                <a:srgbClr val="000099"/>
              </a:solidFill>
            </a:endParaRPr>
          </a:p>
          <a:p>
            <a:pPr>
              <a:buFont typeface="Arial" pitchFamily="34" charset="0"/>
              <a:buChar char="•"/>
            </a:pPr>
            <a:r>
              <a:rPr lang="en-US" sz="3200" dirty="0" smtClean="0">
                <a:solidFill>
                  <a:srgbClr val="000099"/>
                </a:solidFill>
              </a:rPr>
              <a:t> Economics of domain industry</a:t>
            </a:r>
            <a:r>
              <a:rPr lang="hy-AM" sz="3200" dirty="0" smtClean="0">
                <a:solidFill>
                  <a:srgbClr val="000099"/>
                </a:solidFill>
              </a:rPr>
              <a:t> (Դոմենային</a:t>
            </a:r>
          </a:p>
          <a:p>
            <a:r>
              <a:rPr lang="hy-AM" sz="3200" dirty="0" smtClean="0">
                <a:solidFill>
                  <a:srgbClr val="000099"/>
                </a:solidFill>
              </a:rPr>
              <a:t>  քաղաքականության զարգացում)</a:t>
            </a:r>
            <a:endParaRPr lang="ru-RU" dirty="0">
              <a:solidFill>
                <a:srgbClr val="0000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792162"/>
          </a:xfrm>
        </p:spPr>
        <p:txBody>
          <a:bodyPr/>
          <a:lstStyle/>
          <a:p>
            <a:r>
              <a:rPr lang="en-US" sz="3600" b="1" dirty="0" smtClean="0">
                <a:solidFill>
                  <a:srgbClr val="000099"/>
                </a:solidFill>
              </a:rPr>
              <a:t>Problems of Internet Governance</a:t>
            </a:r>
            <a:endParaRPr lang="en-US" sz="3600" dirty="0"/>
          </a:p>
        </p:txBody>
      </p:sp>
      <p:sp>
        <p:nvSpPr>
          <p:cNvPr id="4" name="Date Placeholder 3"/>
          <p:cNvSpPr>
            <a:spLocks noGrp="1"/>
          </p:cNvSpPr>
          <p:nvPr>
            <p:ph type="dt" sz="half" idx="10"/>
          </p:nvPr>
        </p:nvSpPr>
        <p:spPr/>
        <p:txBody>
          <a:bodyPr/>
          <a:lstStyle/>
          <a:p>
            <a:pPr>
              <a:defRPr/>
            </a:pPr>
            <a:r>
              <a:rPr lang="ru-RU" smtClean="0"/>
              <a:t>29.05.2014</a:t>
            </a:r>
            <a:endParaRPr lang="ru-RU"/>
          </a:p>
        </p:txBody>
      </p:sp>
      <p:sp>
        <p:nvSpPr>
          <p:cNvPr id="5" name="Footer Placeholder 4"/>
          <p:cNvSpPr>
            <a:spLocks noGrp="1"/>
          </p:cNvSpPr>
          <p:nvPr>
            <p:ph type="ftr" sz="quarter" idx="11"/>
          </p:nvPr>
        </p:nvSpPr>
        <p:spPr/>
        <p:txBody>
          <a:bodyPr/>
          <a:lstStyle/>
          <a:p>
            <a:pPr>
              <a:defRPr/>
            </a:pPr>
            <a:r>
              <a:rPr lang="en-US" smtClean="0"/>
              <a:t>AM TLD governance for Registrars Workshop</a:t>
            </a:r>
            <a:endParaRPr lang="en-US"/>
          </a:p>
        </p:txBody>
      </p:sp>
      <p:sp>
        <p:nvSpPr>
          <p:cNvPr id="6" name="Slide Number Placeholder 5"/>
          <p:cNvSpPr>
            <a:spLocks noGrp="1"/>
          </p:cNvSpPr>
          <p:nvPr>
            <p:ph type="sldNum" sz="quarter" idx="12"/>
          </p:nvPr>
        </p:nvSpPr>
        <p:spPr/>
        <p:txBody>
          <a:bodyPr/>
          <a:lstStyle/>
          <a:p>
            <a:pPr>
              <a:defRPr/>
            </a:pPr>
            <a:fld id="{0E5E8057-ABC4-457F-8D81-C899242AFB45}" type="slidenum">
              <a:rPr lang="en-US" smtClean="0"/>
              <a:pPr>
                <a:defRPr/>
              </a:pPr>
              <a:t>14</a:t>
            </a:fld>
            <a:endParaRPr lang="en-US"/>
          </a:p>
        </p:txBody>
      </p:sp>
      <p:sp>
        <p:nvSpPr>
          <p:cNvPr id="10" name="TextBox 9"/>
          <p:cNvSpPr txBox="1"/>
          <p:nvPr/>
        </p:nvSpPr>
        <p:spPr>
          <a:xfrm>
            <a:off x="304800" y="914400"/>
            <a:ext cx="8534400" cy="5509200"/>
          </a:xfrm>
          <a:prstGeom prst="rect">
            <a:avLst/>
          </a:prstGeom>
          <a:noFill/>
        </p:spPr>
        <p:txBody>
          <a:bodyPr wrap="square" rtlCol="0">
            <a:spAutoFit/>
          </a:bodyPr>
          <a:lstStyle/>
          <a:p>
            <a:pPr>
              <a:buFont typeface="Arial" pitchFamily="34" charset="0"/>
              <a:buChar char="•"/>
            </a:pPr>
            <a:r>
              <a:rPr lang="en-US" sz="3200" dirty="0" smtClean="0"/>
              <a:t> </a:t>
            </a:r>
            <a:r>
              <a:rPr lang="en-US" sz="3200" dirty="0" err="1" smtClean="0"/>
              <a:t>Cybersecurity</a:t>
            </a:r>
            <a:r>
              <a:rPr lang="en-US" sz="3200" dirty="0" smtClean="0"/>
              <a:t> and open Internet (</a:t>
            </a:r>
            <a:r>
              <a:rPr lang="hy-AM" sz="3200" dirty="0" smtClean="0"/>
              <a:t>Կիբեր անվտանգություն և բաց Ինտերնետ)</a:t>
            </a:r>
            <a:endParaRPr lang="ru-RU" sz="3200" dirty="0" smtClean="0"/>
          </a:p>
          <a:p>
            <a:pPr>
              <a:buFont typeface="Arial" pitchFamily="34" charset="0"/>
              <a:buChar char="•"/>
            </a:pPr>
            <a:r>
              <a:rPr lang="ru-RU" sz="3200" dirty="0" smtClean="0"/>
              <a:t> </a:t>
            </a:r>
            <a:r>
              <a:rPr lang="en-US" sz="3200" dirty="0" smtClean="0"/>
              <a:t>Personal privacy</a:t>
            </a:r>
            <a:r>
              <a:rPr lang="hy-AM" sz="3200" dirty="0" smtClean="0"/>
              <a:t>(անձնական կյանքի գաղտնիությունը Ինտերնետում)</a:t>
            </a:r>
            <a:r>
              <a:rPr lang="ru-RU" sz="3200" dirty="0" smtClean="0"/>
              <a:t> </a:t>
            </a:r>
          </a:p>
          <a:p>
            <a:pPr>
              <a:buFont typeface="Arial" pitchFamily="34" charset="0"/>
              <a:buChar char="•"/>
            </a:pPr>
            <a:r>
              <a:rPr lang="en-US" sz="3200" dirty="0" smtClean="0"/>
              <a:t> Internet traffic filtration</a:t>
            </a:r>
            <a:r>
              <a:rPr lang="ru-RU" sz="3200" dirty="0" smtClean="0"/>
              <a:t> (</a:t>
            </a:r>
            <a:r>
              <a:rPr lang="hy-AM" sz="3200" dirty="0" smtClean="0"/>
              <a:t>տրաֆիկի ֆիլտացիյա)</a:t>
            </a:r>
            <a:endParaRPr lang="ru-RU" sz="3200" dirty="0" smtClean="0"/>
          </a:p>
          <a:p>
            <a:pPr>
              <a:buFont typeface="Arial" pitchFamily="34" charset="0"/>
              <a:buChar char="•"/>
            </a:pPr>
            <a:r>
              <a:rPr lang="ru-RU" sz="3200" dirty="0" smtClean="0"/>
              <a:t> </a:t>
            </a:r>
            <a:r>
              <a:rPr lang="en-US" sz="3200" dirty="0" smtClean="0"/>
              <a:t>Blocking access to Internet resources (</a:t>
            </a:r>
            <a:r>
              <a:rPr lang="hy-AM" sz="3200" dirty="0" smtClean="0"/>
              <a:t>Ինտերնետ Ռեսուրսների հասանելիւոթյան արգելակումը)</a:t>
            </a:r>
            <a:endParaRPr lang="ru-RU" sz="3200" dirty="0" smtClean="0"/>
          </a:p>
          <a:p>
            <a:pPr>
              <a:buFont typeface="Arial" pitchFamily="34" charset="0"/>
              <a:buChar char="•"/>
            </a:pPr>
            <a:r>
              <a:rPr lang="en-US" sz="3200" dirty="0" smtClean="0"/>
              <a:t> Consequences of blocking groups of people, countries, etc</a:t>
            </a:r>
            <a:r>
              <a:rPr lang="ru-RU" sz="3200" dirty="0" smtClean="0"/>
              <a:t> </a:t>
            </a:r>
            <a:r>
              <a:rPr lang="hy-AM" sz="3200" dirty="0" smtClean="0"/>
              <a:t>(արգելակման հետևանքները)</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noFill/>
        </p:spPr>
        <p:txBody>
          <a:bodyPr/>
          <a:lstStyle/>
          <a:p>
            <a:r>
              <a:rPr lang="en-US" smtClean="0"/>
              <a:t>AM TLD governance for Registrars Workshop</a:t>
            </a:r>
          </a:p>
        </p:txBody>
      </p:sp>
      <p:sp>
        <p:nvSpPr>
          <p:cNvPr id="9219" name="Rectangle 4"/>
          <p:cNvSpPr>
            <a:spLocks noChangeArrowheads="1"/>
          </p:cNvSpPr>
          <p:nvPr/>
        </p:nvSpPr>
        <p:spPr bwMode="auto">
          <a:xfrm>
            <a:off x="685800" y="1600200"/>
            <a:ext cx="7848600" cy="4401205"/>
          </a:xfrm>
          <a:prstGeom prst="rect">
            <a:avLst/>
          </a:prstGeom>
          <a:noFill/>
          <a:ln w="9525">
            <a:noFill/>
            <a:miter lim="800000"/>
            <a:headEnd/>
            <a:tailEnd/>
          </a:ln>
        </p:spPr>
        <p:txBody>
          <a:bodyPr wrap="square" anchor="ctr">
            <a:spAutoFit/>
          </a:bodyPr>
          <a:lstStyle/>
          <a:p>
            <a:pPr>
              <a:buFont typeface="Arial" charset="0"/>
              <a:buChar char="•"/>
            </a:pPr>
            <a:r>
              <a:rPr lang="en-US" sz="2800" i="1" dirty="0" smtClean="0"/>
              <a:t> Sponsoring of the first International Conference on Telemedicine</a:t>
            </a:r>
          </a:p>
          <a:p>
            <a:pPr>
              <a:buFont typeface="Arial" charset="0"/>
              <a:buChar char="•"/>
            </a:pPr>
            <a:r>
              <a:rPr lang="en-US" sz="2800" i="1" dirty="0" smtClean="0"/>
              <a:t> Sponsoring of the creation of Armenian Internet Traffic Exchange (</a:t>
            </a:r>
            <a:r>
              <a:rPr lang="hy-AM" sz="2800" i="1" dirty="0" smtClean="0"/>
              <a:t>ARMIX</a:t>
            </a:r>
            <a:r>
              <a:rPr lang="en-US" sz="2800" i="1" dirty="0" smtClean="0"/>
              <a:t>)</a:t>
            </a:r>
          </a:p>
          <a:p>
            <a:pPr>
              <a:buFont typeface="Arial" charset="0"/>
              <a:buChar char="•"/>
            </a:pPr>
            <a:r>
              <a:rPr lang="en-US" sz="2800" i="1" dirty="0" smtClean="0"/>
              <a:t> Sponsoring of the upgrade of the scientific research network to the </a:t>
            </a:r>
            <a:r>
              <a:rPr lang="hy-AM" sz="2800" i="1" dirty="0" smtClean="0"/>
              <a:t>IP6 </a:t>
            </a:r>
            <a:r>
              <a:rPr lang="en-US" sz="2800" i="1" dirty="0" smtClean="0"/>
              <a:t>readiness</a:t>
            </a:r>
          </a:p>
          <a:p>
            <a:pPr>
              <a:buFont typeface="Arial" charset="0"/>
              <a:buChar char="•"/>
            </a:pPr>
            <a:r>
              <a:rPr lang="en-US" sz="2800" i="1" dirty="0" smtClean="0"/>
              <a:t> Sponsoring of the project of digitization of publications in the National Library</a:t>
            </a:r>
          </a:p>
          <a:p>
            <a:pPr>
              <a:buFont typeface="Arial" charset="0"/>
              <a:buChar char="•"/>
            </a:pPr>
            <a:r>
              <a:rPr lang="en-US" sz="2800" i="1" dirty="0" smtClean="0"/>
              <a:t> Sponsoring of the creation of the Internet availability Center for Blinds</a:t>
            </a:r>
            <a:endParaRPr lang="en-US" sz="2800" i="1" dirty="0"/>
          </a:p>
        </p:txBody>
      </p:sp>
      <p:sp>
        <p:nvSpPr>
          <p:cNvPr id="9220" name="TextBox 3"/>
          <p:cNvSpPr txBox="1">
            <a:spLocks noChangeArrowheads="1"/>
          </p:cNvSpPr>
          <p:nvPr/>
        </p:nvSpPr>
        <p:spPr bwMode="auto">
          <a:xfrm>
            <a:off x="609600" y="228600"/>
            <a:ext cx="8305800" cy="954107"/>
          </a:xfrm>
          <a:prstGeom prst="rect">
            <a:avLst/>
          </a:prstGeom>
          <a:noFill/>
          <a:ln w="9525">
            <a:noFill/>
            <a:miter lim="800000"/>
            <a:headEnd/>
            <a:tailEnd/>
          </a:ln>
        </p:spPr>
        <p:txBody>
          <a:bodyPr>
            <a:spAutoFit/>
          </a:bodyPr>
          <a:lstStyle/>
          <a:p>
            <a:pPr algn="ctr"/>
            <a:r>
              <a:rPr lang="en-US" sz="2800" dirty="0" smtClean="0">
                <a:solidFill>
                  <a:srgbClr val="002060"/>
                </a:solidFill>
              </a:rPr>
              <a:t>ISOC AM activity for the sake of Internet development in Armenia</a:t>
            </a:r>
            <a:endParaRPr lang="en-US" sz="2800" dirty="0">
              <a:solidFill>
                <a:srgbClr val="002060"/>
              </a:solidFill>
            </a:endParaRPr>
          </a:p>
        </p:txBody>
      </p:sp>
      <p:sp>
        <p:nvSpPr>
          <p:cNvPr id="5" name="Slide Number Placeholder 4"/>
          <p:cNvSpPr>
            <a:spLocks noGrp="1"/>
          </p:cNvSpPr>
          <p:nvPr>
            <p:ph type="sldNum" sz="quarter" idx="12"/>
          </p:nvPr>
        </p:nvSpPr>
        <p:spPr/>
        <p:txBody>
          <a:bodyPr/>
          <a:lstStyle/>
          <a:p>
            <a:pPr>
              <a:defRPr/>
            </a:pPr>
            <a:fld id="{8E349D07-A07D-4359-9F47-CF9D79387BE4}" type="slidenum">
              <a:rPr lang="en-US" smtClean="0"/>
              <a:pPr>
                <a:defRPr/>
              </a:pPr>
              <a:t>15</a:t>
            </a:fld>
            <a:endParaRPr lang="en-US"/>
          </a:p>
        </p:txBody>
      </p:sp>
      <p:sp>
        <p:nvSpPr>
          <p:cNvPr id="6" name="Date Placeholder 5"/>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noFill/>
        </p:spPr>
        <p:txBody>
          <a:bodyPr/>
          <a:lstStyle/>
          <a:p>
            <a:r>
              <a:rPr lang="en-US" smtClean="0"/>
              <a:t>AM TLD governance for Registrars Workshop</a:t>
            </a:r>
          </a:p>
        </p:txBody>
      </p:sp>
      <p:sp>
        <p:nvSpPr>
          <p:cNvPr id="9219" name="Rectangle 4"/>
          <p:cNvSpPr>
            <a:spLocks noChangeArrowheads="1"/>
          </p:cNvSpPr>
          <p:nvPr/>
        </p:nvSpPr>
        <p:spPr bwMode="auto">
          <a:xfrm>
            <a:off x="381000" y="1739444"/>
            <a:ext cx="8534400" cy="3539430"/>
          </a:xfrm>
          <a:prstGeom prst="rect">
            <a:avLst/>
          </a:prstGeom>
          <a:noFill/>
          <a:ln w="9525">
            <a:noFill/>
            <a:miter lim="800000"/>
            <a:headEnd/>
            <a:tailEnd/>
          </a:ln>
        </p:spPr>
        <p:txBody>
          <a:bodyPr wrap="square" anchor="ctr">
            <a:spAutoFit/>
          </a:bodyPr>
          <a:lstStyle/>
          <a:p>
            <a:pPr>
              <a:buFont typeface="Arial" charset="0"/>
              <a:buChar char="•"/>
            </a:pPr>
            <a:r>
              <a:rPr lang="en-US" sz="2800" i="1" dirty="0" smtClean="0"/>
              <a:t> Sponsoring of the national survey on the Internet penetration in Armenia</a:t>
            </a:r>
          </a:p>
          <a:p>
            <a:pPr>
              <a:buFont typeface="Arial" charset="0"/>
              <a:buChar char="•"/>
            </a:pPr>
            <a:r>
              <a:rPr lang="en-US" sz="2800" i="1" dirty="0" smtClean="0"/>
              <a:t> Sponsoring of the annual Internet conference </a:t>
            </a:r>
            <a:r>
              <a:rPr lang="ru-RU" sz="2800" i="1" dirty="0" smtClean="0"/>
              <a:t>(</a:t>
            </a:r>
            <a:r>
              <a:rPr lang="en-US" sz="2800" i="1" dirty="0" err="1" smtClean="0"/>
              <a:t>ArmNet</a:t>
            </a:r>
            <a:r>
              <a:rPr lang="en-US" sz="2800" i="1" dirty="0" smtClean="0"/>
              <a:t>), where the winners of the best web sites in different nominations are announced</a:t>
            </a:r>
          </a:p>
          <a:p>
            <a:pPr>
              <a:buFont typeface="Arial" charset="0"/>
              <a:buChar char="•"/>
            </a:pPr>
            <a:r>
              <a:rPr lang="en-US" sz="2800" i="1" dirty="0" smtClean="0"/>
              <a:t> Sponsoring with the Global ISOC of the joint INET-Armenia conference and trainings on Internet  Exchange (IX)</a:t>
            </a:r>
            <a:endParaRPr lang="en-US" sz="2800" i="1" dirty="0"/>
          </a:p>
        </p:txBody>
      </p:sp>
      <p:sp>
        <p:nvSpPr>
          <p:cNvPr id="9220" name="TextBox 3"/>
          <p:cNvSpPr txBox="1">
            <a:spLocks noChangeArrowheads="1"/>
          </p:cNvSpPr>
          <p:nvPr/>
        </p:nvSpPr>
        <p:spPr bwMode="auto">
          <a:xfrm>
            <a:off x="609600" y="228600"/>
            <a:ext cx="8305800" cy="954107"/>
          </a:xfrm>
          <a:prstGeom prst="rect">
            <a:avLst/>
          </a:prstGeom>
          <a:noFill/>
          <a:ln w="9525">
            <a:noFill/>
            <a:miter lim="800000"/>
            <a:headEnd/>
            <a:tailEnd/>
          </a:ln>
        </p:spPr>
        <p:txBody>
          <a:bodyPr>
            <a:spAutoFit/>
          </a:bodyPr>
          <a:lstStyle/>
          <a:p>
            <a:pPr algn="ctr"/>
            <a:r>
              <a:rPr lang="en-US" sz="2800" dirty="0" smtClean="0">
                <a:solidFill>
                  <a:srgbClr val="002060"/>
                </a:solidFill>
              </a:rPr>
              <a:t>ISOC AM Activity for the sake of Internet development in Armenia</a:t>
            </a:r>
            <a:endParaRPr lang="en-US" sz="2800" dirty="0">
              <a:solidFill>
                <a:srgbClr val="002060"/>
              </a:solidFill>
            </a:endParaRPr>
          </a:p>
        </p:txBody>
      </p:sp>
      <p:sp>
        <p:nvSpPr>
          <p:cNvPr id="5" name="Slide Number Placeholder 4"/>
          <p:cNvSpPr>
            <a:spLocks noGrp="1"/>
          </p:cNvSpPr>
          <p:nvPr>
            <p:ph type="sldNum" sz="quarter" idx="12"/>
          </p:nvPr>
        </p:nvSpPr>
        <p:spPr/>
        <p:txBody>
          <a:bodyPr/>
          <a:lstStyle/>
          <a:p>
            <a:pPr>
              <a:defRPr/>
            </a:pPr>
            <a:fld id="{8E349D07-A07D-4359-9F47-CF9D79387BE4}" type="slidenum">
              <a:rPr lang="en-US" smtClean="0"/>
              <a:pPr>
                <a:defRPr/>
              </a:pPr>
              <a:t>16</a:t>
            </a:fld>
            <a:endParaRPr lang="en-US"/>
          </a:p>
        </p:txBody>
      </p:sp>
      <p:sp>
        <p:nvSpPr>
          <p:cNvPr id="6" name="Date Placeholder 5"/>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noFill/>
        </p:spPr>
        <p:txBody>
          <a:bodyPr/>
          <a:lstStyle/>
          <a:p>
            <a:r>
              <a:rPr lang="en-US" smtClean="0"/>
              <a:t>AM TLD governance for Registrars Workshop</a:t>
            </a:r>
          </a:p>
        </p:txBody>
      </p:sp>
      <p:sp>
        <p:nvSpPr>
          <p:cNvPr id="9219" name="Rectangle 4"/>
          <p:cNvSpPr>
            <a:spLocks noChangeArrowheads="1"/>
          </p:cNvSpPr>
          <p:nvPr/>
        </p:nvSpPr>
        <p:spPr bwMode="auto">
          <a:xfrm>
            <a:off x="381000" y="2622203"/>
            <a:ext cx="8534400" cy="2246769"/>
          </a:xfrm>
          <a:prstGeom prst="rect">
            <a:avLst/>
          </a:prstGeom>
          <a:noFill/>
          <a:ln w="9525">
            <a:noFill/>
            <a:miter lim="800000"/>
            <a:headEnd/>
            <a:tailEnd/>
          </a:ln>
        </p:spPr>
        <p:txBody>
          <a:bodyPr wrap="square" anchor="ctr">
            <a:spAutoFit/>
          </a:bodyPr>
          <a:lstStyle/>
          <a:p>
            <a:pPr>
              <a:buFont typeface="Arial" charset="0"/>
              <a:buChar char="•"/>
            </a:pPr>
            <a:r>
              <a:rPr lang="ru-RU" sz="2800" i="1" dirty="0" smtClean="0"/>
              <a:t>  </a:t>
            </a:r>
            <a:r>
              <a:rPr lang="en-US" sz="2800" i="1" dirty="0" smtClean="0"/>
              <a:t>Application to</a:t>
            </a:r>
            <a:r>
              <a:rPr lang="ru-RU" sz="2800" i="1" dirty="0" smtClean="0"/>
              <a:t> </a:t>
            </a:r>
            <a:r>
              <a:rPr lang="en-US" sz="2800" i="1" dirty="0" smtClean="0"/>
              <a:t>ICANN for Armenian IDN domain</a:t>
            </a:r>
            <a:r>
              <a:rPr lang="ru-RU" sz="2800" i="1" dirty="0" smtClean="0"/>
              <a:t> </a:t>
            </a:r>
            <a:r>
              <a:rPr lang="hy-AM" sz="2800" i="1" dirty="0" smtClean="0"/>
              <a:t>.հայ</a:t>
            </a:r>
            <a:endParaRPr lang="en-US" sz="2800" i="1" dirty="0" smtClean="0"/>
          </a:p>
          <a:p>
            <a:pPr>
              <a:buFont typeface="Arial" charset="0"/>
              <a:buChar char="•"/>
            </a:pPr>
            <a:r>
              <a:rPr lang="en-US" sz="2800" i="1" dirty="0" smtClean="0"/>
              <a:t> Participation in conferences</a:t>
            </a:r>
          </a:p>
          <a:p>
            <a:pPr>
              <a:buFont typeface="Arial" charset="0"/>
              <a:buChar char="•"/>
            </a:pPr>
            <a:r>
              <a:rPr lang="en-US" sz="2800" i="1" dirty="0" smtClean="0"/>
              <a:t> Financial support of business trips </a:t>
            </a:r>
            <a:r>
              <a:rPr lang="ru-RU" sz="2800" i="1" dirty="0" smtClean="0"/>
              <a:t>(</a:t>
            </a:r>
            <a:r>
              <a:rPr lang="en-US" sz="2800" i="1" dirty="0" smtClean="0"/>
              <a:t>last event</a:t>
            </a:r>
            <a:r>
              <a:rPr lang="ru-RU" sz="2800" i="1" dirty="0" smtClean="0"/>
              <a:t>: </a:t>
            </a:r>
            <a:r>
              <a:rPr lang="en-US" sz="2800" i="1" dirty="0" smtClean="0"/>
              <a:t>INET-Istanbul) </a:t>
            </a:r>
          </a:p>
        </p:txBody>
      </p:sp>
      <p:sp>
        <p:nvSpPr>
          <p:cNvPr id="9220" name="TextBox 3"/>
          <p:cNvSpPr txBox="1">
            <a:spLocks noChangeArrowheads="1"/>
          </p:cNvSpPr>
          <p:nvPr/>
        </p:nvSpPr>
        <p:spPr bwMode="auto">
          <a:xfrm>
            <a:off x="609600" y="228600"/>
            <a:ext cx="8305800" cy="954107"/>
          </a:xfrm>
          <a:prstGeom prst="rect">
            <a:avLst/>
          </a:prstGeom>
          <a:noFill/>
          <a:ln w="9525">
            <a:noFill/>
            <a:miter lim="800000"/>
            <a:headEnd/>
            <a:tailEnd/>
          </a:ln>
        </p:spPr>
        <p:txBody>
          <a:bodyPr>
            <a:spAutoFit/>
          </a:bodyPr>
          <a:lstStyle/>
          <a:p>
            <a:pPr algn="ctr"/>
            <a:r>
              <a:rPr lang="en-US" sz="2800" dirty="0" smtClean="0">
                <a:solidFill>
                  <a:srgbClr val="002060"/>
                </a:solidFill>
              </a:rPr>
              <a:t>ISOC AM Activity for the sake of Internet development in Armenia</a:t>
            </a:r>
            <a:endParaRPr lang="en-US" sz="2800" dirty="0">
              <a:solidFill>
                <a:srgbClr val="002060"/>
              </a:solidFill>
            </a:endParaRPr>
          </a:p>
        </p:txBody>
      </p:sp>
      <p:sp>
        <p:nvSpPr>
          <p:cNvPr id="5" name="Slide Number Placeholder 4"/>
          <p:cNvSpPr>
            <a:spLocks noGrp="1"/>
          </p:cNvSpPr>
          <p:nvPr>
            <p:ph type="sldNum" sz="quarter" idx="12"/>
          </p:nvPr>
        </p:nvSpPr>
        <p:spPr/>
        <p:txBody>
          <a:bodyPr/>
          <a:lstStyle/>
          <a:p>
            <a:pPr>
              <a:defRPr/>
            </a:pPr>
            <a:fld id="{8E349D07-A07D-4359-9F47-CF9D79387BE4}" type="slidenum">
              <a:rPr lang="en-US" smtClean="0"/>
              <a:pPr>
                <a:defRPr/>
              </a:pPr>
              <a:t>17</a:t>
            </a:fld>
            <a:endParaRPr lang="en-US"/>
          </a:p>
        </p:txBody>
      </p:sp>
      <p:sp>
        <p:nvSpPr>
          <p:cNvPr id="6" name="Date Placeholder 5"/>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019800"/>
            <a:ext cx="2895600" cy="457200"/>
          </a:xfrm>
        </p:spPr>
        <p:txBody>
          <a:bodyPr/>
          <a:lstStyle/>
          <a:p>
            <a:pPr>
              <a:defRPr/>
            </a:pPr>
            <a:r>
              <a:rPr lang="en-US" smtClean="0"/>
              <a:t>AM TLD governance for Registrars Workshop</a:t>
            </a:r>
            <a:endParaRPr lang="en-US" dirty="0"/>
          </a:p>
        </p:txBody>
      </p:sp>
      <p:sp>
        <p:nvSpPr>
          <p:cNvPr id="6" name="Slide Number Placeholder 5"/>
          <p:cNvSpPr>
            <a:spLocks noGrp="1"/>
          </p:cNvSpPr>
          <p:nvPr>
            <p:ph type="sldNum" sz="quarter" idx="12"/>
          </p:nvPr>
        </p:nvSpPr>
        <p:spPr/>
        <p:txBody>
          <a:bodyPr/>
          <a:lstStyle/>
          <a:p>
            <a:pPr>
              <a:defRPr/>
            </a:pPr>
            <a:fld id="{8E349D07-A07D-4359-9F47-CF9D79387BE4}" type="slidenum">
              <a:rPr lang="en-US" smtClean="0"/>
              <a:pPr>
                <a:defRPr/>
              </a:pPr>
              <a:t>18</a:t>
            </a:fld>
            <a:endParaRPr lang="en-US" dirty="0"/>
          </a:p>
        </p:txBody>
      </p:sp>
      <p:pic>
        <p:nvPicPr>
          <p:cNvPr id="17410" name="Picture 2" descr="C:\Documents and Settings\Igor\Desktop\Blind.jpg"/>
          <p:cNvPicPr>
            <a:picLocks noChangeAspect="1" noChangeArrowheads="1"/>
          </p:cNvPicPr>
          <p:nvPr/>
        </p:nvPicPr>
        <p:blipFill>
          <a:blip r:embed="rId2" cstate="print"/>
          <a:srcRect/>
          <a:stretch>
            <a:fillRect/>
          </a:stretch>
        </p:blipFill>
        <p:spPr bwMode="auto">
          <a:xfrm>
            <a:off x="1295400" y="1239768"/>
            <a:ext cx="6698028" cy="4475231"/>
          </a:xfrm>
          <a:prstGeom prst="rect">
            <a:avLst/>
          </a:prstGeom>
          <a:noFill/>
        </p:spPr>
      </p:pic>
      <p:sp>
        <p:nvSpPr>
          <p:cNvPr id="7" name="Rectangle 6"/>
          <p:cNvSpPr/>
          <p:nvPr/>
        </p:nvSpPr>
        <p:spPr>
          <a:xfrm>
            <a:off x="1752600" y="228600"/>
            <a:ext cx="7010400" cy="461665"/>
          </a:xfrm>
          <a:prstGeom prst="rect">
            <a:avLst/>
          </a:prstGeom>
        </p:spPr>
        <p:txBody>
          <a:bodyPr wrap="square">
            <a:spAutoFit/>
          </a:bodyPr>
          <a:lstStyle/>
          <a:p>
            <a:r>
              <a:rPr lang="en-US" sz="2400" b="1" dirty="0" smtClean="0">
                <a:solidFill>
                  <a:srgbClr val="002060"/>
                </a:solidFill>
              </a:rPr>
              <a:t>Internet Availability Center for Blinds</a:t>
            </a:r>
            <a:endParaRPr lang="ru-RU" sz="2400" b="1" dirty="0">
              <a:solidFill>
                <a:srgbClr val="002060"/>
              </a:solidFill>
            </a:endParaRPr>
          </a:p>
        </p:txBody>
      </p:sp>
      <p:sp>
        <p:nvSpPr>
          <p:cNvPr id="8" name="Date Placeholder 7"/>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IMG_3768"/>
          <p:cNvPicPr>
            <a:picLocks noChangeAspect="1" noChangeArrowheads="1"/>
          </p:cNvPicPr>
          <p:nvPr/>
        </p:nvPicPr>
        <p:blipFill>
          <a:blip r:embed="rId2" cstate="print"/>
          <a:srcRect/>
          <a:stretch>
            <a:fillRect/>
          </a:stretch>
        </p:blipFill>
        <p:spPr bwMode="auto">
          <a:xfrm>
            <a:off x="1143000" y="990600"/>
            <a:ext cx="7543800" cy="5029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E349D07-A07D-4359-9F47-CF9D79387BE4}" type="slidenum">
              <a:rPr lang="en-US" smtClean="0"/>
              <a:pPr>
                <a:defRPr/>
              </a:pPr>
              <a:t>19</a:t>
            </a:fld>
            <a:endParaRPr lang="en-US"/>
          </a:p>
        </p:txBody>
      </p:sp>
      <p:sp>
        <p:nvSpPr>
          <p:cNvPr id="5" name="Date Placeholder 4"/>
          <p:cNvSpPr>
            <a:spLocks noGrp="1"/>
          </p:cNvSpPr>
          <p:nvPr>
            <p:ph type="dt" sz="half" idx="10"/>
          </p:nvPr>
        </p:nvSpPr>
        <p:spPr/>
        <p:txBody>
          <a:bodyPr/>
          <a:lstStyle/>
          <a:p>
            <a:pPr>
              <a:defRPr/>
            </a:pPr>
            <a:r>
              <a:rPr lang="ru-RU" smtClean="0"/>
              <a:t>29.05.2014</a:t>
            </a:r>
            <a:endParaRPr lang="ru-RU"/>
          </a:p>
        </p:txBody>
      </p:sp>
      <p:sp>
        <p:nvSpPr>
          <p:cNvPr id="6" name="Footer Placeholder 5"/>
          <p:cNvSpPr>
            <a:spLocks noGrp="1"/>
          </p:cNvSpPr>
          <p:nvPr>
            <p:ph type="ftr" sz="quarter" idx="11"/>
          </p:nvPr>
        </p:nvSpPr>
        <p:spPr/>
        <p:txBody>
          <a:bodyPr/>
          <a:lstStyle/>
          <a:p>
            <a:pPr>
              <a:defRPr/>
            </a:pPr>
            <a:r>
              <a:rPr lang="en-US" smtClean="0"/>
              <a:t>AM TLD governance for Registrars Workshop</a:t>
            </a:r>
            <a:endParaRPr lang="en-US"/>
          </a:p>
        </p:txBody>
      </p:sp>
      <p:sp>
        <p:nvSpPr>
          <p:cNvPr id="7" name="TextBox 6"/>
          <p:cNvSpPr txBox="1"/>
          <p:nvPr/>
        </p:nvSpPr>
        <p:spPr>
          <a:xfrm>
            <a:off x="1752600" y="228600"/>
            <a:ext cx="6858000" cy="707886"/>
          </a:xfrm>
          <a:prstGeom prst="rect">
            <a:avLst/>
          </a:prstGeom>
          <a:noFill/>
        </p:spPr>
        <p:txBody>
          <a:bodyPr wrap="square" rtlCol="0">
            <a:spAutoFit/>
          </a:bodyPr>
          <a:lstStyle/>
          <a:p>
            <a:pPr algn="ctr"/>
            <a:r>
              <a:rPr lang="en-US" sz="2000" b="1" dirty="0" smtClean="0">
                <a:solidFill>
                  <a:srgbClr val="002060"/>
                </a:solidFill>
              </a:rPr>
              <a:t>Translation of  the “Internet Governance” book into Armenian” </a:t>
            </a:r>
            <a:endParaRPr lang="ru-RU" sz="2000"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934200" cy="944562"/>
          </a:xfrm>
        </p:spPr>
        <p:txBody>
          <a:bodyPr/>
          <a:lstStyle/>
          <a:p>
            <a:pPr algn="ctr"/>
            <a:r>
              <a:rPr lang="en-US" sz="3200" b="1" dirty="0" smtClean="0">
                <a:solidFill>
                  <a:srgbClr val="000099"/>
                </a:solidFill>
              </a:rPr>
              <a:t>Organizing Internet Community</a:t>
            </a:r>
            <a:endParaRPr lang="en-US" sz="3200" b="1" dirty="0">
              <a:solidFill>
                <a:srgbClr val="000099"/>
              </a:solidFill>
            </a:endParaRPr>
          </a:p>
        </p:txBody>
      </p:sp>
      <p:sp>
        <p:nvSpPr>
          <p:cNvPr id="3" name="Content Placeholder 2"/>
          <p:cNvSpPr>
            <a:spLocks noGrp="1"/>
          </p:cNvSpPr>
          <p:nvPr>
            <p:ph idx="1"/>
          </p:nvPr>
        </p:nvSpPr>
        <p:spPr>
          <a:xfrm>
            <a:off x="457200" y="1219200"/>
            <a:ext cx="8458200" cy="4906963"/>
          </a:xfrm>
        </p:spPr>
        <p:txBody>
          <a:bodyPr>
            <a:normAutofit/>
          </a:bodyPr>
          <a:lstStyle/>
          <a:p>
            <a:pPr algn="just"/>
            <a:r>
              <a:rPr lang="en-US" dirty="0" smtClean="0">
                <a:solidFill>
                  <a:srgbClr val="002060"/>
                </a:solidFill>
              </a:rPr>
              <a:t>To get the rights for TLD management the organization must be managed by of the country Internet Community.</a:t>
            </a:r>
          </a:p>
          <a:p>
            <a:pPr algn="just"/>
            <a:r>
              <a:rPr lang="en-US" dirty="0" smtClean="0">
                <a:solidFill>
                  <a:srgbClr val="002060"/>
                </a:solidFill>
              </a:rPr>
              <a:t>ISOC AM was founded in 1994 to represent the Armenia Internet Community.</a:t>
            </a:r>
          </a:p>
          <a:p>
            <a:pPr algn="just"/>
            <a:r>
              <a:rPr lang="en-US" dirty="0" smtClean="0">
                <a:solidFill>
                  <a:srgbClr val="002060"/>
                </a:solidFill>
              </a:rPr>
              <a:t>The Society is governed by the Council re-elected each year. The main goal of the Society is to assist to the development of Internet in Armenia.</a:t>
            </a:r>
          </a:p>
        </p:txBody>
      </p:sp>
      <p:sp>
        <p:nvSpPr>
          <p:cNvPr id="4" name="Date Placeholder 3"/>
          <p:cNvSpPr>
            <a:spLocks noGrp="1"/>
          </p:cNvSpPr>
          <p:nvPr>
            <p:ph type="dt" sz="half" idx="10"/>
          </p:nvPr>
        </p:nvSpPr>
        <p:spPr/>
        <p:txBody>
          <a:bodyPr/>
          <a:lstStyle/>
          <a:p>
            <a:pPr>
              <a:defRPr/>
            </a:pPr>
            <a:r>
              <a:rPr lang="ru-RU" smtClean="0"/>
              <a:t>29.05.2014</a:t>
            </a:r>
            <a:endParaRPr lang="ru-RU"/>
          </a:p>
        </p:txBody>
      </p:sp>
      <p:sp>
        <p:nvSpPr>
          <p:cNvPr id="5" name="Slide Number Placeholder 4"/>
          <p:cNvSpPr>
            <a:spLocks noGrp="1"/>
          </p:cNvSpPr>
          <p:nvPr>
            <p:ph type="sldNum" sz="quarter" idx="12"/>
          </p:nvPr>
        </p:nvSpPr>
        <p:spPr/>
        <p:txBody>
          <a:bodyPr/>
          <a:lstStyle/>
          <a:p>
            <a:pPr>
              <a:defRPr/>
            </a:pPr>
            <a:fld id="{0D45E11F-FB55-4907-BAD7-875773610B00}" type="slidenum">
              <a:rPr lang="en-US" smtClean="0"/>
              <a:pPr>
                <a:defRPr/>
              </a:pPr>
              <a:t>2</a:t>
            </a:fld>
            <a:endParaRPr lang="en-US"/>
          </a:p>
        </p:txBody>
      </p:sp>
      <p:sp>
        <p:nvSpPr>
          <p:cNvPr id="6" name="Footer Placeholder 5"/>
          <p:cNvSpPr>
            <a:spLocks noGrp="1"/>
          </p:cNvSpPr>
          <p:nvPr>
            <p:ph type="ftr" sz="quarter" idx="11"/>
          </p:nvPr>
        </p:nvSpPr>
        <p:spPr/>
        <p:txBody>
          <a:bodyPr/>
          <a:lstStyle/>
          <a:p>
            <a:pPr>
              <a:defRPr/>
            </a:pPr>
            <a:r>
              <a:rPr lang="en-US" smtClean="0"/>
              <a:t>AM TLD governance for Registrars Workshop</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IMG_3765"/>
          <p:cNvPicPr>
            <a:picLocks noChangeAspect="1" noChangeArrowheads="1"/>
          </p:cNvPicPr>
          <p:nvPr/>
        </p:nvPicPr>
        <p:blipFill>
          <a:blip r:embed="rId2" cstate="print"/>
          <a:srcRect/>
          <a:stretch>
            <a:fillRect/>
          </a:stretch>
        </p:blipFill>
        <p:spPr bwMode="auto">
          <a:xfrm>
            <a:off x="1447800" y="1447800"/>
            <a:ext cx="6858000" cy="4572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E349D07-A07D-4359-9F47-CF9D79387BE4}" type="slidenum">
              <a:rPr lang="en-US" smtClean="0"/>
              <a:pPr>
                <a:defRPr/>
              </a:pPr>
              <a:t>20</a:t>
            </a:fld>
            <a:endParaRPr lang="en-US"/>
          </a:p>
        </p:txBody>
      </p:sp>
      <p:sp>
        <p:nvSpPr>
          <p:cNvPr id="5" name="Date Placeholder 4"/>
          <p:cNvSpPr>
            <a:spLocks noGrp="1"/>
          </p:cNvSpPr>
          <p:nvPr>
            <p:ph type="dt" sz="half" idx="10"/>
          </p:nvPr>
        </p:nvSpPr>
        <p:spPr/>
        <p:txBody>
          <a:bodyPr/>
          <a:lstStyle/>
          <a:p>
            <a:pPr>
              <a:defRPr/>
            </a:pPr>
            <a:r>
              <a:rPr lang="ru-RU" smtClean="0"/>
              <a:t>29.05.2014</a:t>
            </a:r>
            <a:endParaRPr lang="ru-RU"/>
          </a:p>
        </p:txBody>
      </p:sp>
      <p:sp>
        <p:nvSpPr>
          <p:cNvPr id="6" name="Footer Placeholder 5"/>
          <p:cNvSpPr>
            <a:spLocks noGrp="1"/>
          </p:cNvSpPr>
          <p:nvPr>
            <p:ph type="ftr" sz="quarter" idx="11"/>
          </p:nvPr>
        </p:nvSpPr>
        <p:spPr/>
        <p:txBody>
          <a:bodyPr/>
          <a:lstStyle/>
          <a:p>
            <a:pPr>
              <a:defRPr/>
            </a:pPr>
            <a:r>
              <a:rPr lang="en-US" smtClean="0"/>
              <a:t>AM TLD governance for Registrars Workshop</a:t>
            </a:r>
            <a:endParaRPr lang="en-US"/>
          </a:p>
        </p:txBody>
      </p:sp>
      <p:sp>
        <p:nvSpPr>
          <p:cNvPr id="7" name="TextBox 6"/>
          <p:cNvSpPr txBox="1"/>
          <p:nvPr/>
        </p:nvSpPr>
        <p:spPr>
          <a:xfrm>
            <a:off x="1828800" y="304800"/>
            <a:ext cx="7086600" cy="954107"/>
          </a:xfrm>
          <a:prstGeom prst="rect">
            <a:avLst/>
          </a:prstGeom>
          <a:noFill/>
        </p:spPr>
        <p:txBody>
          <a:bodyPr wrap="square" rtlCol="0">
            <a:spAutoFit/>
          </a:bodyPr>
          <a:lstStyle/>
          <a:p>
            <a:pPr algn="ctr"/>
            <a:r>
              <a:rPr lang="en-US" sz="2800" dirty="0" smtClean="0">
                <a:solidFill>
                  <a:srgbClr val="002060"/>
                </a:solidFill>
              </a:rPr>
              <a:t>Workshops on the most actual Internet problems</a:t>
            </a:r>
            <a:endParaRPr lang="ru-RU" sz="2800"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133600" y="304800"/>
            <a:ext cx="4572000" cy="523220"/>
          </a:xfrm>
          <a:prstGeom prst="rect">
            <a:avLst/>
          </a:prstGeom>
          <a:noFill/>
          <a:ln w="9525">
            <a:noFill/>
            <a:miter lim="800000"/>
            <a:headEnd/>
            <a:tailEnd/>
          </a:ln>
        </p:spPr>
        <p:txBody>
          <a:bodyPr>
            <a:spAutoFit/>
          </a:bodyPr>
          <a:lstStyle/>
          <a:p>
            <a:pPr marL="457200" indent="-457200" algn="ctr">
              <a:spcBef>
                <a:spcPct val="20000"/>
              </a:spcBef>
            </a:pPr>
            <a:r>
              <a:rPr lang="en-US" sz="2800" dirty="0" smtClean="0">
                <a:solidFill>
                  <a:srgbClr val="002060"/>
                </a:solidFill>
              </a:rPr>
              <a:t>IPv6 days in Armenia</a:t>
            </a:r>
            <a:endParaRPr lang="hy-AM" sz="2800" dirty="0">
              <a:solidFill>
                <a:srgbClr val="002060"/>
              </a:solidFill>
            </a:endParaRPr>
          </a:p>
        </p:txBody>
      </p:sp>
      <p:pic>
        <p:nvPicPr>
          <p:cNvPr id="18436" name="Picture 4" descr="IP6 day in Armenia 004"/>
          <p:cNvPicPr>
            <a:picLocks noChangeAspect="1" noChangeArrowheads="1"/>
          </p:cNvPicPr>
          <p:nvPr/>
        </p:nvPicPr>
        <p:blipFill>
          <a:blip r:embed="rId2" cstate="print"/>
          <a:srcRect/>
          <a:stretch>
            <a:fillRect/>
          </a:stretch>
        </p:blipFill>
        <p:spPr bwMode="auto">
          <a:xfrm>
            <a:off x="1676400" y="1447800"/>
            <a:ext cx="6146800" cy="46101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8E349D07-A07D-4359-9F47-CF9D79387BE4}" type="slidenum">
              <a:rPr lang="en-US" smtClean="0"/>
              <a:pPr>
                <a:defRPr/>
              </a:pPr>
              <a:t>21</a:t>
            </a:fld>
            <a:endParaRPr lang="en-US"/>
          </a:p>
        </p:txBody>
      </p:sp>
      <p:sp>
        <p:nvSpPr>
          <p:cNvPr id="7" name="Date Placeholder 6"/>
          <p:cNvSpPr>
            <a:spLocks noGrp="1"/>
          </p:cNvSpPr>
          <p:nvPr>
            <p:ph type="dt" sz="half" idx="10"/>
          </p:nvPr>
        </p:nvSpPr>
        <p:spPr/>
        <p:txBody>
          <a:bodyPr/>
          <a:lstStyle/>
          <a:p>
            <a:pPr>
              <a:defRPr/>
            </a:pPr>
            <a:r>
              <a:rPr lang="ru-RU" smtClean="0"/>
              <a:t>29.05.2014</a:t>
            </a:r>
            <a:endParaRPr lang="ru-RU"/>
          </a:p>
        </p:txBody>
      </p:sp>
      <p:sp>
        <p:nvSpPr>
          <p:cNvPr id="8" name="Footer Placeholder 7"/>
          <p:cNvSpPr>
            <a:spLocks noGrp="1"/>
          </p:cNvSpPr>
          <p:nvPr>
            <p:ph type="ftr" sz="quarter" idx="11"/>
          </p:nvPr>
        </p:nvSpPr>
        <p:spPr/>
        <p:txBody>
          <a:bodyPr/>
          <a:lstStyle/>
          <a:p>
            <a:pPr>
              <a:defRPr/>
            </a:pPr>
            <a:r>
              <a:rPr lang="en-US" smtClean="0"/>
              <a:t>AM TLD governance for Registrars Workshop</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ru-RU" smtClean="0"/>
              <a:t>29.05.2014</a:t>
            </a:r>
            <a:endParaRPr lang="ru-RU"/>
          </a:p>
        </p:txBody>
      </p:sp>
      <p:sp>
        <p:nvSpPr>
          <p:cNvPr id="3" name="Footer Placeholder 2"/>
          <p:cNvSpPr>
            <a:spLocks noGrp="1"/>
          </p:cNvSpPr>
          <p:nvPr>
            <p:ph type="ftr" sz="quarter" idx="11"/>
          </p:nvPr>
        </p:nvSpPr>
        <p:spPr/>
        <p:txBody>
          <a:bodyPr/>
          <a:lstStyle/>
          <a:p>
            <a:pPr>
              <a:defRPr/>
            </a:pPr>
            <a:r>
              <a:rPr lang="en-US" smtClean="0"/>
              <a:t>AM TLD governance for Registrars Workshop</a:t>
            </a:r>
            <a:endParaRPr lang="en-US"/>
          </a:p>
        </p:txBody>
      </p:sp>
      <p:sp>
        <p:nvSpPr>
          <p:cNvPr id="4" name="Slide Number Placeholder 3"/>
          <p:cNvSpPr>
            <a:spLocks noGrp="1"/>
          </p:cNvSpPr>
          <p:nvPr>
            <p:ph type="sldNum" sz="quarter" idx="12"/>
          </p:nvPr>
        </p:nvSpPr>
        <p:spPr/>
        <p:txBody>
          <a:bodyPr/>
          <a:lstStyle/>
          <a:p>
            <a:pPr>
              <a:defRPr/>
            </a:pPr>
            <a:fld id="{F0CE4355-328F-4861-9E6F-DB9A523BF5FD}" type="slidenum">
              <a:rPr lang="en-US" smtClean="0"/>
              <a:pPr>
                <a:defRPr/>
              </a:pPr>
              <a:t>22</a:t>
            </a:fld>
            <a:endParaRPr lang="en-US"/>
          </a:p>
        </p:txBody>
      </p:sp>
      <p:graphicFrame>
        <p:nvGraphicFramePr>
          <p:cNvPr id="5" name="Диаграмма 33"/>
          <p:cNvGraphicFramePr/>
          <p:nvPr/>
        </p:nvGraphicFramePr>
        <p:xfrm>
          <a:off x="1983850" y="1854641"/>
          <a:ext cx="5176299" cy="3148717"/>
        </p:xfrm>
        <a:graphic>
          <a:graphicData uri="http://schemas.openxmlformats.org/drawingml/2006/chart">
            <c:chart xmlns:c="http://schemas.openxmlformats.org/drawingml/2006/chart" xmlns:r="http://schemas.openxmlformats.org/officeDocument/2006/relationships" r:id="rId3"/>
          </a:graphicData>
        </a:graphic>
      </p:graphicFrame>
      <p:sp>
        <p:nvSpPr>
          <p:cNvPr id="44033" name="Rectangle 1"/>
          <p:cNvSpPr>
            <a:spLocks noChangeArrowheads="1"/>
          </p:cNvSpPr>
          <p:nvPr/>
        </p:nvSpPr>
        <p:spPr bwMode="auto">
          <a:xfrm>
            <a:off x="1828800" y="608856"/>
            <a:ext cx="6553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Internet penetration in Armenia</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ru-RU" smtClean="0"/>
              <a:t>29.05.2014</a:t>
            </a:r>
            <a:endParaRPr lang="ru-RU"/>
          </a:p>
        </p:txBody>
      </p:sp>
      <p:sp>
        <p:nvSpPr>
          <p:cNvPr id="3" name="Footer Placeholder 2"/>
          <p:cNvSpPr>
            <a:spLocks noGrp="1"/>
          </p:cNvSpPr>
          <p:nvPr>
            <p:ph type="ftr" sz="quarter" idx="11"/>
          </p:nvPr>
        </p:nvSpPr>
        <p:spPr/>
        <p:txBody>
          <a:bodyPr/>
          <a:lstStyle/>
          <a:p>
            <a:pPr>
              <a:defRPr/>
            </a:pPr>
            <a:r>
              <a:rPr lang="en-US" smtClean="0"/>
              <a:t>AM TLD governance for Registrars Workshop</a:t>
            </a:r>
            <a:endParaRPr lang="en-US"/>
          </a:p>
        </p:txBody>
      </p:sp>
      <p:sp>
        <p:nvSpPr>
          <p:cNvPr id="4" name="Slide Number Placeholder 3"/>
          <p:cNvSpPr>
            <a:spLocks noGrp="1"/>
          </p:cNvSpPr>
          <p:nvPr>
            <p:ph type="sldNum" sz="quarter" idx="12"/>
          </p:nvPr>
        </p:nvSpPr>
        <p:spPr/>
        <p:txBody>
          <a:bodyPr/>
          <a:lstStyle/>
          <a:p>
            <a:pPr>
              <a:defRPr/>
            </a:pPr>
            <a:fld id="{F0CE4355-328F-4861-9E6F-DB9A523BF5FD}" type="slidenum">
              <a:rPr lang="en-US" smtClean="0"/>
              <a:pPr>
                <a:defRPr/>
              </a:pPr>
              <a:t>23</a:t>
            </a:fld>
            <a:endParaRPr lang="en-US"/>
          </a:p>
        </p:txBody>
      </p:sp>
      <p:graphicFrame>
        <p:nvGraphicFramePr>
          <p:cNvPr id="5" name="Диаграмма 80"/>
          <p:cNvGraphicFramePr/>
          <p:nvPr/>
        </p:nvGraphicFramePr>
        <p:xfrm>
          <a:off x="914400" y="1752600"/>
          <a:ext cx="73152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1"/>
          <p:cNvSpPr>
            <a:spLocks noChangeArrowheads="1"/>
          </p:cNvSpPr>
          <p:nvPr/>
        </p:nvSpPr>
        <p:spPr bwMode="auto">
          <a:xfrm>
            <a:off x="1828800" y="608856"/>
            <a:ext cx="6553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Internet penetration in Armenia</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nvPr>
        </p:nvGraphicFramePr>
        <p:xfrm>
          <a:off x="990600" y="2209800"/>
          <a:ext cx="7620000" cy="2905982"/>
        </p:xfrm>
        <a:graphic>
          <a:graphicData uri="http://schemas.openxmlformats.org/drawingml/2006/table">
            <a:tbl>
              <a:tblPr/>
              <a:tblGrid>
                <a:gridCol w="1530575"/>
                <a:gridCol w="2230598"/>
                <a:gridCol w="890499"/>
                <a:gridCol w="890499"/>
                <a:gridCol w="2077829"/>
              </a:tblGrid>
              <a:tr h="760019">
                <a:tc rowSpan="2">
                  <a:txBody>
                    <a:bodyPr/>
                    <a:lstStyle/>
                    <a:p>
                      <a:pPr marL="0" marR="0" algn="ctr">
                        <a:lnSpc>
                          <a:spcPct val="130000"/>
                        </a:lnSpc>
                        <a:spcBef>
                          <a:spcPts val="0"/>
                        </a:spcBef>
                        <a:spcAft>
                          <a:spcPts val="0"/>
                        </a:spcAft>
                      </a:pPr>
                      <a:r>
                        <a:rPr lang="en-US" sz="1800" b="1" dirty="0" smtClean="0">
                          <a:solidFill>
                            <a:srgbClr val="000000"/>
                          </a:solidFill>
                          <a:latin typeface="Arial"/>
                          <a:ea typeface="Times New Roman"/>
                          <a:cs typeface="Times New Roman"/>
                        </a:rPr>
                        <a:t>Name</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lnSpc>
                          <a:spcPct val="130000"/>
                        </a:lnSpc>
                        <a:spcBef>
                          <a:spcPts val="0"/>
                        </a:spcBef>
                        <a:spcAft>
                          <a:spcPts val="0"/>
                        </a:spcAft>
                      </a:pPr>
                      <a:r>
                        <a:rPr lang="en-US" sz="1800" b="1" dirty="0" smtClean="0">
                          <a:solidFill>
                            <a:srgbClr val="000000"/>
                          </a:solidFill>
                          <a:latin typeface="Arial"/>
                          <a:ea typeface="Times New Roman"/>
                          <a:cs typeface="Times New Roman"/>
                        </a:rPr>
                        <a:t>Number of respondents</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gn="ctr">
                        <a:lnSpc>
                          <a:spcPct val="130000"/>
                        </a:lnSpc>
                        <a:spcBef>
                          <a:spcPts val="0"/>
                        </a:spcBef>
                        <a:spcAft>
                          <a:spcPts val="0"/>
                        </a:spcAft>
                      </a:pPr>
                      <a:r>
                        <a:rPr lang="en-US" sz="1800" b="1" dirty="0" smtClean="0">
                          <a:solidFill>
                            <a:srgbClr val="000000"/>
                          </a:solidFill>
                          <a:latin typeface="Arial"/>
                          <a:ea typeface="Times New Roman"/>
                          <a:cs typeface="Times New Roman"/>
                        </a:rPr>
                        <a:t>Using Internet</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rowSpan="2">
                  <a:txBody>
                    <a:bodyPr/>
                    <a:lstStyle/>
                    <a:p>
                      <a:pPr marL="0" marR="0" algn="ctr">
                        <a:lnSpc>
                          <a:spcPct val="130000"/>
                        </a:lnSpc>
                        <a:spcBef>
                          <a:spcPts val="0"/>
                        </a:spcBef>
                        <a:spcAft>
                          <a:spcPts val="0"/>
                        </a:spcAft>
                      </a:pPr>
                      <a:r>
                        <a:rPr lang="ru-RU" sz="1800" b="1" dirty="0">
                          <a:solidFill>
                            <a:srgbClr val="000000"/>
                          </a:solidFill>
                          <a:latin typeface="Arial"/>
                          <a:ea typeface="Times New Roman"/>
                          <a:cs typeface="Times New Roman"/>
                        </a:rPr>
                        <a:t>% </a:t>
                      </a:r>
                      <a:r>
                        <a:rPr lang="en-US" sz="1800" b="1" dirty="0" smtClean="0">
                          <a:solidFill>
                            <a:srgbClr val="000000"/>
                          </a:solidFill>
                          <a:latin typeface="Arial"/>
                          <a:ea typeface="Times New Roman"/>
                          <a:cs typeface="Times New Roman"/>
                        </a:rPr>
                        <a:t>of Internet penetration</a:t>
                      </a:r>
                      <a:r>
                        <a:rPr lang="ru-RU" sz="1800" b="1" dirty="0" smtClean="0">
                          <a:solidFill>
                            <a:srgbClr val="000000"/>
                          </a:solidFill>
                          <a:latin typeface="Arial"/>
                          <a:ea typeface="Times New Roman"/>
                          <a:cs typeface="Times New Roman"/>
                        </a:rPr>
                        <a:t> </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66070">
                <a:tc vMerge="1">
                  <a:txBody>
                    <a:bodyPr/>
                    <a:lstStyle/>
                    <a:p>
                      <a:endParaRPr lang="en-US"/>
                    </a:p>
                  </a:txBody>
                  <a:tcPr/>
                </a:tc>
                <a:tc vMerge="1">
                  <a:txBody>
                    <a:bodyPr/>
                    <a:lstStyle/>
                    <a:p>
                      <a:endParaRPr lang="en-US"/>
                    </a:p>
                  </a:txBody>
                  <a:tcPr/>
                </a:tc>
                <a:tc>
                  <a:txBody>
                    <a:bodyPr/>
                    <a:lstStyle/>
                    <a:p>
                      <a:pPr marL="0" marR="0" algn="ctr">
                        <a:lnSpc>
                          <a:spcPct val="130000"/>
                        </a:lnSpc>
                        <a:spcBef>
                          <a:spcPts val="0"/>
                        </a:spcBef>
                        <a:spcAft>
                          <a:spcPts val="0"/>
                        </a:spcAft>
                      </a:pPr>
                      <a:r>
                        <a:rPr lang="en-US" sz="1800" dirty="0" smtClean="0">
                          <a:solidFill>
                            <a:srgbClr val="000000"/>
                          </a:solidFill>
                          <a:latin typeface="Arial"/>
                          <a:ea typeface="Times New Roman"/>
                          <a:cs typeface="Times New Roman"/>
                        </a:rPr>
                        <a:t>Yes</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30000"/>
                        </a:lnSpc>
                        <a:spcBef>
                          <a:spcPts val="0"/>
                        </a:spcBef>
                        <a:spcAft>
                          <a:spcPts val="0"/>
                        </a:spcAft>
                      </a:pPr>
                      <a:r>
                        <a:rPr lang="en-US" sz="1800" dirty="0" smtClean="0">
                          <a:solidFill>
                            <a:srgbClr val="000000"/>
                          </a:solidFill>
                          <a:latin typeface="Arial"/>
                          <a:ea typeface="Times New Roman"/>
                          <a:cs typeface="Times New Roman"/>
                        </a:rPr>
                        <a:t>No</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tr>
              <a:tr h="526631">
                <a:tc>
                  <a:txBody>
                    <a:bodyPr/>
                    <a:lstStyle/>
                    <a:p>
                      <a:pPr marL="0" marR="0">
                        <a:lnSpc>
                          <a:spcPct val="130000"/>
                        </a:lnSpc>
                        <a:spcBef>
                          <a:spcPts val="0"/>
                        </a:spcBef>
                        <a:spcAft>
                          <a:spcPts val="0"/>
                        </a:spcAft>
                      </a:pPr>
                      <a:r>
                        <a:rPr lang="en-US" sz="1800" dirty="0" smtClean="0">
                          <a:solidFill>
                            <a:srgbClr val="000000"/>
                          </a:solidFill>
                          <a:latin typeface="Arial"/>
                          <a:ea typeface="Times New Roman"/>
                          <a:cs typeface="Times New Roman"/>
                        </a:rPr>
                        <a:t>Yerevan</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ru-RU" sz="1800" dirty="0">
                          <a:solidFill>
                            <a:srgbClr val="000000"/>
                          </a:solidFill>
                          <a:latin typeface="Arial"/>
                          <a:ea typeface="Times New Roman"/>
                          <a:cs typeface="Times New Roman"/>
                        </a:rPr>
                        <a:t>1055</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a:solidFill>
                            <a:srgbClr val="000000"/>
                          </a:solidFill>
                          <a:latin typeface="Arial"/>
                          <a:ea typeface="Times New Roman"/>
                          <a:cs typeface="Times New Roman"/>
                        </a:rPr>
                        <a:t>638</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a:solidFill>
                            <a:srgbClr val="000000"/>
                          </a:solidFill>
                          <a:latin typeface="Arial"/>
                          <a:ea typeface="Times New Roman"/>
                          <a:cs typeface="Times New Roman"/>
                        </a:rPr>
                        <a:t>417</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ru-RU" sz="1800">
                          <a:solidFill>
                            <a:srgbClr val="000000"/>
                          </a:solidFill>
                          <a:latin typeface="Arial"/>
                          <a:ea typeface="Times New Roman"/>
                          <a:cs typeface="Times New Roman"/>
                        </a:rPr>
                        <a:t>60,5%</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631">
                <a:tc>
                  <a:txBody>
                    <a:bodyPr/>
                    <a:lstStyle/>
                    <a:p>
                      <a:pPr marL="0" marR="0">
                        <a:lnSpc>
                          <a:spcPct val="130000"/>
                        </a:lnSpc>
                        <a:spcBef>
                          <a:spcPts val="0"/>
                        </a:spcBef>
                        <a:spcAft>
                          <a:spcPts val="0"/>
                        </a:spcAft>
                      </a:pPr>
                      <a:r>
                        <a:rPr lang="en-US" sz="1800" dirty="0" smtClean="0">
                          <a:solidFill>
                            <a:srgbClr val="000000"/>
                          </a:solidFill>
                          <a:latin typeface="Arial"/>
                          <a:ea typeface="Times New Roman"/>
                          <a:cs typeface="Times New Roman"/>
                        </a:rPr>
                        <a:t>Regions</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ru-RU" sz="1800" dirty="0">
                          <a:solidFill>
                            <a:srgbClr val="000000"/>
                          </a:solidFill>
                          <a:latin typeface="Arial"/>
                          <a:ea typeface="Times New Roman"/>
                          <a:cs typeface="Times New Roman"/>
                        </a:rPr>
                        <a:t>419</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solidFill>
                            <a:srgbClr val="000000"/>
                          </a:solidFill>
                          <a:latin typeface="Arial"/>
                          <a:ea typeface="Times New Roman"/>
                          <a:cs typeface="Times New Roman"/>
                        </a:rPr>
                        <a:t>201</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a:solidFill>
                            <a:srgbClr val="000000"/>
                          </a:solidFill>
                          <a:latin typeface="Arial"/>
                          <a:ea typeface="Times New Roman"/>
                          <a:cs typeface="Times New Roman"/>
                        </a:rPr>
                        <a:t>218</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ru-RU" sz="1800">
                          <a:solidFill>
                            <a:srgbClr val="000000"/>
                          </a:solidFill>
                          <a:latin typeface="Arial"/>
                          <a:ea typeface="Times New Roman"/>
                          <a:cs typeface="Times New Roman"/>
                        </a:rPr>
                        <a:t>48,0%</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631">
                <a:tc>
                  <a:txBody>
                    <a:bodyPr/>
                    <a:lstStyle/>
                    <a:p>
                      <a:pPr marL="0" marR="0">
                        <a:lnSpc>
                          <a:spcPct val="130000"/>
                        </a:lnSpc>
                        <a:spcBef>
                          <a:spcPts val="0"/>
                        </a:spcBef>
                        <a:spcAft>
                          <a:spcPts val="0"/>
                        </a:spcAft>
                      </a:pPr>
                      <a:r>
                        <a:rPr lang="en-US" sz="1800" dirty="0" smtClean="0">
                          <a:solidFill>
                            <a:srgbClr val="000000"/>
                          </a:solidFill>
                          <a:latin typeface="Arial"/>
                          <a:ea typeface="Times New Roman"/>
                          <a:cs typeface="Times New Roman"/>
                        </a:rPr>
                        <a:t>RA</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ru-RU" sz="1800">
                          <a:solidFill>
                            <a:srgbClr val="000000"/>
                          </a:solidFill>
                          <a:latin typeface="Arial"/>
                          <a:ea typeface="Times New Roman"/>
                          <a:cs typeface="Times New Roman"/>
                        </a:rPr>
                        <a:t>1474</a:t>
                      </a: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solidFill>
                            <a:srgbClr val="000000"/>
                          </a:solidFill>
                          <a:latin typeface="Arial"/>
                          <a:ea typeface="Times New Roman"/>
                          <a:cs typeface="Times New Roman"/>
                        </a:rPr>
                        <a:t>839</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solidFill>
                            <a:srgbClr val="000000"/>
                          </a:solidFill>
                          <a:latin typeface="Arial"/>
                          <a:ea typeface="Times New Roman"/>
                          <a:cs typeface="Times New Roman"/>
                        </a:rPr>
                        <a:t>635</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ru-RU" sz="1800" dirty="0">
                          <a:solidFill>
                            <a:srgbClr val="000000"/>
                          </a:solidFill>
                          <a:latin typeface="Arial"/>
                          <a:ea typeface="Times New Roman"/>
                          <a:cs typeface="Times New Roman"/>
                        </a:rPr>
                        <a:t>56,9%</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pPr>
              <a:defRPr/>
            </a:pPr>
            <a:r>
              <a:rPr lang="ru-RU" smtClean="0"/>
              <a:t>29.05.2014</a:t>
            </a:r>
            <a:endParaRPr lang="ru-RU"/>
          </a:p>
        </p:txBody>
      </p:sp>
      <p:sp>
        <p:nvSpPr>
          <p:cNvPr id="5" name="Footer Placeholder 4"/>
          <p:cNvSpPr>
            <a:spLocks noGrp="1"/>
          </p:cNvSpPr>
          <p:nvPr>
            <p:ph type="ftr" sz="quarter" idx="11"/>
          </p:nvPr>
        </p:nvSpPr>
        <p:spPr/>
        <p:txBody>
          <a:bodyPr/>
          <a:lstStyle/>
          <a:p>
            <a:pPr>
              <a:defRPr/>
            </a:pPr>
            <a:r>
              <a:rPr lang="en-US" smtClean="0"/>
              <a:t>AM TLD governance for Registrars Workshop</a:t>
            </a:r>
            <a:endParaRPr lang="en-US"/>
          </a:p>
        </p:txBody>
      </p:sp>
      <p:sp>
        <p:nvSpPr>
          <p:cNvPr id="6" name="Slide Number Placeholder 5"/>
          <p:cNvSpPr>
            <a:spLocks noGrp="1"/>
          </p:cNvSpPr>
          <p:nvPr>
            <p:ph type="sldNum" sz="quarter" idx="12"/>
          </p:nvPr>
        </p:nvSpPr>
        <p:spPr/>
        <p:txBody>
          <a:bodyPr/>
          <a:lstStyle/>
          <a:p>
            <a:pPr>
              <a:defRPr/>
            </a:pPr>
            <a:fld id="{0E5E8057-ABC4-457F-8D81-C899242AFB45}" type="slidenum">
              <a:rPr lang="en-US" smtClean="0"/>
              <a:pPr>
                <a:defRPr/>
              </a:pPr>
              <a:t>24</a:t>
            </a:fld>
            <a:endParaRPr lang="en-US"/>
          </a:p>
        </p:txBody>
      </p:sp>
      <p:sp>
        <p:nvSpPr>
          <p:cNvPr id="8" name="Rectangle 1"/>
          <p:cNvSpPr>
            <a:spLocks noGrp="1" noChangeArrowheads="1"/>
          </p:cNvSpPr>
          <p:nvPr>
            <p:ph type="title"/>
          </p:nvPr>
        </p:nvSpPr>
        <p:spPr bwMode="auto">
          <a:xfrm>
            <a:off x="1981200" y="615305"/>
            <a:ext cx="6705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Internet penetration in Armenia</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r>
              <a:rPr lang="en-US" sz="2400" b="1" dirty="0" smtClean="0">
                <a:solidFill>
                  <a:srgbClr val="002060"/>
                </a:solidFill>
              </a:rPr>
              <a:t>Main reasons of not using the Internet</a:t>
            </a:r>
            <a:endParaRPr lang="en-US" sz="2400" dirty="0">
              <a:solidFill>
                <a:srgbClr val="002060"/>
              </a:solidFill>
            </a:endParaRPr>
          </a:p>
        </p:txBody>
      </p:sp>
      <p:sp>
        <p:nvSpPr>
          <p:cNvPr id="4" name="Date Placeholder 3"/>
          <p:cNvSpPr>
            <a:spLocks noGrp="1"/>
          </p:cNvSpPr>
          <p:nvPr>
            <p:ph type="dt" sz="half" idx="10"/>
          </p:nvPr>
        </p:nvSpPr>
        <p:spPr/>
        <p:txBody>
          <a:bodyPr/>
          <a:lstStyle/>
          <a:p>
            <a:pPr>
              <a:defRPr/>
            </a:pPr>
            <a:r>
              <a:rPr lang="ru-RU" smtClean="0"/>
              <a:t>29.05.2014</a:t>
            </a:r>
            <a:endParaRPr lang="ru-RU"/>
          </a:p>
        </p:txBody>
      </p:sp>
      <p:sp>
        <p:nvSpPr>
          <p:cNvPr id="5" name="Footer Placeholder 4"/>
          <p:cNvSpPr>
            <a:spLocks noGrp="1"/>
          </p:cNvSpPr>
          <p:nvPr>
            <p:ph type="ftr" sz="quarter" idx="11"/>
          </p:nvPr>
        </p:nvSpPr>
        <p:spPr/>
        <p:txBody>
          <a:bodyPr/>
          <a:lstStyle/>
          <a:p>
            <a:pPr>
              <a:defRPr/>
            </a:pPr>
            <a:r>
              <a:rPr lang="en-US" smtClean="0"/>
              <a:t>AM TLD governance for Registrars Workshop</a:t>
            </a:r>
            <a:endParaRPr lang="en-US"/>
          </a:p>
        </p:txBody>
      </p:sp>
      <p:sp>
        <p:nvSpPr>
          <p:cNvPr id="6" name="Slide Number Placeholder 5"/>
          <p:cNvSpPr>
            <a:spLocks noGrp="1"/>
          </p:cNvSpPr>
          <p:nvPr>
            <p:ph type="sldNum" sz="quarter" idx="12"/>
          </p:nvPr>
        </p:nvSpPr>
        <p:spPr/>
        <p:txBody>
          <a:bodyPr/>
          <a:lstStyle/>
          <a:p>
            <a:pPr>
              <a:defRPr/>
            </a:pPr>
            <a:fld id="{0E5E8057-ABC4-457F-8D81-C899242AFB45}" type="slidenum">
              <a:rPr lang="en-US" smtClean="0"/>
              <a:pPr>
                <a:defRPr/>
              </a:pPr>
              <a:t>25</a:t>
            </a:fld>
            <a:endParaRPr lang="en-US"/>
          </a:p>
        </p:txBody>
      </p:sp>
      <p:graphicFrame>
        <p:nvGraphicFramePr>
          <p:cNvPr id="7" name="Диаграмма 65"/>
          <p:cNvGraphicFramePr>
            <a:graphicFrameLocks noGrp="1"/>
          </p:cNvGraphicFramePr>
          <p:nvPr>
            <p:ph type="tbl"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4099" name="Rectangle 6"/>
          <p:cNvSpPr>
            <a:spLocks noGrp="1" noChangeArrowheads="1"/>
          </p:cNvSpPr>
          <p:nvPr>
            <p:ph type="sldNum" sz="quarter" idx="12"/>
          </p:nvPr>
        </p:nvSpPr>
        <p:spPr>
          <a:noFill/>
        </p:spPr>
        <p:txBody>
          <a:bodyPr/>
          <a:lstStyle/>
          <a:p>
            <a:fld id="{F49EB9E8-70EA-44A0-A578-AA5B5DC4F238}" type="slidenum">
              <a:rPr lang="en-US" smtClean="0"/>
              <a:pPr/>
              <a:t>26</a:t>
            </a:fld>
            <a:endParaRPr lang="en-US" smtClean="0"/>
          </a:p>
        </p:txBody>
      </p:sp>
      <p:sp>
        <p:nvSpPr>
          <p:cNvPr id="410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5C3E44E-B3E9-410D-B71B-7F11A21C57AA}" type="slidenum">
              <a:rPr lang="en-US" sz="1400"/>
              <a:pPr algn="r"/>
              <a:t>26</a:t>
            </a:fld>
            <a:endParaRPr lang="en-US" sz="1400"/>
          </a:p>
        </p:txBody>
      </p:sp>
      <p:sp>
        <p:nvSpPr>
          <p:cNvPr id="4102" name="Rectangle 2"/>
          <p:cNvSpPr>
            <a:spLocks noGrp="1" noChangeArrowheads="1"/>
          </p:cNvSpPr>
          <p:nvPr>
            <p:ph type="body" idx="1"/>
          </p:nvPr>
        </p:nvSpPr>
        <p:spPr>
          <a:xfrm>
            <a:off x="457200" y="2209800"/>
            <a:ext cx="8229600" cy="2362200"/>
          </a:xfrm>
        </p:spPr>
        <p:txBody>
          <a:bodyPr/>
          <a:lstStyle/>
          <a:p>
            <a:pPr lvl="1" eaLnBrk="1" hangingPunct="1">
              <a:buFontTx/>
              <a:buNone/>
            </a:pPr>
            <a:r>
              <a:rPr lang="en-US" sz="3200" b="1" dirty="0" smtClean="0">
                <a:solidFill>
                  <a:schemeClr val="accent2"/>
                </a:solidFill>
              </a:rPr>
              <a:t>ISOC AM is a member of ccNSO</a:t>
            </a:r>
            <a:r>
              <a:rPr lang="ru-RU" sz="3200" b="1" dirty="0" smtClean="0">
                <a:solidFill>
                  <a:schemeClr val="accent2"/>
                </a:solidFill>
              </a:rPr>
              <a:t> и </a:t>
            </a:r>
            <a:r>
              <a:rPr lang="en-US" sz="3200" b="1" dirty="0" smtClean="0">
                <a:solidFill>
                  <a:schemeClr val="accent2"/>
                </a:solidFill>
              </a:rPr>
              <a:t>ALC of ICANN, member of CENTR and CEENet</a:t>
            </a:r>
          </a:p>
          <a:p>
            <a:pPr lvl="1" eaLnBrk="1" hangingPunct="1">
              <a:buFontTx/>
              <a:buNone/>
            </a:pPr>
            <a:endParaRPr lang="en-US" sz="3200" b="1" dirty="0" smtClean="0">
              <a:solidFill>
                <a:schemeClr val="accent2"/>
              </a:solidFill>
            </a:endParaRPr>
          </a:p>
          <a:p>
            <a:pPr lvl="1" eaLnBrk="1" hangingPunct="1">
              <a:buFontTx/>
              <a:buNone/>
            </a:pPr>
            <a:endParaRPr lang="en-US" sz="3200" b="1" dirty="0" smtClean="0">
              <a:solidFill>
                <a:schemeClr val="accent2"/>
              </a:solidFill>
            </a:endParaRPr>
          </a:p>
        </p:txBody>
      </p:sp>
      <p:sp>
        <p:nvSpPr>
          <p:cNvPr id="7" name="Date Placeholder 6"/>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5123" name="Rectangle 6"/>
          <p:cNvSpPr>
            <a:spLocks noGrp="1" noChangeArrowheads="1"/>
          </p:cNvSpPr>
          <p:nvPr>
            <p:ph type="sldNum" sz="quarter" idx="12"/>
          </p:nvPr>
        </p:nvSpPr>
        <p:spPr>
          <a:noFill/>
        </p:spPr>
        <p:txBody>
          <a:bodyPr/>
          <a:lstStyle/>
          <a:p>
            <a:fld id="{548C7FE1-D195-4CA0-A9E1-FD8296F5C2BA}" type="slidenum">
              <a:rPr lang="en-US" smtClean="0"/>
              <a:pPr/>
              <a:t>27</a:t>
            </a:fld>
            <a:endParaRPr lang="en-US" smtClean="0"/>
          </a:p>
        </p:txBody>
      </p:sp>
      <p:sp>
        <p:nvSpPr>
          <p:cNvPr id="5124" name="Title 1"/>
          <p:cNvSpPr>
            <a:spLocks noGrp="1"/>
          </p:cNvSpPr>
          <p:nvPr>
            <p:ph type="title"/>
          </p:nvPr>
        </p:nvSpPr>
        <p:spPr>
          <a:xfrm>
            <a:off x="457200" y="228600"/>
            <a:ext cx="8229600" cy="990600"/>
          </a:xfrm>
        </p:spPr>
        <p:txBody>
          <a:bodyPr/>
          <a:lstStyle/>
          <a:p>
            <a:r>
              <a:rPr lang="en-US" sz="3600" dirty="0" smtClean="0">
                <a:solidFill>
                  <a:srgbClr val="000099"/>
                </a:solidFill>
              </a:rPr>
              <a:t>Main tasks of the Internet Technologies Center (AMNIC)</a:t>
            </a:r>
          </a:p>
        </p:txBody>
      </p:sp>
      <p:sp>
        <p:nvSpPr>
          <p:cNvPr id="5125"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638ED36-AD63-46A0-A7B2-AD241F7F02DC}" type="slidenum">
              <a:rPr lang="en-US" sz="1400"/>
              <a:pPr algn="r"/>
              <a:t>27</a:t>
            </a:fld>
            <a:endParaRPr lang="en-US" sz="1400"/>
          </a:p>
        </p:txBody>
      </p:sp>
      <p:sp>
        <p:nvSpPr>
          <p:cNvPr id="5126" name="TextBox 5"/>
          <p:cNvSpPr txBox="1">
            <a:spLocks noChangeArrowheads="1"/>
          </p:cNvSpPr>
          <p:nvPr/>
        </p:nvSpPr>
        <p:spPr bwMode="auto">
          <a:xfrm>
            <a:off x="533400" y="1295400"/>
            <a:ext cx="8153400" cy="4524315"/>
          </a:xfrm>
          <a:prstGeom prst="rect">
            <a:avLst/>
          </a:prstGeom>
          <a:noFill/>
          <a:ln w="9525">
            <a:noFill/>
            <a:miter lim="800000"/>
            <a:headEnd/>
            <a:tailEnd/>
          </a:ln>
        </p:spPr>
        <p:txBody>
          <a:bodyPr>
            <a:spAutoFit/>
          </a:bodyPr>
          <a:lstStyle/>
          <a:p>
            <a:pPr marL="342900" indent="-342900">
              <a:buFontTx/>
              <a:buAutoNum type="arabicPeriod"/>
            </a:pPr>
            <a:r>
              <a:rPr lang="en-US" sz="2400" dirty="0" smtClean="0"/>
              <a:t>Supporting of the national</a:t>
            </a:r>
            <a:r>
              <a:rPr lang="ru-RU" sz="2400" dirty="0" smtClean="0"/>
              <a:t> </a:t>
            </a:r>
            <a:r>
              <a:rPr lang="en-US" sz="2400" dirty="0" smtClean="0"/>
              <a:t>DNS servers on the modern technological level, providing reliable DNS service</a:t>
            </a:r>
            <a:r>
              <a:rPr lang="hy-AM" sz="2400" dirty="0"/>
              <a:t/>
            </a:r>
            <a:br>
              <a:rPr lang="hy-AM" sz="2400" dirty="0"/>
            </a:br>
            <a:r>
              <a:rPr lang="en-US" sz="2400" dirty="0"/>
              <a:t>- </a:t>
            </a:r>
            <a:r>
              <a:rPr lang="en-US" sz="2400" dirty="0" smtClean="0"/>
              <a:t>Hardware upgrade</a:t>
            </a:r>
            <a:r>
              <a:rPr lang="en-US" sz="2400" dirty="0"/>
              <a:t/>
            </a:r>
            <a:br>
              <a:rPr lang="en-US" sz="2400" dirty="0"/>
            </a:br>
            <a:r>
              <a:rPr lang="en-US" sz="2400" dirty="0"/>
              <a:t>- DNSSEC</a:t>
            </a:r>
            <a:br>
              <a:rPr lang="en-US" sz="2400" dirty="0"/>
            </a:br>
            <a:r>
              <a:rPr lang="en-US" sz="2400" dirty="0"/>
              <a:t>-</a:t>
            </a:r>
            <a:r>
              <a:rPr lang="hy-AM" sz="2400" dirty="0"/>
              <a:t> </a:t>
            </a:r>
            <a:r>
              <a:rPr lang="en-US" sz="2400" dirty="0"/>
              <a:t>IPv6</a:t>
            </a:r>
          </a:p>
          <a:p>
            <a:pPr marL="342900" indent="-342900">
              <a:buFontTx/>
              <a:buAutoNum type="arabicPeriod"/>
            </a:pPr>
            <a:r>
              <a:rPr lang="en-US" sz="2400" dirty="0" smtClean="0"/>
              <a:t>Providing quality service to Registrars and Registrants</a:t>
            </a:r>
            <a:endParaRPr lang="en-US" sz="2400" dirty="0"/>
          </a:p>
          <a:p>
            <a:pPr marL="342900" indent="-342900">
              <a:buFontTx/>
              <a:buAutoNum type="arabicPeriod"/>
            </a:pPr>
            <a:r>
              <a:rPr lang="en-US" sz="2400" dirty="0" smtClean="0"/>
              <a:t>Development and update of domain registration rules in .am zone and bringing them in the correspondence with the national laws.</a:t>
            </a:r>
            <a:endParaRPr lang="ru-RU" sz="2400" dirty="0" smtClean="0"/>
          </a:p>
          <a:p>
            <a:pPr marL="342900" indent="-342900">
              <a:buFontTx/>
              <a:buAutoNum type="arabicPeriod"/>
            </a:pPr>
            <a:r>
              <a:rPr lang="en-US" sz="2400" dirty="0" smtClean="0"/>
              <a:t>Development of rules of dispute resolution and coordination them with WIPO</a:t>
            </a:r>
            <a:endParaRPr lang="en-US" sz="2400" dirty="0"/>
          </a:p>
          <a:p>
            <a:pPr marL="342900" indent="-342900">
              <a:buFontTx/>
              <a:buAutoNum type="arabicPeriod"/>
            </a:pPr>
            <a:endParaRPr lang="en-US" sz="2400" dirty="0"/>
          </a:p>
        </p:txBody>
      </p:sp>
      <p:sp>
        <p:nvSpPr>
          <p:cNvPr id="7" name="Date Placeholder 6"/>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8195" name="Rectangle 6"/>
          <p:cNvSpPr>
            <a:spLocks noGrp="1" noChangeArrowheads="1"/>
          </p:cNvSpPr>
          <p:nvPr>
            <p:ph type="sldNum" sz="quarter" idx="12"/>
          </p:nvPr>
        </p:nvSpPr>
        <p:spPr>
          <a:noFill/>
        </p:spPr>
        <p:txBody>
          <a:bodyPr/>
          <a:lstStyle/>
          <a:p>
            <a:fld id="{850D549B-43E0-44D2-A32E-AF30D6172A41}" type="slidenum">
              <a:rPr lang="en-US" smtClean="0"/>
              <a:pPr/>
              <a:t>28</a:t>
            </a:fld>
            <a:endParaRPr lang="en-US" smtClean="0"/>
          </a:p>
        </p:txBody>
      </p:sp>
      <p:sp>
        <p:nvSpPr>
          <p:cNvPr id="2" name="Title 1"/>
          <p:cNvSpPr>
            <a:spLocks noGrp="1"/>
          </p:cNvSpPr>
          <p:nvPr>
            <p:ph type="title"/>
          </p:nvPr>
        </p:nvSpPr>
        <p:spPr/>
        <p:txBody>
          <a:bodyPr/>
          <a:lstStyle/>
          <a:p>
            <a:pPr eaLnBrk="1" hangingPunct="1">
              <a:defRPr/>
            </a:pPr>
            <a:r>
              <a:rPr lang="en-US" sz="3600" b="1" dirty="0" smtClean="0">
                <a:solidFill>
                  <a:schemeClr val="accent6"/>
                </a:solidFill>
              </a:rPr>
              <a:t>Reliability of the DNS service of Armenia</a:t>
            </a:r>
            <a:endParaRPr lang="en-US" sz="3600" b="1" dirty="0">
              <a:solidFill>
                <a:schemeClr val="accent6"/>
              </a:solidFill>
            </a:endParaRPr>
          </a:p>
        </p:txBody>
      </p:sp>
      <p:sp>
        <p:nvSpPr>
          <p:cNvPr id="8198"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82054CE-A4CC-4FC8-802E-6FAC4680FE44}" type="slidenum">
              <a:rPr lang="en-US" sz="1400"/>
              <a:pPr algn="r"/>
              <a:t>28</a:t>
            </a:fld>
            <a:endParaRPr lang="en-US" sz="1400"/>
          </a:p>
        </p:txBody>
      </p:sp>
      <p:sp>
        <p:nvSpPr>
          <p:cNvPr id="8199" name="TextBox 5"/>
          <p:cNvSpPr txBox="1">
            <a:spLocks noChangeArrowheads="1"/>
          </p:cNvSpPr>
          <p:nvPr/>
        </p:nvSpPr>
        <p:spPr bwMode="auto">
          <a:xfrm>
            <a:off x="457200" y="1752600"/>
            <a:ext cx="8305800" cy="3385542"/>
          </a:xfrm>
          <a:prstGeom prst="rect">
            <a:avLst/>
          </a:prstGeom>
          <a:noFill/>
          <a:ln w="9525">
            <a:noFill/>
            <a:miter lim="800000"/>
            <a:headEnd/>
            <a:tailEnd/>
          </a:ln>
        </p:spPr>
        <p:txBody>
          <a:bodyPr wrap="square">
            <a:spAutoFit/>
          </a:bodyPr>
          <a:lstStyle/>
          <a:p>
            <a:pPr lvl="1">
              <a:buFontTx/>
              <a:buChar char="•"/>
            </a:pPr>
            <a:r>
              <a:rPr lang="en-US" sz="2800" dirty="0"/>
              <a:t>     </a:t>
            </a:r>
            <a:r>
              <a:rPr lang="en-US" sz="2800" dirty="0" smtClean="0"/>
              <a:t>Two high-speed independent Internet </a:t>
            </a:r>
            <a:r>
              <a:rPr lang="en-US" sz="2800" dirty="0" smtClean="0"/>
              <a:t>connection</a:t>
            </a:r>
          </a:p>
          <a:p>
            <a:pPr lvl="1">
              <a:buFontTx/>
              <a:buChar char="•"/>
            </a:pPr>
            <a:r>
              <a:rPr lang="en-US" sz="2800" dirty="0" smtClean="0"/>
              <a:t>     Two </a:t>
            </a:r>
            <a:r>
              <a:rPr lang="en-US" sz="2800" dirty="0" smtClean="0"/>
              <a:t>independent power source supplies</a:t>
            </a:r>
            <a:endParaRPr lang="ru-RU" sz="2800" dirty="0" smtClean="0"/>
          </a:p>
          <a:p>
            <a:pPr lvl="1">
              <a:buFontTx/>
              <a:buChar char="•"/>
            </a:pPr>
            <a:r>
              <a:rPr lang="en-US" sz="2800" dirty="0" smtClean="0"/>
              <a:t>      Up-to date hardware</a:t>
            </a:r>
            <a:endParaRPr lang="en-US" sz="2800" dirty="0"/>
          </a:p>
          <a:p>
            <a:pPr lvl="1">
              <a:buFont typeface="Arial" charset="0"/>
              <a:buChar char="•"/>
            </a:pPr>
            <a:r>
              <a:rPr lang="en-US" sz="2800" dirty="0"/>
              <a:t>      </a:t>
            </a:r>
            <a:r>
              <a:rPr lang="en-US" sz="2800" dirty="0" smtClean="0"/>
              <a:t>Instances of DNS servers</a:t>
            </a:r>
            <a:r>
              <a:rPr lang="ru-RU" sz="2800" dirty="0" smtClean="0"/>
              <a:t> </a:t>
            </a:r>
            <a:r>
              <a:rPr lang="en-US" sz="2800" dirty="0" smtClean="0"/>
              <a:t>in </a:t>
            </a:r>
            <a:r>
              <a:rPr lang="hy-AM" sz="2800" dirty="0" smtClean="0"/>
              <a:t>ASNET-AM</a:t>
            </a:r>
            <a:endParaRPr lang="en-US" sz="2800" dirty="0"/>
          </a:p>
          <a:p>
            <a:pPr lvl="1">
              <a:buFont typeface="Arial" charset="0"/>
              <a:buChar char="•"/>
            </a:pPr>
            <a:r>
              <a:rPr lang="en-US" sz="2800" dirty="0"/>
              <a:t>      DNSSEC</a:t>
            </a:r>
          </a:p>
          <a:p>
            <a:pPr lvl="1">
              <a:buFont typeface="Arial" charset="0"/>
              <a:buChar char="•"/>
            </a:pPr>
            <a:r>
              <a:rPr lang="en-US" sz="2800" dirty="0"/>
              <a:t>      </a:t>
            </a:r>
            <a:r>
              <a:rPr lang="en-US" sz="2800" dirty="0" smtClean="0"/>
              <a:t>Community</a:t>
            </a:r>
            <a:r>
              <a:rPr lang="ru-RU" sz="2800" dirty="0" smtClean="0"/>
              <a:t> </a:t>
            </a:r>
            <a:r>
              <a:rPr lang="en-US" sz="2800" dirty="0" smtClean="0"/>
              <a:t>DNS server</a:t>
            </a:r>
            <a:endParaRPr lang="en-US" sz="2800" dirty="0"/>
          </a:p>
          <a:p>
            <a:pPr lvl="1"/>
            <a:endParaRPr lang="en-US" dirty="0"/>
          </a:p>
        </p:txBody>
      </p:sp>
      <p:sp>
        <p:nvSpPr>
          <p:cNvPr id="9" name="Date Placeholder 8"/>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ftr" sz="quarter" idx="11"/>
          </p:nvPr>
        </p:nvSpPr>
        <p:spPr>
          <a:noFill/>
        </p:spPr>
        <p:txBody>
          <a:bodyPr/>
          <a:lstStyle/>
          <a:p>
            <a:r>
              <a:rPr lang="en-US" smtClean="0"/>
              <a:t>AM TLD governance for Registrars Workshop</a:t>
            </a:r>
            <a:endParaRPr lang="en-US" dirty="0"/>
          </a:p>
        </p:txBody>
      </p:sp>
      <p:sp>
        <p:nvSpPr>
          <p:cNvPr id="9219" name="Rectangle 6"/>
          <p:cNvSpPr>
            <a:spLocks noGrp="1" noChangeArrowheads="1"/>
          </p:cNvSpPr>
          <p:nvPr>
            <p:ph type="sldNum" sz="quarter" idx="12"/>
          </p:nvPr>
        </p:nvSpPr>
        <p:spPr>
          <a:noFill/>
        </p:spPr>
        <p:txBody>
          <a:bodyPr/>
          <a:lstStyle/>
          <a:p>
            <a:fld id="{59CACD73-CFB3-42DF-A150-281810C5CBAD}" type="slidenum">
              <a:rPr lang="en-US" smtClean="0"/>
              <a:pPr/>
              <a:t>29</a:t>
            </a:fld>
            <a:endParaRPr lang="en-US" smtClean="0"/>
          </a:p>
        </p:txBody>
      </p:sp>
      <p:sp>
        <p:nvSpPr>
          <p:cNvPr id="2" name="Title 1"/>
          <p:cNvSpPr>
            <a:spLocks noGrp="1"/>
          </p:cNvSpPr>
          <p:nvPr>
            <p:ph type="title"/>
          </p:nvPr>
        </p:nvSpPr>
        <p:spPr>
          <a:xfrm>
            <a:off x="2209800" y="838200"/>
            <a:ext cx="3124200" cy="639763"/>
          </a:xfrm>
        </p:spPr>
        <p:txBody>
          <a:bodyPr/>
          <a:lstStyle/>
          <a:p>
            <a:pPr eaLnBrk="1" hangingPunct="1">
              <a:defRPr/>
            </a:pPr>
            <a:r>
              <a:rPr lang="en-US" sz="3600" b="1" dirty="0" smtClean="0">
                <a:solidFill>
                  <a:schemeClr val="accent6"/>
                </a:solidFill>
              </a:rPr>
              <a:t>DNSSEC</a:t>
            </a:r>
            <a:endParaRPr lang="en-US" sz="3600" b="1" dirty="0">
              <a:solidFill>
                <a:schemeClr val="accent6"/>
              </a:solidFill>
            </a:endParaRPr>
          </a:p>
        </p:txBody>
      </p:sp>
      <p:sp>
        <p:nvSpPr>
          <p:cNvPr id="9222"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A23DB82-1C7D-4A53-87EA-F16F0728227A}" type="slidenum">
              <a:rPr lang="en-US" sz="1400"/>
              <a:pPr algn="r"/>
              <a:t>29</a:t>
            </a:fld>
            <a:endParaRPr lang="en-US" sz="1400"/>
          </a:p>
        </p:txBody>
      </p:sp>
      <p:sp>
        <p:nvSpPr>
          <p:cNvPr id="9223" name="TextBox 5"/>
          <p:cNvSpPr txBox="1">
            <a:spLocks noChangeArrowheads="1"/>
          </p:cNvSpPr>
          <p:nvPr/>
        </p:nvSpPr>
        <p:spPr bwMode="auto">
          <a:xfrm>
            <a:off x="304800" y="2514600"/>
            <a:ext cx="8610600" cy="1077218"/>
          </a:xfrm>
          <a:prstGeom prst="rect">
            <a:avLst/>
          </a:prstGeom>
          <a:noFill/>
          <a:ln w="9525">
            <a:noFill/>
            <a:miter lim="800000"/>
            <a:headEnd/>
            <a:tailEnd/>
          </a:ln>
        </p:spPr>
        <p:txBody>
          <a:bodyPr>
            <a:spAutoFit/>
          </a:bodyPr>
          <a:lstStyle/>
          <a:p>
            <a:pPr>
              <a:buFont typeface="Arial" charset="0"/>
              <a:buChar char="•"/>
            </a:pPr>
            <a:r>
              <a:rPr lang="en-US" sz="2400" b="1" dirty="0"/>
              <a:t>    </a:t>
            </a:r>
            <a:r>
              <a:rPr lang="en-US" sz="3200" b="1" dirty="0"/>
              <a:t>DNSSEC </a:t>
            </a:r>
            <a:r>
              <a:rPr lang="en-US" sz="3200" b="1" dirty="0" smtClean="0"/>
              <a:t>– introduced in July 2011</a:t>
            </a:r>
            <a:endParaRPr lang="en-US" sz="3200" b="1" dirty="0"/>
          </a:p>
          <a:p>
            <a:r>
              <a:rPr lang="en-US" sz="3200" b="1" dirty="0"/>
              <a:t>   </a:t>
            </a:r>
          </a:p>
        </p:txBody>
      </p:sp>
      <p:sp>
        <p:nvSpPr>
          <p:cNvPr id="8" name="Date Placeholder 7"/>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4099" name="Rectangle 6"/>
          <p:cNvSpPr>
            <a:spLocks noGrp="1" noChangeArrowheads="1"/>
          </p:cNvSpPr>
          <p:nvPr>
            <p:ph type="sldNum" sz="quarter" idx="12"/>
          </p:nvPr>
        </p:nvSpPr>
        <p:spPr>
          <a:noFill/>
        </p:spPr>
        <p:txBody>
          <a:bodyPr/>
          <a:lstStyle/>
          <a:p>
            <a:fld id="{F49EB9E8-70EA-44A0-A578-AA5B5DC4F238}" type="slidenum">
              <a:rPr lang="en-US" smtClean="0"/>
              <a:pPr/>
              <a:t>3</a:t>
            </a:fld>
            <a:endParaRPr lang="en-US" smtClean="0"/>
          </a:p>
        </p:txBody>
      </p:sp>
      <p:sp>
        <p:nvSpPr>
          <p:cNvPr id="410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5C3E44E-B3E9-410D-B71B-7F11A21C57AA}" type="slidenum">
              <a:rPr lang="en-US" sz="1400"/>
              <a:pPr algn="r"/>
              <a:t>3</a:t>
            </a:fld>
            <a:endParaRPr lang="en-US" sz="1400"/>
          </a:p>
        </p:txBody>
      </p:sp>
      <p:sp>
        <p:nvSpPr>
          <p:cNvPr id="4102" name="Rectangle 2"/>
          <p:cNvSpPr>
            <a:spLocks noGrp="1" noChangeArrowheads="1"/>
          </p:cNvSpPr>
          <p:nvPr>
            <p:ph type="body" idx="1"/>
          </p:nvPr>
        </p:nvSpPr>
        <p:spPr>
          <a:xfrm>
            <a:off x="457200" y="1524000"/>
            <a:ext cx="8229600" cy="4419600"/>
          </a:xfrm>
        </p:spPr>
        <p:txBody>
          <a:bodyPr/>
          <a:lstStyle/>
          <a:p>
            <a:pPr algn="just"/>
            <a:r>
              <a:rPr lang="en-US" dirty="0" smtClean="0">
                <a:solidFill>
                  <a:srgbClr val="000099"/>
                </a:solidFill>
              </a:rPr>
              <a:t>ISOC AM has about 120 members, representing National Academy of Science, international foundations, major ISPs, university and library networks, academic, research and school networks, regional Internet users groups, individual Internet users as well as the government representative.</a:t>
            </a:r>
          </a:p>
          <a:p>
            <a:pPr lvl="1" eaLnBrk="1" hangingPunct="1">
              <a:buFontTx/>
              <a:buNone/>
            </a:pPr>
            <a:endParaRPr lang="en-US" sz="3200" b="1" dirty="0" smtClean="0">
              <a:solidFill>
                <a:schemeClr val="accent2"/>
              </a:solidFill>
            </a:endParaRPr>
          </a:p>
        </p:txBody>
      </p:sp>
      <p:sp>
        <p:nvSpPr>
          <p:cNvPr id="7" name="Date Placeholder 6"/>
          <p:cNvSpPr>
            <a:spLocks noGrp="1"/>
          </p:cNvSpPr>
          <p:nvPr>
            <p:ph type="dt" sz="half" idx="10"/>
          </p:nvPr>
        </p:nvSpPr>
        <p:spPr/>
        <p:txBody>
          <a:bodyPr/>
          <a:lstStyle/>
          <a:p>
            <a:pPr>
              <a:defRPr/>
            </a:pPr>
            <a:r>
              <a:rPr lang="ru-RU" smtClean="0"/>
              <a:t>29.05.2014</a:t>
            </a:r>
            <a:endParaRPr lang="ru-RU"/>
          </a:p>
        </p:txBody>
      </p:sp>
      <p:sp>
        <p:nvSpPr>
          <p:cNvPr id="8" name="TextBox 7"/>
          <p:cNvSpPr txBox="1"/>
          <p:nvPr/>
        </p:nvSpPr>
        <p:spPr>
          <a:xfrm>
            <a:off x="1981200" y="381000"/>
            <a:ext cx="4572000" cy="584775"/>
          </a:xfrm>
          <a:prstGeom prst="rect">
            <a:avLst/>
          </a:prstGeom>
          <a:noFill/>
        </p:spPr>
        <p:txBody>
          <a:bodyPr wrap="square" rtlCol="0">
            <a:spAutoFit/>
          </a:bodyPr>
          <a:lstStyle/>
          <a:p>
            <a:r>
              <a:rPr lang="en-US" sz="3200" b="1" dirty="0" smtClean="0">
                <a:solidFill>
                  <a:srgbClr val="000099"/>
                </a:solidFill>
              </a:rPr>
              <a:t>ISOC AM membership</a:t>
            </a:r>
            <a:endParaRPr lang="ru-RU" sz="3200" b="1" dirty="0">
              <a:solidFill>
                <a:srgbClr val="00009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12291" name="Rectangle 6"/>
          <p:cNvSpPr>
            <a:spLocks noGrp="1" noChangeArrowheads="1"/>
          </p:cNvSpPr>
          <p:nvPr>
            <p:ph type="sldNum" sz="quarter" idx="12"/>
          </p:nvPr>
        </p:nvSpPr>
        <p:spPr>
          <a:noFill/>
        </p:spPr>
        <p:txBody>
          <a:bodyPr/>
          <a:lstStyle/>
          <a:p>
            <a:fld id="{1604CAC4-242C-4253-8947-A9348022A706}" type="slidenum">
              <a:rPr lang="en-US" smtClean="0"/>
              <a:pPr/>
              <a:t>30</a:t>
            </a:fld>
            <a:endParaRPr lang="en-US" smtClean="0"/>
          </a:p>
        </p:txBody>
      </p:sp>
      <p:sp>
        <p:nvSpPr>
          <p:cNvPr id="12293" name="Slide Number Placeholder 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E26DCA7-FDA5-46F9-A001-B65089A827DD}" type="slidenum">
              <a:rPr lang="en-US" sz="1400"/>
              <a:pPr algn="r"/>
              <a:t>30</a:t>
            </a:fld>
            <a:endParaRPr lang="en-US" sz="1400"/>
          </a:p>
        </p:txBody>
      </p:sp>
      <p:sp>
        <p:nvSpPr>
          <p:cNvPr id="6" name="TextBox 5"/>
          <p:cNvSpPr txBox="1"/>
          <p:nvPr/>
        </p:nvSpPr>
        <p:spPr>
          <a:xfrm>
            <a:off x="1752600" y="228600"/>
            <a:ext cx="6096000" cy="646331"/>
          </a:xfrm>
          <a:prstGeom prst="rect">
            <a:avLst/>
          </a:prstGeom>
          <a:noFill/>
        </p:spPr>
        <p:txBody>
          <a:bodyPr wrap="square">
            <a:spAutoFit/>
          </a:bodyPr>
          <a:lstStyle/>
          <a:p>
            <a:pPr>
              <a:defRPr/>
            </a:pPr>
            <a:r>
              <a:rPr lang="en-US" sz="3600" b="1" dirty="0" smtClean="0">
                <a:solidFill>
                  <a:schemeClr val="accent6"/>
                </a:solidFill>
              </a:rPr>
              <a:t>Community DNS server</a:t>
            </a:r>
            <a:endParaRPr lang="en-US" dirty="0"/>
          </a:p>
        </p:txBody>
      </p:sp>
      <p:sp>
        <p:nvSpPr>
          <p:cNvPr id="12295" name="Rectangle 1"/>
          <p:cNvSpPr>
            <a:spLocks noChangeArrowheads="1"/>
          </p:cNvSpPr>
          <p:nvPr/>
        </p:nvSpPr>
        <p:spPr bwMode="auto">
          <a:xfrm>
            <a:off x="838200" y="1981200"/>
            <a:ext cx="7772400" cy="954107"/>
          </a:xfrm>
          <a:prstGeom prst="rect">
            <a:avLst/>
          </a:prstGeom>
          <a:noFill/>
          <a:ln w="9525">
            <a:noFill/>
            <a:miter lim="800000"/>
            <a:headEnd/>
            <a:tailEnd/>
          </a:ln>
        </p:spPr>
        <p:txBody>
          <a:bodyPr anchor="ctr">
            <a:spAutoFit/>
          </a:bodyPr>
          <a:lstStyle/>
          <a:p>
            <a:pPr fontAlgn="t">
              <a:buFontTx/>
              <a:buChar char="•"/>
              <a:tabLst>
                <a:tab pos="457200" algn="l"/>
              </a:tabLst>
            </a:pPr>
            <a:r>
              <a:rPr lang="en-US" sz="2800" b="1" dirty="0" smtClean="0">
                <a:latin typeface="Helvetica" pitchFamily="34" charset="0"/>
                <a:cs typeface="Times New Roman" pitchFamily="18" charset="0"/>
              </a:rPr>
              <a:t> CDNS supports about 68</a:t>
            </a:r>
            <a:r>
              <a:rPr lang="en-US" sz="2800" b="1" dirty="0">
                <a:latin typeface="Helvetica" pitchFamily="34" charset="0"/>
                <a:cs typeface="Times New Roman" pitchFamily="18" charset="0"/>
              </a:rPr>
              <a:t>% </a:t>
            </a:r>
            <a:r>
              <a:rPr lang="en-US" sz="2800" b="1" dirty="0" smtClean="0">
                <a:latin typeface="Helvetica" pitchFamily="34" charset="0"/>
                <a:cs typeface="Times New Roman" pitchFamily="18" charset="0"/>
              </a:rPr>
              <a:t>of the whole Internet domain names</a:t>
            </a:r>
            <a:endParaRPr lang="en-US" sz="2800" dirty="0"/>
          </a:p>
        </p:txBody>
      </p:sp>
      <p:sp>
        <p:nvSpPr>
          <p:cNvPr id="8" name="Date Placeholder 7"/>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15363" name="Rectangle 6"/>
          <p:cNvSpPr>
            <a:spLocks noGrp="1" noChangeArrowheads="1"/>
          </p:cNvSpPr>
          <p:nvPr>
            <p:ph type="sldNum" sz="quarter" idx="12"/>
          </p:nvPr>
        </p:nvSpPr>
        <p:spPr>
          <a:noFill/>
        </p:spPr>
        <p:txBody>
          <a:bodyPr/>
          <a:lstStyle/>
          <a:p>
            <a:fld id="{95DA3B0F-6B38-4366-8997-C75F9BDFF941}" type="slidenum">
              <a:rPr lang="en-US" smtClean="0"/>
              <a:pPr/>
              <a:t>31</a:t>
            </a:fld>
            <a:endParaRPr lang="en-US" smtClean="0"/>
          </a:p>
        </p:txBody>
      </p:sp>
      <p:sp>
        <p:nvSpPr>
          <p:cNvPr id="15365" name="Slide Number Placeholder 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BDD5553-8B69-4963-9B93-53F150BFF0A4}" type="slidenum">
              <a:rPr lang="en-US" sz="1400"/>
              <a:pPr algn="r"/>
              <a:t>31</a:t>
            </a:fld>
            <a:endParaRPr lang="en-US" sz="1400"/>
          </a:p>
        </p:txBody>
      </p:sp>
      <p:sp>
        <p:nvSpPr>
          <p:cNvPr id="4" name="TextBox 3"/>
          <p:cNvSpPr txBox="1"/>
          <p:nvPr/>
        </p:nvSpPr>
        <p:spPr>
          <a:xfrm>
            <a:off x="1905000" y="304800"/>
            <a:ext cx="6629400" cy="646113"/>
          </a:xfrm>
          <a:prstGeom prst="rect">
            <a:avLst/>
          </a:prstGeom>
          <a:noFill/>
        </p:spPr>
        <p:txBody>
          <a:bodyPr>
            <a:spAutoFit/>
          </a:bodyPr>
          <a:lstStyle/>
          <a:p>
            <a:pPr>
              <a:defRPr/>
            </a:pPr>
            <a:r>
              <a:rPr lang="en-US" sz="3600" b="1" dirty="0">
                <a:solidFill>
                  <a:schemeClr val="accent6"/>
                </a:solidFill>
              </a:rPr>
              <a:t>Country DNS IPv6 readiness</a:t>
            </a:r>
          </a:p>
        </p:txBody>
      </p:sp>
      <p:sp>
        <p:nvSpPr>
          <p:cNvPr id="15367" name="TextBox 4"/>
          <p:cNvSpPr txBox="1">
            <a:spLocks noChangeArrowheads="1"/>
          </p:cNvSpPr>
          <p:nvPr/>
        </p:nvSpPr>
        <p:spPr bwMode="auto">
          <a:xfrm>
            <a:off x="838200" y="2590800"/>
            <a:ext cx="8001000" cy="954107"/>
          </a:xfrm>
          <a:prstGeom prst="rect">
            <a:avLst/>
          </a:prstGeom>
          <a:noFill/>
          <a:ln w="9525">
            <a:noFill/>
            <a:miter lim="800000"/>
            <a:headEnd/>
            <a:tailEnd/>
          </a:ln>
        </p:spPr>
        <p:txBody>
          <a:bodyPr>
            <a:spAutoFit/>
          </a:bodyPr>
          <a:lstStyle/>
          <a:p>
            <a:pPr>
              <a:buFont typeface="Arial" charset="0"/>
              <a:buChar char="•"/>
            </a:pPr>
            <a:r>
              <a:rPr lang="en-US" sz="2400" dirty="0"/>
              <a:t>    </a:t>
            </a:r>
            <a:r>
              <a:rPr lang="en-US" sz="2800" dirty="0" smtClean="0"/>
              <a:t>DNS services are</a:t>
            </a:r>
            <a:r>
              <a:rPr lang="ru-RU" sz="2800" dirty="0" smtClean="0"/>
              <a:t> </a:t>
            </a:r>
            <a:r>
              <a:rPr lang="en-US" sz="2800" dirty="0" smtClean="0"/>
              <a:t>IPv6 ready since 2006</a:t>
            </a:r>
            <a:r>
              <a:rPr lang="en-US" sz="2800" dirty="0"/>
              <a:t/>
            </a:r>
            <a:br>
              <a:rPr lang="en-US" sz="2800" dirty="0"/>
            </a:br>
            <a:endParaRPr lang="en-US" sz="2800" dirty="0"/>
          </a:p>
        </p:txBody>
      </p:sp>
      <p:sp>
        <p:nvSpPr>
          <p:cNvPr id="8" name="Date Placeholder 7"/>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19459" name="Rectangle 6"/>
          <p:cNvSpPr>
            <a:spLocks noGrp="1" noChangeArrowheads="1"/>
          </p:cNvSpPr>
          <p:nvPr>
            <p:ph type="sldNum" sz="quarter" idx="12"/>
          </p:nvPr>
        </p:nvSpPr>
        <p:spPr>
          <a:noFill/>
        </p:spPr>
        <p:txBody>
          <a:bodyPr/>
          <a:lstStyle/>
          <a:p>
            <a:fld id="{1AADD3BD-2FFC-4F5E-92C9-0F9616732181}" type="slidenum">
              <a:rPr lang="en-US" smtClean="0"/>
              <a:pPr/>
              <a:t>32</a:t>
            </a:fld>
            <a:endParaRPr lang="en-US" smtClean="0"/>
          </a:p>
        </p:txBody>
      </p:sp>
      <p:sp>
        <p:nvSpPr>
          <p:cNvPr id="19461" name="Slide Number Placeholder 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8C8D101-017D-4A71-B838-C447F972D0FF}" type="slidenum">
              <a:rPr lang="en-US" sz="1400"/>
              <a:pPr algn="r"/>
              <a:t>32</a:t>
            </a:fld>
            <a:endParaRPr lang="en-US" sz="1400"/>
          </a:p>
        </p:txBody>
      </p:sp>
      <p:sp>
        <p:nvSpPr>
          <p:cNvPr id="4" name="TextBox 3"/>
          <p:cNvSpPr txBox="1"/>
          <p:nvPr/>
        </p:nvSpPr>
        <p:spPr>
          <a:xfrm>
            <a:off x="1981200" y="228600"/>
            <a:ext cx="5486400" cy="646331"/>
          </a:xfrm>
          <a:prstGeom prst="rect">
            <a:avLst/>
          </a:prstGeom>
          <a:noFill/>
        </p:spPr>
        <p:txBody>
          <a:bodyPr>
            <a:spAutoFit/>
          </a:bodyPr>
          <a:lstStyle/>
          <a:p>
            <a:pPr>
              <a:defRPr/>
            </a:pPr>
            <a:r>
              <a:rPr lang="en-US" sz="3600" b="1" dirty="0" smtClean="0">
                <a:solidFill>
                  <a:schemeClr val="accent6"/>
                </a:solidFill>
              </a:rPr>
              <a:t>Free of charge domains</a:t>
            </a:r>
            <a:endParaRPr lang="en-US" sz="3600" b="1" dirty="0">
              <a:solidFill>
                <a:schemeClr val="accent6"/>
              </a:solidFill>
            </a:endParaRPr>
          </a:p>
        </p:txBody>
      </p:sp>
      <p:sp>
        <p:nvSpPr>
          <p:cNvPr id="19463" name="TextBox 4"/>
          <p:cNvSpPr txBox="1">
            <a:spLocks noChangeArrowheads="1"/>
          </p:cNvSpPr>
          <p:nvPr/>
        </p:nvSpPr>
        <p:spPr bwMode="auto">
          <a:xfrm>
            <a:off x="609600" y="1676400"/>
            <a:ext cx="8001000" cy="3108543"/>
          </a:xfrm>
          <a:prstGeom prst="rect">
            <a:avLst/>
          </a:prstGeom>
          <a:noFill/>
          <a:ln w="9525">
            <a:noFill/>
            <a:miter lim="800000"/>
            <a:headEnd/>
            <a:tailEnd/>
          </a:ln>
        </p:spPr>
        <p:txBody>
          <a:bodyPr>
            <a:spAutoFit/>
          </a:bodyPr>
          <a:lstStyle/>
          <a:p>
            <a:pPr>
              <a:buFont typeface="Arial" charset="0"/>
              <a:buChar char="•"/>
            </a:pPr>
            <a:r>
              <a:rPr lang="en-US" sz="2800" dirty="0"/>
              <a:t>   </a:t>
            </a:r>
            <a:r>
              <a:rPr lang="en-US" sz="2800" dirty="0" smtClean="0"/>
              <a:t>Presidential, governmental, ministerial and municipal domains are registered free of charge and without time limit</a:t>
            </a:r>
            <a:r>
              <a:rPr lang="ru-RU" sz="2800" dirty="0" smtClean="0"/>
              <a:t/>
            </a:r>
            <a:br>
              <a:rPr lang="ru-RU" sz="2800" dirty="0" smtClean="0"/>
            </a:br>
            <a:endParaRPr lang="en-US" sz="2800" dirty="0"/>
          </a:p>
          <a:p>
            <a:pPr>
              <a:buFont typeface="Arial" charset="0"/>
              <a:buChar char="•"/>
            </a:pPr>
            <a:r>
              <a:rPr lang="en-US" sz="2800" dirty="0"/>
              <a:t>  </a:t>
            </a:r>
            <a:r>
              <a:rPr lang="en-US" sz="2800" dirty="0" smtClean="0"/>
              <a:t>Domains of NGOs and benevolent organizations can be included into the free of charge list by the decision of ISOC AM Board</a:t>
            </a:r>
            <a:endParaRPr lang="en-US" sz="2800" dirty="0"/>
          </a:p>
        </p:txBody>
      </p:sp>
      <p:sp>
        <p:nvSpPr>
          <p:cNvPr id="8" name="Date Placeholder 7"/>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21507" name="Rectangle 6"/>
          <p:cNvSpPr>
            <a:spLocks noGrp="1" noChangeArrowheads="1"/>
          </p:cNvSpPr>
          <p:nvPr>
            <p:ph type="sldNum" sz="quarter" idx="12"/>
          </p:nvPr>
        </p:nvSpPr>
        <p:spPr>
          <a:noFill/>
        </p:spPr>
        <p:txBody>
          <a:bodyPr/>
          <a:lstStyle/>
          <a:p>
            <a:fld id="{06044F39-7B06-4F08-A8E2-E594FC2A4411}" type="slidenum">
              <a:rPr lang="en-US" smtClean="0"/>
              <a:pPr/>
              <a:t>33</a:t>
            </a:fld>
            <a:endParaRPr lang="en-US" smtClean="0"/>
          </a:p>
        </p:txBody>
      </p:sp>
      <p:sp>
        <p:nvSpPr>
          <p:cNvPr id="21508" name="Title 1"/>
          <p:cNvSpPr>
            <a:spLocks noGrp="1"/>
          </p:cNvSpPr>
          <p:nvPr>
            <p:ph type="title"/>
          </p:nvPr>
        </p:nvSpPr>
        <p:spPr/>
        <p:txBody>
          <a:bodyPr/>
          <a:lstStyle/>
          <a:p>
            <a:r>
              <a:rPr lang="en-US" dirty="0" smtClean="0"/>
              <a:t>Stop list includes</a:t>
            </a:r>
          </a:p>
        </p:txBody>
      </p:sp>
      <p:sp>
        <p:nvSpPr>
          <p:cNvPr id="21510"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5A2F1AA-E2A7-4C02-993B-3C2E52D96512}" type="slidenum">
              <a:rPr lang="en-US" sz="1400"/>
              <a:pPr algn="r"/>
              <a:t>33</a:t>
            </a:fld>
            <a:endParaRPr lang="en-US" sz="1400"/>
          </a:p>
        </p:txBody>
      </p:sp>
      <p:sp>
        <p:nvSpPr>
          <p:cNvPr id="21511" name="TextBox 5"/>
          <p:cNvSpPr txBox="1">
            <a:spLocks noChangeArrowheads="1"/>
          </p:cNvSpPr>
          <p:nvPr/>
        </p:nvSpPr>
        <p:spPr bwMode="auto">
          <a:xfrm>
            <a:off x="838200" y="1752600"/>
            <a:ext cx="7467600" cy="1569660"/>
          </a:xfrm>
          <a:prstGeom prst="rect">
            <a:avLst/>
          </a:prstGeom>
          <a:noFill/>
          <a:ln w="9525">
            <a:noFill/>
            <a:miter lim="800000"/>
            <a:headEnd/>
            <a:tailEnd/>
          </a:ln>
        </p:spPr>
        <p:txBody>
          <a:bodyPr>
            <a:spAutoFit/>
          </a:bodyPr>
          <a:lstStyle/>
          <a:p>
            <a:pPr>
              <a:buFont typeface="Arial" pitchFamily="34" charset="0"/>
              <a:buChar char="•"/>
            </a:pPr>
            <a:r>
              <a:rPr lang="ru-RU" sz="3200" dirty="0" smtClean="0"/>
              <a:t> 600 </a:t>
            </a:r>
            <a:r>
              <a:rPr lang="en-US" sz="3200" dirty="0" smtClean="0"/>
              <a:t>names of brands</a:t>
            </a:r>
            <a:r>
              <a:rPr lang="ru-RU" sz="3200" dirty="0" smtClean="0"/>
              <a:t/>
            </a:r>
            <a:br>
              <a:rPr lang="ru-RU" sz="3200" dirty="0" smtClean="0"/>
            </a:br>
            <a:endParaRPr lang="ru-RU" sz="3200" dirty="0" smtClean="0"/>
          </a:p>
          <a:p>
            <a:pPr>
              <a:buFont typeface="Arial" pitchFamily="34" charset="0"/>
              <a:buChar char="•"/>
            </a:pPr>
            <a:r>
              <a:rPr lang="ru-RU" sz="3200" dirty="0" smtClean="0"/>
              <a:t>  </a:t>
            </a:r>
            <a:r>
              <a:rPr lang="en-US" sz="3200" dirty="0" smtClean="0"/>
              <a:t>Unethical names</a:t>
            </a:r>
          </a:p>
        </p:txBody>
      </p:sp>
      <p:sp>
        <p:nvSpPr>
          <p:cNvPr id="8" name="Date Placeholder 7"/>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1028" name="Rectangle 6"/>
          <p:cNvSpPr>
            <a:spLocks noGrp="1" noChangeArrowheads="1"/>
          </p:cNvSpPr>
          <p:nvPr>
            <p:ph type="sldNum" sz="quarter" idx="12"/>
          </p:nvPr>
        </p:nvSpPr>
        <p:spPr>
          <a:noFill/>
        </p:spPr>
        <p:txBody>
          <a:bodyPr/>
          <a:lstStyle/>
          <a:p>
            <a:fld id="{63F0153F-EB32-44A0-890A-CC61CAA9FCDB}" type="slidenum">
              <a:rPr lang="en-US" smtClean="0"/>
              <a:pPr/>
              <a:t>34</a:t>
            </a:fld>
            <a:endParaRPr lang="en-US" smtClean="0"/>
          </a:p>
        </p:txBody>
      </p:sp>
      <p:sp>
        <p:nvSpPr>
          <p:cNvPr id="103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4C00524-DFD4-4A24-B4BC-8CEEC63834BA}" type="slidenum">
              <a:rPr lang="en-US" sz="1400"/>
              <a:pPr algn="r"/>
              <a:t>34</a:t>
            </a:fld>
            <a:endParaRPr lang="en-US" sz="1400"/>
          </a:p>
        </p:txBody>
      </p:sp>
      <p:sp>
        <p:nvSpPr>
          <p:cNvPr id="1031" name="Rectangle 2"/>
          <p:cNvSpPr>
            <a:spLocks noGrp="1" noChangeArrowheads="1"/>
          </p:cNvSpPr>
          <p:nvPr>
            <p:ph type="title"/>
          </p:nvPr>
        </p:nvSpPr>
        <p:spPr>
          <a:xfrm>
            <a:off x="457200" y="274638"/>
            <a:ext cx="8458200" cy="1096962"/>
          </a:xfrm>
        </p:spPr>
        <p:txBody>
          <a:bodyPr/>
          <a:lstStyle/>
          <a:p>
            <a:pPr eaLnBrk="1" hangingPunct="1"/>
            <a:r>
              <a:rPr lang="en-US" sz="3600" b="1" dirty="0" smtClean="0">
                <a:solidFill>
                  <a:schemeClr val="accent2"/>
                </a:solidFill>
              </a:rPr>
              <a:t>Number of domains registered in .AM zone</a:t>
            </a:r>
          </a:p>
        </p:txBody>
      </p:sp>
      <p:graphicFrame>
        <p:nvGraphicFramePr>
          <p:cNvPr id="1026" name="Object 4"/>
          <p:cNvGraphicFramePr>
            <a:graphicFrameLocks noChangeAspect="1"/>
          </p:cNvGraphicFramePr>
          <p:nvPr>
            <p:ph idx="1"/>
          </p:nvPr>
        </p:nvGraphicFramePr>
        <p:xfrm>
          <a:off x="228600" y="1905000"/>
          <a:ext cx="8534400" cy="3889375"/>
        </p:xfrm>
        <a:graphic>
          <a:graphicData uri="http://schemas.openxmlformats.org/presentationml/2006/ole">
            <p:oleObj spid="_x0000_s1026" name="Worksheet" r:id="rId3" imgW="9134521" imgH="4286250" progId="Excel.Sheet.8">
              <p:embed/>
            </p:oleObj>
          </a:graphicData>
        </a:graphic>
      </p:graphicFrame>
      <p:sp>
        <p:nvSpPr>
          <p:cNvPr id="8" name="Date Placeholder 7"/>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22531" name="Rectangle 6"/>
          <p:cNvSpPr>
            <a:spLocks noGrp="1" noChangeArrowheads="1"/>
          </p:cNvSpPr>
          <p:nvPr>
            <p:ph type="sldNum" sz="quarter" idx="12"/>
          </p:nvPr>
        </p:nvSpPr>
        <p:spPr>
          <a:noFill/>
        </p:spPr>
        <p:txBody>
          <a:bodyPr/>
          <a:lstStyle/>
          <a:p>
            <a:fld id="{33BAE740-5458-4D3C-9406-C200847DE417}" type="slidenum">
              <a:rPr lang="en-US" smtClean="0"/>
              <a:pPr/>
              <a:t>35</a:t>
            </a:fld>
            <a:endParaRPr lang="en-US" smtClean="0"/>
          </a:p>
        </p:txBody>
      </p:sp>
      <p:sp>
        <p:nvSpPr>
          <p:cNvPr id="22533" name="Slide Number Placeholder 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0E57A2A-9E0F-4B9E-A88C-D1F261158657}" type="slidenum">
              <a:rPr lang="en-US" sz="1400"/>
              <a:pPr algn="r"/>
              <a:t>35</a:t>
            </a:fld>
            <a:endParaRPr lang="en-US" sz="1400"/>
          </a:p>
        </p:txBody>
      </p:sp>
      <p:sp>
        <p:nvSpPr>
          <p:cNvPr id="4" name="TextBox 3"/>
          <p:cNvSpPr txBox="1"/>
          <p:nvPr/>
        </p:nvSpPr>
        <p:spPr>
          <a:xfrm>
            <a:off x="1752600" y="304800"/>
            <a:ext cx="4800600" cy="646331"/>
          </a:xfrm>
          <a:prstGeom prst="rect">
            <a:avLst/>
          </a:prstGeom>
          <a:noFill/>
        </p:spPr>
        <p:txBody>
          <a:bodyPr>
            <a:spAutoFit/>
          </a:bodyPr>
          <a:lstStyle/>
          <a:p>
            <a:pPr>
              <a:defRPr/>
            </a:pPr>
            <a:r>
              <a:rPr lang="en-US" sz="3600" b="1" dirty="0" smtClean="0">
                <a:solidFill>
                  <a:schemeClr val="accent6"/>
                </a:solidFill>
              </a:rPr>
              <a:t>Dispute resolution</a:t>
            </a:r>
            <a:endParaRPr lang="en-US" sz="3600" b="1" dirty="0">
              <a:solidFill>
                <a:schemeClr val="accent6"/>
              </a:solidFill>
            </a:endParaRPr>
          </a:p>
        </p:txBody>
      </p:sp>
      <p:sp>
        <p:nvSpPr>
          <p:cNvPr id="22535" name="TextBox 4"/>
          <p:cNvSpPr txBox="1">
            <a:spLocks noChangeArrowheads="1"/>
          </p:cNvSpPr>
          <p:nvPr/>
        </p:nvSpPr>
        <p:spPr bwMode="auto">
          <a:xfrm>
            <a:off x="685800" y="2514600"/>
            <a:ext cx="7696200" cy="1754326"/>
          </a:xfrm>
          <a:prstGeom prst="rect">
            <a:avLst/>
          </a:prstGeom>
          <a:noFill/>
          <a:ln w="9525">
            <a:noFill/>
            <a:miter lim="800000"/>
            <a:headEnd/>
            <a:tailEnd/>
          </a:ln>
        </p:spPr>
        <p:txBody>
          <a:bodyPr>
            <a:spAutoFit/>
          </a:bodyPr>
          <a:lstStyle/>
          <a:p>
            <a:r>
              <a:rPr lang="en-US" sz="3600" dirty="0">
                <a:solidFill>
                  <a:schemeClr val="accent6"/>
                </a:solidFill>
              </a:rPr>
              <a:t>AMNIC </a:t>
            </a:r>
            <a:r>
              <a:rPr lang="en-US" sz="3600" dirty="0" smtClean="0">
                <a:solidFill>
                  <a:schemeClr val="accent6"/>
                </a:solidFill>
              </a:rPr>
              <a:t> adopted UDRP as a dispute resolution protocol with WIPO’s arbitration</a:t>
            </a:r>
            <a:endParaRPr lang="en-US" sz="3600" dirty="0">
              <a:solidFill>
                <a:schemeClr val="accent6"/>
              </a:solidFill>
            </a:endParaRPr>
          </a:p>
        </p:txBody>
      </p:sp>
      <p:sp>
        <p:nvSpPr>
          <p:cNvPr id="8" name="Date Placeholder 7"/>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26627" name="Rectangle 6"/>
          <p:cNvSpPr>
            <a:spLocks noGrp="1" noChangeArrowheads="1"/>
          </p:cNvSpPr>
          <p:nvPr>
            <p:ph type="sldNum" sz="quarter" idx="12"/>
          </p:nvPr>
        </p:nvSpPr>
        <p:spPr>
          <a:noFill/>
        </p:spPr>
        <p:txBody>
          <a:bodyPr/>
          <a:lstStyle/>
          <a:p>
            <a:fld id="{977A3A06-2676-43A4-9EBE-AD0F38A011CA}" type="slidenum">
              <a:rPr lang="en-US" smtClean="0"/>
              <a:pPr/>
              <a:t>36</a:t>
            </a:fld>
            <a:endParaRPr lang="en-US" smtClean="0"/>
          </a:p>
        </p:txBody>
      </p:sp>
      <p:sp>
        <p:nvSpPr>
          <p:cNvPr id="26628" name="Rectangle 2"/>
          <p:cNvSpPr>
            <a:spLocks noGrp="1" noChangeArrowheads="1"/>
          </p:cNvSpPr>
          <p:nvPr>
            <p:ph type="title"/>
          </p:nvPr>
        </p:nvSpPr>
        <p:spPr>
          <a:xfrm>
            <a:off x="304800" y="274638"/>
            <a:ext cx="8458200" cy="868362"/>
          </a:xfrm>
        </p:spPr>
        <p:txBody>
          <a:bodyPr/>
          <a:lstStyle/>
          <a:p>
            <a:r>
              <a:rPr lang="en-US" sz="3200" dirty="0" smtClean="0">
                <a:solidFill>
                  <a:srgbClr val="000099"/>
                </a:solidFill>
              </a:rPr>
              <a:t>Monitoring of the hacking of </a:t>
            </a:r>
            <a:r>
              <a:rPr lang="hy-AM" sz="3200" dirty="0" smtClean="0">
                <a:solidFill>
                  <a:srgbClr val="000099"/>
                </a:solidFill>
              </a:rPr>
              <a:t>.</a:t>
            </a:r>
            <a:r>
              <a:rPr lang="en-US" sz="3200" dirty="0" smtClean="0">
                <a:solidFill>
                  <a:srgbClr val="000099"/>
                </a:solidFill>
              </a:rPr>
              <a:t>AM</a:t>
            </a:r>
            <a:r>
              <a:rPr lang="hy-AM" sz="3200" dirty="0" smtClean="0">
                <a:solidFill>
                  <a:srgbClr val="000099"/>
                </a:solidFill>
              </a:rPr>
              <a:t> </a:t>
            </a:r>
            <a:r>
              <a:rPr lang="en-US" sz="3200" dirty="0" smtClean="0">
                <a:solidFill>
                  <a:srgbClr val="000099"/>
                </a:solidFill>
              </a:rPr>
              <a:t>web space</a:t>
            </a:r>
            <a:r>
              <a:rPr lang="ru-RU" sz="3600" dirty="0" smtClean="0">
                <a:solidFill>
                  <a:srgbClr val="000099"/>
                </a:solidFill>
              </a:rPr>
              <a:t/>
            </a:r>
            <a:br>
              <a:rPr lang="ru-RU" sz="3600" dirty="0" smtClean="0">
                <a:solidFill>
                  <a:srgbClr val="000099"/>
                </a:solidFill>
              </a:rPr>
            </a:br>
            <a:r>
              <a:rPr lang="en-US" sz="3200" dirty="0" err="1" smtClean="0">
                <a:solidFill>
                  <a:srgbClr val="000099"/>
                </a:solidFill>
              </a:rPr>
              <a:t>Websec.am</a:t>
            </a:r>
            <a:endParaRPr lang="ru-RU" sz="3200" dirty="0" smtClean="0">
              <a:solidFill>
                <a:srgbClr val="000099"/>
              </a:solidFill>
            </a:endParaRPr>
          </a:p>
        </p:txBody>
      </p:sp>
      <p:sp>
        <p:nvSpPr>
          <p:cNvPr id="2662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0F808EE-872B-4B49-A553-4505E1DA4D8E}" type="slidenum">
              <a:rPr lang="en-US" sz="1400"/>
              <a:pPr algn="r"/>
              <a:t>36</a:t>
            </a:fld>
            <a:endParaRPr lang="en-US" sz="1400"/>
          </a:p>
        </p:txBody>
      </p:sp>
      <p:pic>
        <p:nvPicPr>
          <p:cNvPr id="26631" name="Picture 5"/>
          <p:cNvPicPr>
            <a:picLocks noChangeAspect="1" noChangeArrowheads="1"/>
          </p:cNvPicPr>
          <p:nvPr/>
        </p:nvPicPr>
        <p:blipFill>
          <a:blip r:embed="rId2" cstate="print"/>
          <a:srcRect/>
          <a:stretch>
            <a:fillRect/>
          </a:stretch>
        </p:blipFill>
        <p:spPr bwMode="auto">
          <a:xfrm>
            <a:off x="914400" y="1295400"/>
            <a:ext cx="7315200" cy="4953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29699" name="Rectangle 6"/>
          <p:cNvSpPr>
            <a:spLocks noGrp="1" noChangeArrowheads="1"/>
          </p:cNvSpPr>
          <p:nvPr>
            <p:ph type="sldNum" sz="quarter" idx="12"/>
          </p:nvPr>
        </p:nvSpPr>
        <p:spPr>
          <a:noFill/>
        </p:spPr>
        <p:txBody>
          <a:bodyPr/>
          <a:lstStyle/>
          <a:p>
            <a:fld id="{F195E30D-EB14-44AC-AA42-0C339326EDF1}" type="slidenum">
              <a:rPr lang="en-US" smtClean="0"/>
              <a:pPr/>
              <a:t>37</a:t>
            </a:fld>
            <a:endParaRPr lang="en-US" smtClean="0"/>
          </a:p>
        </p:txBody>
      </p:sp>
      <p:sp>
        <p:nvSpPr>
          <p:cNvPr id="29701" name="Slide Number Placeholder 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80ED557-9F41-4212-9830-213C7B2A7872}" type="slidenum">
              <a:rPr lang="en-US" sz="1400"/>
              <a:pPr algn="r"/>
              <a:t>37</a:t>
            </a:fld>
            <a:endParaRPr lang="en-US" sz="1400"/>
          </a:p>
        </p:txBody>
      </p:sp>
      <p:sp>
        <p:nvSpPr>
          <p:cNvPr id="5" name="Rectangle 4"/>
          <p:cNvSpPr/>
          <p:nvPr/>
        </p:nvSpPr>
        <p:spPr>
          <a:xfrm>
            <a:off x="2633015" y="2967335"/>
            <a:ext cx="3877986" cy="923330"/>
          </a:xfrm>
          <a:prstGeom prst="rect">
            <a:avLst/>
          </a:prstGeom>
          <a:noFill/>
        </p:spPr>
        <p:txBody>
          <a:bodyPr wrap="none">
            <a:spAutoFit/>
          </a:bodyPr>
          <a:lstStyle/>
          <a:p>
            <a:pPr algn="ctr">
              <a:defRPr/>
            </a:pPr>
            <a:r>
              <a:rPr lang="en-US" sz="5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Date Placeholder 6"/>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934200" cy="715962"/>
          </a:xfrm>
        </p:spPr>
        <p:txBody>
          <a:bodyPr/>
          <a:lstStyle/>
          <a:p>
            <a:pPr algn="ctr"/>
            <a:r>
              <a:rPr lang="en-US" sz="3200" b="1" dirty="0" smtClean="0">
                <a:solidFill>
                  <a:srgbClr val="000099"/>
                </a:solidFill>
              </a:rPr>
              <a:t>ISOC AM membership</a:t>
            </a:r>
            <a:endParaRPr lang="en-US" sz="3200" b="1" dirty="0">
              <a:solidFill>
                <a:srgbClr val="000099"/>
              </a:solidFill>
            </a:endParaRPr>
          </a:p>
        </p:txBody>
      </p:sp>
      <p:sp>
        <p:nvSpPr>
          <p:cNvPr id="3" name="Content Placeholder 2"/>
          <p:cNvSpPr>
            <a:spLocks noGrp="1"/>
          </p:cNvSpPr>
          <p:nvPr>
            <p:ph idx="1"/>
          </p:nvPr>
        </p:nvSpPr>
        <p:spPr>
          <a:xfrm>
            <a:off x="457200" y="1066800"/>
            <a:ext cx="8458200" cy="5059363"/>
          </a:xfrm>
        </p:spPr>
        <p:txBody>
          <a:bodyPr>
            <a:normAutofit/>
          </a:bodyPr>
          <a:lstStyle/>
          <a:p>
            <a:pPr algn="just"/>
            <a:r>
              <a:rPr lang="en-US" sz="2800" dirty="0" smtClean="0">
                <a:solidFill>
                  <a:srgbClr val="000099"/>
                </a:solidFill>
              </a:rPr>
              <a:t>To become a member of ISOC AM an applicant fills an application and sends it to isoc@isoc.am.</a:t>
            </a:r>
            <a:r>
              <a:rPr lang="en-US" sz="800" dirty="0" smtClean="0">
                <a:solidFill>
                  <a:srgbClr val="000099"/>
                </a:solidFill>
              </a:rPr>
              <a:t/>
            </a:r>
            <a:br>
              <a:rPr lang="en-US" sz="800" dirty="0" smtClean="0">
                <a:solidFill>
                  <a:srgbClr val="000099"/>
                </a:solidFill>
              </a:rPr>
            </a:br>
            <a:endParaRPr lang="en-US" sz="800" dirty="0" smtClean="0">
              <a:solidFill>
                <a:srgbClr val="000099"/>
              </a:solidFill>
            </a:endParaRPr>
          </a:p>
          <a:p>
            <a:pPr algn="just"/>
            <a:r>
              <a:rPr lang="en-US" sz="2800" dirty="0" smtClean="0">
                <a:solidFill>
                  <a:srgbClr val="000099"/>
                </a:solidFill>
              </a:rPr>
              <a:t>After receiving an application we sign the applicant as a member of Global ISOC and include him in the ISOC AM Chapter roster. The applicant got a Global ISOC membership number.</a:t>
            </a:r>
            <a:r>
              <a:rPr lang="en-US" sz="800" dirty="0" smtClean="0">
                <a:solidFill>
                  <a:srgbClr val="000099"/>
                </a:solidFill>
              </a:rPr>
              <a:t> </a:t>
            </a:r>
            <a:br>
              <a:rPr lang="en-US" sz="800" dirty="0" smtClean="0">
                <a:solidFill>
                  <a:srgbClr val="000099"/>
                </a:solidFill>
              </a:rPr>
            </a:br>
            <a:endParaRPr lang="en-US" sz="800" dirty="0" smtClean="0">
              <a:solidFill>
                <a:srgbClr val="000099"/>
              </a:solidFill>
            </a:endParaRPr>
          </a:p>
          <a:p>
            <a:pPr algn="just"/>
            <a:r>
              <a:rPr lang="en-US" sz="2800" dirty="0" smtClean="0">
                <a:solidFill>
                  <a:srgbClr val="000099"/>
                </a:solidFill>
              </a:rPr>
              <a:t>Then we include him in ISOC AM mailing list.</a:t>
            </a:r>
            <a:r>
              <a:rPr lang="en-US" sz="800" dirty="0" smtClean="0">
                <a:solidFill>
                  <a:srgbClr val="000099"/>
                </a:solidFill>
              </a:rPr>
              <a:t>  </a:t>
            </a:r>
          </a:p>
          <a:p>
            <a:pPr algn="just"/>
            <a:r>
              <a:rPr lang="en-US" sz="2800" dirty="0" smtClean="0">
                <a:solidFill>
                  <a:srgbClr val="000099"/>
                </a:solidFill>
              </a:rPr>
              <a:t>The membership fee is 1,000 AMD per year.</a:t>
            </a:r>
          </a:p>
          <a:p>
            <a:pPr algn="just">
              <a:buNone/>
            </a:pPr>
            <a:endParaRPr lang="en-US" sz="2800" dirty="0" smtClean="0"/>
          </a:p>
        </p:txBody>
      </p:sp>
      <p:sp>
        <p:nvSpPr>
          <p:cNvPr id="4" name="Date Placeholder 3"/>
          <p:cNvSpPr>
            <a:spLocks noGrp="1"/>
          </p:cNvSpPr>
          <p:nvPr>
            <p:ph type="dt" sz="half" idx="10"/>
          </p:nvPr>
        </p:nvSpPr>
        <p:spPr/>
        <p:txBody>
          <a:bodyPr/>
          <a:lstStyle/>
          <a:p>
            <a:pPr>
              <a:defRPr/>
            </a:pPr>
            <a:r>
              <a:rPr lang="ru-RU" smtClean="0"/>
              <a:t>29.05.2014</a:t>
            </a:r>
            <a:endParaRPr lang="ru-RU"/>
          </a:p>
        </p:txBody>
      </p:sp>
      <p:sp>
        <p:nvSpPr>
          <p:cNvPr id="5" name="Slide Number Placeholder 4"/>
          <p:cNvSpPr>
            <a:spLocks noGrp="1"/>
          </p:cNvSpPr>
          <p:nvPr>
            <p:ph type="sldNum" sz="quarter" idx="12"/>
          </p:nvPr>
        </p:nvSpPr>
        <p:spPr/>
        <p:txBody>
          <a:bodyPr/>
          <a:lstStyle/>
          <a:p>
            <a:pPr>
              <a:defRPr/>
            </a:pPr>
            <a:fld id="{0D45E11F-FB55-4907-BAD7-875773610B00}"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smtClean="0"/>
              <a:t>AM TLD governance for Registrars Workshop</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noFill/>
        </p:spPr>
        <p:txBody>
          <a:bodyPr/>
          <a:lstStyle/>
          <a:p>
            <a:r>
              <a:rPr lang="en-US" smtClean="0"/>
              <a:t>AM TLD governance for Registrars Workshop</a:t>
            </a:r>
          </a:p>
        </p:txBody>
      </p:sp>
      <p:sp>
        <p:nvSpPr>
          <p:cNvPr id="9219" name="Rectangle 4"/>
          <p:cNvSpPr>
            <a:spLocks noChangeArrowheads="1"/>
          </p:cNvSpPr>
          <p:nvPr/>
        </p:nvSpPr>
        <p:spPr bwMode="auto">
          <a:xfrm>
            <a:off x="304800" y="909936"/>
            <a:ext cx="8534400" cy="4462760"/>
          </a:xfrm>
          <a:prstGeom prst="rect">
            <a:avLst/>
          </a:prstGeom>
          <a:noFill/>
          <a:ln w="9525">
            <a:noFill/>
            <a:miter lim="800000"/>
            <a:headEnd/>
            <a:tailEnd/>
          </a:ln>
        </p:spPr>
        <p:txBody>
          <a:bodyPr wrap="square" anchor="ctr">
            <a:spAutoFit/>
          </a:bodyPr>
          <a:lstStyle/>
          <a:p>
            <a:pPr>
              <a:buFont typeface="Arial" charset="0"/>
              <a:buChar char="•"/>
            </a:pPr>
            <a:r>
              <a:rPr lang="en-US" sz="2800" i="1" dirty="0" smtClean="0"/>
              <a:t> </a:t>
            </a:r>
            <a:r>
              <a:rPr lang="en-US" sz="3200" dirty="0" smtClean="0">
                <a:solidFill>
                  <a:schemeClr val="accent6"/>
                </a:solidFill>
              </a:rPr>
              <a:t>Being informed about the ISOC AM events</a:t>
            </a:r>
          </a:p>
          <a:p>
            <a:pPr>
              <a:buFont typeface="Arial" charset="0"/>
              <a:buChar char="•"/>
            </a:pPr>
            <a:endParaRPr lang="en-US" sz="2800" i="1" dirty="0" smtClean="0">
              <a:solidFill>
                <a:srgbClr val="000099"/>
              </a:solidFill>
            </a:endParaRPr>
          </a:p>
          <a:p>
            <a:pPr>
              <a:buFont typeface="Arial" charset="0"/>
              <a:buChar char="•"/>
            </a:pPr>
            <a:r>
              <a:rPr lang="en-US" sz="3200" dirty="0" smtClean="0">
                <a:solidFill>
                  <a:srgbClr val="000099"/>
                </a:solidFill>
              </a:rPr>
              <a:t>Participation in conferences</a:t>
            </a:r>
          </a:p>
          <a:p>
            <a:endParaRPr lang="en-US" sz="3200" dirty="0" smtClean="0">
              <a:solidFill>
                <a:srgbClr val="000099"/>
              </a:solidFill>
            </a:endParaRPr>
          </a:p>
          <a:p>
            <a:pPr>
              <a:buFont typeface="Arial" charset="0"/>
              <a:buChar char="•"/>
            </a:pPr>
            <a:r>
              <a:rPr lang="en-US" sz="3200" dirty="0" smtClean="0">
                <a:solidFill>
                  <a:srgbClr val="000099"/>
                </a:solidFill>
              </a:rPr>
              <a:t> Financial support of participation in conferences </a:t>
            </a:r>
            <a:r>
              <a:rPr lang="ru-RU" sz="3200" dirty="0" smtClean="0">
                <a:solidFill>
                  <a:srgbClr val="000099"/>
                </a:solidFill>
              </a:rPr>
              <a:t>(</a:t>
            </a:r>
            <a:r>
              <a:rPr lang="en-US" sz="3200" dirty="0" smtClean="0">
                <a:solidFill>
                  <a:srgbClr val="000099"/>
                </a:solidFill>
              </a:rPr>
              <a:t>last event</a:t>
            </a:r>
            <a:r>
              <a:rPr lang="ru-RU" sz="3200" dirty="0" smtClean="0">
                <a:solidFill>
                  <a:srgbClr val="000099"/>
                </a:solidFill>
              </a:rPr>
              <a:t> </a:t>
            </a:r>
            <a:r>
              <a:rPr lang="en-US" sz="3200" dirty="0" smtClean="0">
                <a:solidFill>
                  <a:srgbClr val="000099"/>
                </a:solidFill>
              </a:rPr>
              <a:t>INET-Istanbul)</a:t>
            </a:r>
          </a:p>
          <a:p>
            <a:r>
              <a:rPr lang="en-US" sz="3200" dirty="0" smtClean="0">
                <a:solidFill>
                  <a:srgbClr val="000099"/>
                </a:solidFill>
              </a:rPr>
              <a:t> </a:t>
            </a:r>
          </a:p>
          <a:p>
            <a:pPr>
              <a:buFont typeface="Arial" charset="0"/>
              <a:buChar char="•"/>
            </a:pPr>
            <a:r>
              <a:rPr lang="en-US" sz="3200" dirty="0" smtClean="0">
                <a:solidFill>
                  <a:srgbClr val="000099"/>
                </a:solidFill>
              </a:rPr>
              <a:t> Possibility to get fellowship from ICANN, ISOC, CEENet</a:t>
            </a:r>
          </a:p>
        </p:txBody>
      </p:sp>
      <p:sp>
        <p:nvSpPr>
          <p:cNvPr id="9220" name="TextBox 3"/>
          <p:cNvSpPr txBox="1">
            <a:spLocks noChangeArrowheads="1"/>
          </p:cNvSpPr>
          <p:nvPr/>
        </p:nvSpPr>
        <p:spPr bwMode="auto">
          <a:xfrm>
            <a:off x="609600" y="228600"/>
            <a:ext cx="8305800" cy="584775"/>
          </a:xfrm>
          <a:prstGeom prst="rect">
            <a:avLst/>
          </a:prstGeom>
          <a:noFill/>
          <a:ln w="9525">
            <a:noFill/>
            <a:miter lim="800000"/>
            <a:headEnd/>
            <a:tailEnd/>
          </a:ln>
        </p:spPr>
        <p:txBody>
          <a:bodyPr>
            <a:spAutoFit/>
          </a:bodyPr>
          <a:lstStyle/>
          <a:p>
            <a:pPr algn="ctr"/>
            <a:r>
              <a:rPr lang="en-US" sz="3200" b="1" dirty="0" smtClean="0">
                <a:solidFill>
                  <a:srgbClr val="000099"/>
                </a:solidFill>
              </a:rPr>
              <a:t>ISOC AM membership advantages</a:t>
            </a:r>
            <a:endParaRPr lang="en-US" sz="3200" b="1" dirty="0">
              <a:solidFill>
                <a:srgbClr val="000099"/>
              </a:solidFill>
            </a:endParaRPr>
          </a:p>
        </p:txBody>
      </p:sp>
      <p:sp>
        <p:nvSpPr>
          <p:cNvPr id="5" name="Slide Number Placeholder 4"/>
          <p:cNvSpPr>
            <a:spLocks noGrp="1"/>
          </p:cNvSpPr>
          <p:nvPr>
            <p:ph type="sldNum" sz="quarter" idx="12"/>
          </p:nvPr>
        </p:nvSpPr>
        <p:spPr/>
        <p:txBody>
          <a:bodyPr/>
          <a:lstStyle/>
          <a:p>
            <a:pPr>
              <a:defRPr/>
            </a:pPr>
            <a:fld id="{8E349D07-A07D-4359-9F47-CF9D79387BE4}" type="slidenum">
              <a:rPr lang="en-US" smtClean="0"/>
              <a:pPr>
                <a:defRPr/>
              </a:pPr>
              <a:t>5</a:t>
            </a:fld>
            <a:endParaRPr lang="en-US"/>
          </a:p>
        </p:txBody>
      </p:sp>
      <p:sp>
        <p:nvSpPr>
          <p:cNvPr id="6" name="Date Placeholder 5"/>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4099" name="Rectangle 6"/>
          <p:cNvSpPr>
            <a:spLocks noGrp="1" noChangeArrowheads="1"/>
          </p:cNvSpPr>
          <p:nvPr>
            <p:ph type="sldNum" sz="quarter" idx="12"/>
          </p:nvPr>
        </p:nvSpPr>
        <p:spPr>
          <a:noFill/>
        </p:spPr>
        <p:txBody>
          <a:bodyPr/>
          <a:lstStyle/>
          <a:p>
            <a:fld id="{F49EB9E8-70EA-44A0-A578-AA5B5DC4F238}" type="slidenum">
              <a:rPr lang="en-US" smtClean="0"/>
              <a:pPr/>
              <a:t>6</a:t>
            </a:fld>
            <a:endParaRPr lang="en-US" smtClean="0"/>
          </a:p>
        </p:txBody>
      </p:sp>
      <p:sp>
        <p:nvSpPr>
          <p:cNvPr id="410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5C3E44E-B3E9-410D-B71B-7F11A21C57AA}" type="slidenum">
              <a:rPr lang="en-US" sz="1400"/>
              <a:pPr algn="r"/>
              <a:t>6</a:t>
            </a:fld>
            <a:endParaRPr lang="en-US" sz="1400"/>
          </a:p>
        </p:txBody>
      </p:sp>
      <p:sp>
        <p:nvSpPr>
          <p:cNvPr id="4102" name="Rectangle 2"/>
          <p:cNvSpPr>
            <a:spLocks noGrp="1" noChangeArrowheads="1"/>
          </p:cNvSpPr>
          <p:nvPr>
            <p:ph type="body" idx="1"/>
          </p:nvPr>
        </p:nvSpPr>
        <p:spPr>
          <a:xfrm>
            <a:off x="457200" y="1524000"/>
            <a:ext cx="8229600" cy="4038600"/>
          </a:xfrm>
        </p:spPr>
        <p:txBody>
          <a:bodyPr/>
          <a:lstStyle/>
          <a:p>
            <a:pPr lvl="1" algn="ctr" eaLnBrk="1" hangingPunct="1">
              <a:buFontTx/>
              <a:buNone/>
            </a:pPr>
            <a:r>
              <a:rPr lang="en-US" sz="3200" b="1" dirty="0" smtClean="0">
                <a:solidFill>
                  <a:schemeClr val="accent2"/>
                </a:solidFill>
              </a:rPr>
              <a:t>Internet Society Armenia</a:t>
            </a:r>
            <a:r>
              <a:rPr lang="ru-RU" sz="3200" b="1" dirty="0" smtClean="0">
                <a:solidFill>
                  <a:schemeClr val="accent2"/>
                </a:solidFill>
              </a:rPr>
              <a:t> </a:t>
            </a:r>
            <a:r>
              <a:rPr lang="en-US" sz="3200" b="1" dirty="0" smtClean="0">
                <a:solidFill>
                  <a:schemeClr val="accent2"/>
                </a:solidFill>
              </a:rPr>
              <a:t>(ISOC AM)</a:t>
            </a:r>
            <a:r>
              <a:rPr lang="ru-RU" sz="3200" b="1" dirty="0" smtClean="0">
                <a:solidFill>
                  <a:schemeClr val="accent2"/>
                </a:solidFill>
              </a:rPr>
              <a:t> </a:t>
            </a:r>
            <a:r>
              <a:rPr lang="en-US" sz="3200" b="1" dirty="0" smtClean="0">
                <a:solidFill>
                  <a:schemeClr val="accent2"/>
                </a:solidFill>
              </a:rPr>
              <a:t>is a manager of</a:t>
            </a:r>
            <a:r>
              <a:rPr lang="ru-RU" sz="3200" b="1" dirty="0" smtClean="0">
                <a:solidFill>
                  <a:schemeClr val="accent2"/>
                </a:solidFill>
              </a:rPr>
              <a:t> </a:t>
            </a:r>
            <a:r>
              <a:rPr lang="en-US" sz="3200" b="1" dirty="0" smtClean="0">
                <a:solidFill>
                  <a:schemeClr val="accent2"/>
                </a:solidFill>
              </a:rPr>
              <a:t>AM domain.</a:t>
            </a:r>
          </a:p>
          <a:p>
            <a:pPr lvl="1" algn="ctr" eaLnBrk="1" hangingPunct="1">
              <a:buFontTx/>
              <a:buNone/>
            </a:pPr>
            <a:endParaRPr lang="en-US" sz="3200" b="1" dirty="0" smtClean="0">
              <a:solidFill>
                <a:schemeClr val="accent2"/>
              </a:solidFill>
            </a:endParaRPr>
          </a:p>
          <a:p>
            <a:pPr lvl="1" algn="ctr" eaLnBrk="1" hangingPunct="1">
              <a:buFontTx/>
              <a:buNone/>
            </a:pPr>
            <a:r>
              <a:rPr lang="en-US" sz="3200" b="1" dirty="0" smtClean="0">
                <a:solidFill>
                  <a:schemeClr val="accent2"/>
                </a:solidFill>
              </a:rPr>
              <a:t>Internet Technologies Center (ITC-AMNIC</a:t>
            </a:r>
            <a:r>
              <a:rPr lang="ru-RU" sz="3200" b="1" dirty="0" smtClean="0">
                <a:solidFill>
                  <a:schemeClr val="accent2"/>
                </a:solidFill>
              </a:rPr>
              <a:t>)</a:t>
            </a:r>
            <a:r>
              <a:rPr lang="en-US" sz="3200" b="1" dirty="0" smtClean="0">
                <a:solidFill>
                  <a:schemeClr val="accent2"/>
                </a:solidFill>
              </a:rPr>
              <a:t> is a daughter company of ISOC AM and the Registry of AM TLD</a:t>
            </a:r>
          </a:p>
          <a:p>
            <a:pPr lvl="1" eaLnBrk="1" hangingPunct="1">
              <a:buFontTx/>
              <a:buNone/>
            </a:pPr>
            <a:endParaRPr lang="en-US" sz="3200" b="1" dirty="0" smtClean="0">
              <a:solidFill>
                <a:schemeClr val="accent2"/>
              </a:solidFill>
            </a:endParaRPr>
          </a:p>
        </p:txBody>
      </p:sp>
      <p:sp>
        <p:nvSpPr>
          <p:cNvPr id="7" name="Date Placeholder 6"/>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17411" name="Rectangle 6"/>
          <p:cNvSpPr>
            <a:spLocks noGrp="1" noChangeArrowheads="1"/>
          </p:cNvSpPr>
          <p:nvPr>
            <p:ph type="sldNum" sz="quarter" idx="12"/>
          </p:nvPr>
        </p:nvSpPr>
        <p:spPr>
          <a:noFill/>
        </p:spPr>
        <p:txBody>
          <a:bodyPr/>
          <a:lstStyle/>
          <a:p>
            <a:fld id="{567E35A5-AD22-49ED-A799-789319943E6D}" type="slidenum">
              <a:rPr lang="en-US" smtClean="0"/>
              <a:pPr/>
              <a:t>7</a:t>
            </a:fld>
            <a:endParaRPr lang="en-US" smtClean="0"/>
          </a:p>
        </p:txBody>
      </p:sp>
      <p:sp>
        <p:nvSpPr>
          <p:cNvPr id="1741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AD4019D-75B6-4E38-A044-33311FAF5610}" type="slidenum">
              <a:rPr lang="en-US" sz="1400"/>
              <a:pPr algn="r"/>
              <a:t>7</a:t>
            </a:fld>
            <a:endParaRPr lang="en-US" sz="1400"/>
          </a:p>
        </p:txBody>
      </p:sp>
      <p:sp>
        <p:nvSpPr>
          <p:cNvPr id="5" name="Oval 4"/>
          <p:cNvSpPr/>
          <p:nvPr/>
        </p:nvSpPr>
        <p:spPr>
          <a:xfrm>
            <a:off x="1295400" y="2819400"/>
            <a:ext cx="1752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ISOC</a:t>
            </a:r>
            <a:r>
              <a:rPr lang="en-US" dirty="0">
                <a:solidFill>
                  <a:schemeClr val="tx1"/>
                </a:solidFill>
              </a:rPr>
              <a:t> </a:t>
            </a:r>
            <a:r>
              <a:rPr lang="en-US" sz="2000" dirty="0">
                <a:solidFill>
                  <a:schemeClr val="tx1"/>
                </a:solidFill>
              </a:rPr>
              <a:t>AM</a:t>
            </a:r>
          </a:p>
        </p:txBody>
      </p:sp>
      <p:sp>
        <p:nvSpPr>
          <p:cNvPr id="6" name="Oval 5"/>
          <p:cNvSpPr/>
          <p:nvPr/>
        </p:nvSpPr>
        <p:spPr>
          <a:xfrm>
            <a:off x="3657600" y="2819400"/>
            <a:ext cx="1752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ITC (AMNIC)</a:t>
            </a:r>
          </a:p>
        </p:txBody>
      </p:sp>
      <p:sp>
        <p:nvSpPr>
          <p:cNvPr id="8" name="Oval 7"/>
          <p:cNvSpPr/>
          <p:nvPr/>
        </p:nvSpPr>
        <p:spPr>
          <a:xfrm>
            <a:off x="66294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6629400" y="2362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629400" y="2895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781800" y="548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Arrow Connector 14"/>
          <p:cNvCxnSpPr>
            <a:stCxn id="5" idx="6"/>
            <a:endCxn id="6" idx="2"/>
          </p:cNvCxnSpPr>
          <p:nvPr/>
        </p:nvCxnSpPr>
        <p:spPr>
          <a:xfrm>
            <a:off x="3048000" y="3657600"/>
            <a:ext cx="609600" cy="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a:endCxn id="11" idx="1"/>
          </p:cNvCxnSpPr>
          <p:nvPr/>
        </p:nvCxnSpPr>
        <p:spPr>
          <a:xfrm>
            <a:off x="5181600" y="4191000"/>
            <a:ext cx="1655763" cy="1350963"/>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stCxn id="6" idx="7"/>
          </p:cNvCxnSpPr>
          <p:nvPr/>
        </p:nvCxnSpPr>
        <p:spPr>
          <a:xfrm rot="5400000" flipH="1" flipV="1">
            <a:off x="5425281" y="1861344"/>
            <a:ext cx="931863" cy="1476375"/>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endCxn id="9" idx="2"/>
          </p:cNvCxnSpPr>
          <p:nvPr/>
        </p:nvCxnSpPr>
        <p:spPr>
          <a:xfrm flipV="1">
            <a:off x="5257800" y="2552700"/>
            <a:ext cx="1371600" cy="72390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flipV="1">
            <a:off x="5334000" y="3124200"/>
            <a:ext cx="1295400" cy="30480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7425" name="TextBox 30"/>
          <p:cNvSpPr txBox="1">
            <a:spLocks noChangeArrowheads="1"/>
          </p:cNvSpPr>
          <p:nvPr/>
        </p:nvSpPr>
        <p:spPr bwMode="auto">
          <a:xfrm>
            <a:off x="6019800" y="1219200"/>
            <a:ext cx="1752600" cy="461665"/>
          </a:xfrm>
          <a:prstGeom prst="rect">
            <a:avLst/>
          </a:prstGeom>
          <a:noFill/>
          <a:ln w="9525">
            <a:noFill/>
            <a:miter lim="800000"/>
            <a:headEnd/>
            <a:tailEnd/>
          </a:ln>
        </p:spPr>
        <p:txBody>
          <a:bodyPr wrap="square">
            <a:spAutoFit/>
          </a:bodyPr>
          <a:lstStyle/>
          <a:p>
            <a:r>
              <a:rPr lang="en-US" sz="2400" dirty="0" smtClean="0"/>
              <a:t>Registrars</a:t>
            </a:r>
            <a:endParaRPr lang="en-US" sz="2400" dirty="0"/>
          </a:p>
        </p:txBody>
      </p:sp>
      <p:sp>
        <p:nvSpPr>
          <p:cNvPr id="17426" name="TextBox 32"/>
          <p:cNvSpPr txBox="1">
            <a:spLocks noChangeArrowheads="1"/>
          </p:cNvSpPr>
          <p:nvPr/>
        </p:nvSpPr>
        <p:spPr bwMode="auto">
          <a:xfrm>
            <a:off x="685800" y="1752600"/>
            <a:ext cx="2514600" cy="954107"/>
          </a:xfrm>
          <a:prstGeom prst="rect">
            <a:avLst/>
          </a:prstGeom>
          <a:noFill/>
          <a:ln w="9525">
            <a:noFill/>
            <a:miter lim="800000"/>
            <a:headEnd/>
            <a:tailEnd/>
          </a:ln>
        </p:spPr>
        <p:txBody>
          <a:bodyPr wrap="square">
            <a:spAutoFit/>
          </a:bodyPr>
          <a:lstStyle/>
          <a:p>
            <a:pPr lvl="1"/>
            <a:r>
              <a:rPr lang="en-US" sz="2800" dirty="0" smtClean="0"/>
              <a:t>AM TLD Manager</a:t>
            </a:r>
            <a:endParaRPr lang="en-US" sz="2800" dirty="0"/>
          </a:p>
        </p:txBody>
      </p:sp>
      <p:sp>
        <p:nvSpPr>
          <p:cNvPr id="17427" name="TextBox 33"/>
          <p:cNvSpPr txBox="1">
            <a:spLocks noChangeArrowheads="1"/>
          </p:cNvSpPr>
          <p:nvPr/>
        </p:nvSpPr>
        <p:spPr bwMode="auto">
          <a:xfrm>
            <a:off x="3810000" y="2133600"/>
            <a:ext cx="1600200" cy="523875"/>
          </a:xfrm>
          <a:prstGeom prst="rect">
            <a:avLst/>
          </a:prstGeom>
          <a:noFill/>
          <a:ln w="9525">
            <a:noFill/>
            <a:miter lim="800000"/>
            <a:headEnd/>
            <a:tailEnd/>
          </a:ln>
        </p:spPr>
        <p:txBody>
          <a:bodyPr>
            <a:spAutoFit/>
          </a:bodyPr>
          <a:lstStyle/>
          <a:p>
            <a:r>
              <a:rPr lang="en-US" sz="2800" dirty="0" smtClean="0"/>
              <a:t>Registry</a:t>
            </a:r>
            <a:endParaRPr lang="en-US" sz="2800" dirty="0"/>
          </a:p>
        </p:txBody>
      </p:sp>
      <p:sp>
        <p:nvSpPr>
          <p:cNvPr id="17428" name="Text Placeholder 35"/>
          <p:cNvSpPr>
            <a:spLocks noGrp="1"/>
          </p:cNvSpPr>
          <p:nvPr>
            <p:ph type="body" idx="1"/>
          </p:nvPr>
        </p:nvSpPr>
        <p:spPr>
          <a:xfrm>
            <a:off x="1905000" y="304800"/>
            <a:ext cx="6248400" cy="523220"/>
          </a:xfrm>
        </p:spPr>
        <p:txBody>
          <a:bodyPr wrap="square">
            <a:spAutoFit/>
          </a:bodyPr>
          <a:lstStyle/>
          <a:p>
            <a:pPr eaLnBrk="1" hangingPunct="1">
              <a:buFontTx/>
              <a:buNone/>
            </a:pPr>
            <a:r>
              <a:rPr lang="en-US" sz="2800" b="1" dirty="0" smtClean="0">
                <a:solidFill>
                  <a:srgbClr val="000099"/>
                </a:solidFill>
              </a:rPr>
              <a:t>AM TLD governance infrastructure</a:t>
            </a:r>
          </a:p>
        </p:txBody>
      </p:sp>
      <p:sp>
        <p:nvSpPr>
          <p:cNvPr id="22" name="Date Placeholder 21"/>
          <p:cNvSpPr>
            <a:spLocks noGrp="1"/>
          </p:cNvSpPr>
          <p:nvPr>
            <p:ph type="dt" sz="half" idx="10"/>
          </p:nvPr>
        </p:nvSpPr>
        <p:spPr/>
        <p:txBody>
          <a:bodyPr/>
          <a:lstStyle/>
          <a:p>
            <a:pPr>
              <a:defRPr/>
            </a:pPr>
            <a:r>
              <a:rPr lang="ru-RU" smtClean="0"/>
              <a:t>29.05.2014</a:t>
            </a:r>
            <a:endParaRPr lang="ru-RU"/>
          </a:p>
        </p:txBody>
      </p:sp>
      <p:sp>
        <p:nvSpPr>
          <p:cNvPr id="24" name="Horizontal Scroll 23"/>
          <p:cNvSpPr/>
          <p:nvPr/>
        </p:nvSpPr>
        <p:spPr>
          <a:xfrm>
            <a:off x="685800" y="4800600"/>
            <a:ext cx="3200400" cy="1295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
            </a:r>
            <a:br>
              <a:rPr lang="en-US" dirty="0" smtClean="0">
                <a:solidFill>
                  <a:srgbClr val="002060"/>
                </a:solidFill>
              </a:rPr>
            </a:br>
            <a:r>
              <a:rPr lang="en-US" dirty="0" smtClean="0">
                <a:solidFill>
                  <a:srgbClr val="002060"/>
                </a:solidFill>
              </a:rPr>
              <a:t>Internet users, representing organizations and individuals</a:t>
            </a:r>
          </a:p>
          <a:p>
            <a:pPr algn="ctr"/>
            <a:endParaRPr lang="ru-RU" dirty="0">
              <a:solidFill>
                <a:srgbClr val="002060"/>
              </a:solidFill>
            </a:endParaRPr>
          </a:p>
        </p:txBody>
      </p:sp>
      <p:cxnSp>
        <p:nvCxnSpPr>
          <p:cNvPr id="26" name="Straight Arrow Connector 25"/>
          <p:cNvCxnSpPr>
            <a:stCxn id="5" idx="4"/>
          </p:cNvCxnSpPr>
          <p:nvPr/>
        </p:nvCxnSpPr>
        <p:spPr>
          <a:xfrm flipH="1">
            <a:off x="2133600" y="4495800"/>
            <a:ext cx="38100" cy="457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17411" name="Rectangle 6"/>
          <p:cNvSpPr>
            <a:spLocks noGrp="1" noChangeArrowheads="1"/>
          </p:cNvSpPr>
          <p:nvPr>
            <p:ph type="sldNum" sz="quarter" idx="12"/>
          </p:nvPr>
        </p:nvSpPr>
        <p:spPr>
          <a:noFill/>
        </p:spPr>
        <p:txBody>
          <a:bodyPr/>
          <a:lstStyle/>
          <a:p>
            <a:fld id="{567E35A5-AD22-49ED-A799-789319943E6D}" type="slidenum">
              <a:rPr lang="en-US" smtClean="0"/>
              <a:pPr/>
              <a:t>8</a:t>
            </a:fld>
            <a:endParaRPr lang="en-US" smtClean="0"/>
          </a:p>
        </p:txBody>
      </p:sp>
      <p:sp>
        <p:nvSpPr>
          <p:cNvPr id="1741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AD4019D-75B6-4E38-A044-33311FAF5610}" type="slidenum">
              <a:rPr lang="en-US" sz="1400"/>
              <a:pPr algn="r"/>
              <a:t>8</a:t>
            </a:fld>
            <a:endParaRPr lang="en-US" sz="1400"/>
          </a:p>
        </p:txBody>
      </p:sp>
      <p:sp>
        <p:nvSpPr>
          <p:cNvPr id="5" name="Oval 4"/>
          <p:cNvSpPr/>
          <p:nvPr/>
        </p:nvSpPr>
        <p:spPr>
          <a:xfrm>
            <a:off x="1905000" y="3657600"/>
            <a:ext cx="1752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(ISOC AM)</a:t>
            </a:r>
            <a:br>
              <a:rPr lang="en-US" dirty="0" smtClean="0">
                <a:solidFill>
                  <a:schemeClr val="tx1"/>
                </a:solidFill>
              </a:rPr>
            </a:br>
            <a:r>
              <a:rPr lang="en-US" sz="1400" dirty="0" smtClean="0">
                <a:solidFill>
                  <a:srgbClr val="000099"/>
                </a:solidFill>
              </a:rPr>
              <a:t>www.isoc.am</a:t>
            </a:r>
          </a:p>
          <a:p>
            <a:pPr algn="ctr">
              <a:defRPr/>
            </a:pPr>
            <a:endParaRPr lang="en-US" dirty="0">
              <a:solidFill>
                <a:schemeClr val="tx1"/>
              </a:solidFill>
            </a:endParaRPr>
          </a:p>
        </p:txBody>
      </p:sp>
      <p:sp>
        <p:nvSpPr>
          <p:cNvPr id="6" name="Oval 5"/>
          <p:cNvSpPr/>
          <p:nvPr/>
        </p:nvSpPr>
        <p:spPr>
          <a:xfrm>
            <a:off x="4267200" y="3657600"/>
            <a:ext cx="1752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ITC (AMNIC)</a:t>
            </a:r>
          </a:p>
        </p:txBody>
      </p:sp>
      <p:cxnSp>
        <p:nvCxnSpPr>
          <p:cNvPr id="15" name="Straight Arrow Connector 14"/>
          <p:cNvCxnSpPr>
            <a:stCxn id="5" idx="6"/>
            <a:endCxn id="6" idx="2"/>
          </p:cNvCxnSpPr>
          <p:nvPr/>
        </p:nvCxnSpPr>
        <p:spPr>
          <a:xfrm>
            <a:off x="3657600" y="4495800"/>
            <a:ext cx="609600" cy="0"/>
          </a:xfrm>
          <a:prstGeom prst="straightConnector1">
            <a:avLst/>
          </a:prstGeom>
          <a:ln w="57150">
            <a:headEnd type="arrow"/>
            <a:tailEnd type="arrow"/>
          </a:ln>
        </p:spPr>
        <p:style>
          <a:lnRef idx="1">
            <a:schemeClr val="accent2"/>
          </a:lnRef>
          <a:fillRef idx="0">
            <a:schemeClr val="accent2"/>
          </a:fillRef>
          <a:effectRef idx="0">
            <a:schemeClr val="accent2"/>
          </a:effectRef>
          <a:fontRef idx="minor">
            <a:schemeClr val="tx1"/>
          </a:fontRef>
        </p:style>
      </p:cxnSp>
      <p:sp>
        <p:nvSpPr>
          <p:cNvPr id="17426" name="TextBox 32"/>
          <p:cNvSpPr txBox="1">
            <a:spLocks noChangeArrowheads="1"/>
          </p:cNvSpPr>
          <p:nvPr/>
        </p:nvSpPr>
        <p:spPr bwMode="auto">
          <a:xfrm>
            <a:off x="4267200" y="1676400"/>
            <a:ext cx="2514600" cy="830997"/>
          </a:xfrm>
          <a:prstGeom prst="rect">
            <a:avLst/>
          </a:prstGeom>
          <a:noFill/>
          <a:ln w="3175">
            <a:solidFill>
              <a:schemeClr val="tx1"/>
            </a:solidFill>
            <a:miter lim="800000"/>
            <a:headEnd/>
            <a:tailEnd/>
          </a:ln>
        </p:spPr>
        <p:txBody>
          <a:bodyPr wrap="square">
            <a:spAutoFit/>
          </a:bodyPr>
          <a:lstStyle/>
          <a:p>
            <a:pPr lvl="1" algn="ctr"/>
            <a:r>
              <a:rPr lang="en-US" sz="2800" b="1" dirty="0" smtClean="0">
                <a:solidFill>
                  <a:srgbClr val="000099"/>
                </a:solidFill>
              </a:rPr>
              <a:t>ICANN</a:t>
            </a:r>
          </a:p>
          <a:p>
            <a:pPr lvl="1" algn="ctr"/>
            <a:r>
              <a:rPr lang="en-US" sz="2000" dirty="0" smtClean="0">
                <a:solidFill>
                  <a:srgbClr val="000099"/>
                </a:solidFill>
              </a:rPr>
              <a:t>www.icann.org</a:t>
            </a:r>
          </a:p>
        </p:txBody>
      </p:sp>
      <p:sp>
        <p:nvSpPr>
          <p:cNvPr id="17427" name="TextBox 33"/>
          <p:cNvSpPr txBox="1">
            <a:spLocks noChangeArrowheads="1"/>
          </p:cNvSpPr>
          <p:nvPr/>
        </p:nvSpPr>
        <p:spPr bwMode="auto">
          <a:xfrm>
            <a:off x="4343400" y="5334000"/>
            <a:ext cx="1600200" cy="523875"/>
          </a:xfrm>
          <a:prstGeom prst="rect">
            <a:avLst/>
          </a:prstGeom>
          <a:noFill/>
          <a:ln w="9525">
            <a:noFill/>
            <a:miter lim="800000"/>
            <a:headEnd/>
            <a:tailEnd/>
          </a:ln>
        </p:spPr>
        <p:txBody>
          <a:bodyPr>
            <a:spAutoFit/>
          </a:bodyPr>
          <a:lstStyle/>
          <a:p>
            <a:r>
              <a:rPr lang="en-US" sz="2800" dirty="0" smtClean="0"/>
              <a:t>Registry</a:t>
            </a:r>
            <a:endParaRPr lang="en-US" sz="2800" dirty="0"/>
          </a:p>
        </p:txBody>
      </p:sp>
      <p:sp>
        <p:nvSpPr>
          <p:cNvPr id="17428" name="Text Placeholder 35"/>
          <p:cNvSpPr>
            <a:spLocks noGrp="1"/>
          </p:cNvSpPr>
          <p:nvPr>
            <p:ph type="body" idx="1"/>
          </p:nvPr>
        </p:nvSpPr>
        <p:spPr>
          <a:xfrm>
            <a:off x="1828800" y="304800"/>
            <a:ext cx="6477000" cy="523220"/>
          </a:xfrm>
        </p:spPr>
        <p:txBody>
          <a:bodyPr wrap="square">
            <a:spAutoFit/>
          </a:bodyPr>
          <a:lstStyle/>
          <a:p>
            <a:pPr eaLnBrk="1" hangingPunct="1">
              <a:buFontTx/>
              <a:buNone/>
            </a:pPr>
            <a:r>
              <a:rPr lang="en-US" sz="2800" b="1" dirty="0" smtClean="0">
                <a:solidFill>
                  <a:srgbClr val="000099"/>
                </a:solidFill>
              </a:rPr>
              <a:t>AM TLD governance infrastructure</a:t>
            </a:r>
          </a:p>
        </p:txBody>
      </p:sp>
      <p:sp>
        <p:nvSpPr>
          <p:cNvPr id="22" name="Date Placeholder 21"/>
          <p:cNvSpPr>
            <a:spLocks noGrp="1"/>
          </p:cNvSpPr>
          <p:nvPr>
            <p:ph type="dt" sz="half" idx="10"/>
          </p:nvPr>
        </p:nvSpPr>
        <p:spPr/>
        <p:txBody>
          <a:bodyPr/>
          <a:lstStyle/>
          <a:p>
            <a:pPr>
              <a:defRPr/>
            </a:pPr>
            <a:r>
              <a:rPr lang="ru-RU" smtClean="0"/>
              <a:t>29.05.2014</a:t>
            </a:r>
            <a:endParaRPr lang="ru-RU"/>
          </a:p>
        </p:txBody>
      </p:sp>
      <p:sp>
        <p:nvSpPr>
          <p:cNvPr id="30" name="TextBox 32"/>
          <p:cNvSpPr txBox="1">
            <a:spLocks noChangeArrowheads="1"/>
          </p:cNvSpPr>
          <p:nvPr/>
        </p:nvSpPr>
        <p:spPr bwMode="auto">
          <a:xfrm>
            <a:off x="304800" y="1676400"/>
            <a:ext cx="3429000" cy="830997"/>
          </a:xfrm>
          <a:prstGeom prst="rect">
            <a:avLst/>
          </a:prstGeom>
          <a:noFill/>
          <a:ln w="3175">
            <a:solidFill>
              <a:schemeClr val="tx1"/>
            </a:solidFill>
            <a:miter lim="800000"/>
            <a:headEnd/>
            <a:tailEnd/>
          </a:ln>
        </p:spPr>
        <p:txBody>
          <a:bodyPr wrap="square">
            <a:spAutoFit/>
          </a:bodyPr>
          <a:lstStyle/>
          <a:p>
            <a:pPr lvl="1" algn="ctr"/>
            <a:r>
              <a:rPr lang="en-US" sz="2800" b="1" dirty="0" smtClean="0">
                <a:solidFill>
                  <a:srgbClr val="000099"/>
                </a:solidFill>
              </a:rPr>
              <a:t>Global ISOC</a:t>
            </a:r>
          </a:p>
          <a:p>
            <a:pPr lvl="1" algn="ctr"/>
            <a:r>
              <a:rPr lang="en-US" sz="2000" dirty="0" smtClean="0">
                <a:solidFill>
                  <a:srgbClr val="000099"/>
                </a:solidFill>
              </a:rPr>
              <a:t>www.internetsociety.org</a:t>
            </a:r>
            <a:endParaRPr lang="en-US" sz="2000" dirty="0">
              <a:solidFill>
                <a:srgbClr val="000099"/>
              </a:solidFill>
            </a:endParaRPr>
          </a:p>
        </p:txBody>
      </p:sp>
      <p:sp>
        <p:nvSpPr>
          <p:cNvPr id="31" name="TextBox 32"/>
          <p:cNvSpPr txBox="1">
            <a:spLocks noChangeArrowheads="1"/>
          </p:cNvSpPr>
          <p:nvPr/>
        </p:nvSpPr>
        <p:spPr bwMode="auto">
          <a:xfrm>
            <a:off x="1371600" y="3352800"/>
            <a:ext cx="2209800" cy="369332"/>
          </a:xfrm>
          <a:prstGeom prst="rect">
            <a:avLst/>
          </a:prstGeom>
          <a:noFill/>
          <a:ln w="9525">
            <a:noFill/>
            <a:miter lim="800000"/>
            <a:headEnd/>
            <a:tailEnd/>
          </a:ln>
        </p:spPr>
        <p:txBody>
          <a:bodyPr wrap="square">
            <a:spAutoFit/>
          </a:bodyPr>
          <a:lstStyle/>
          <a:p>
            <a:pPr lvl="1"/>
            <a:r>
              <a:rPr lang="en-US" b="1" dirty="0" smtClean="0">
                <a:solidFill>
                  <a:srgbClr val="000099"/>
                </a:solidFill>
              </a:rPr>
              <a:t>ISOC Chapter</a:t>
            </a:r>
            <a:endParaRPr lang="en-US" b="1" dirty="0">
              <a:solidFill>
                <a:srgbClr val="000099"/>
              </a:solidFill>
            </a:endParaRPr>
          </a:p>
        </p:txBody>
      </p:sp>
      <p:cxnSp>
        <p:nvCxnSpPr>
          <p:cNvPr id="34" name="Straight Arrow Connector 33"/>
          <p:cNvCxnSpPr>
            <a:stCxn id="30" idx="2"/>
            <a:endCxn id="5" idx="0"/>
          </p:cNvCxnSpPr>
          <p:nvPr/>
        </p:nvCxnSpPr>
        <p:spPr>
          <a:xfrm>
            <a:off x="2019300" y="2507397"/>
            <a:ext cx="762000" cy="115020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505200" y="2514600"/>
            <a:ext cx="1905000" cy="14478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32"/>
          <p:cNvSpPr txBox="1">
            <a:spLocks noChangeArrowheads="1"/>
          </p:cNvSpPr>
          <p:nvPr/>
        </p:nvSpPr>
        <p:spPr bwMode="auto">
          <a:xfrm>
            <a:off x="5867400" y="2819400"/>
            <a:ext cx="2514600" cy="646331"/>
          </a:xfrm>
          <a:prstGeom prst="rect">
            <a:avLst/>
          </a:prstGeom>
          <a:noFill/>
          <a:ln w="3175">
            <a:solidFill>
              <a:schemeClr val="tx1"/>
            </a:solidFill>
            <a:miter lim="800000"/>
            <a:headEnd/>
            <a:tailEnd/>
          </a:ln>
        </p:spPr>
        <p:txBody>
          <a:bodyPr wrap="square">
            <a:spAutoFit/>
          </a:bodyPr>
          <a:lstStyle/>
          <a:p>
            <a:pPr lvl="1" algn="ctr"/>
            <a:r>
              <a:rPr lang="en-US" b="1" dirty="0" smtClean="0">
                <a:solidFill>
                  <a:srgbClr val="000099"/>
                </a:solidFill>
              </a:rPr>
              <a:t>CENTR</a:t>
            </a:r>
          </a:p>
          <a:p>
            <a:pPr lvl="1" algn="ctr"/>
            <a:r>
              <a:rPr lang="en-US" dirty="0" smtClean="0">
                <a:solidFill>
                  <a:srgbClr val="000099"/>
                </a:solidFill>
              </a:rPr>
              <a:t>www.centr.org</a:t>
            </a:r>
          </a:p>
        </p:txBody>
      </p:sp>
      <p:cxnSp>
        <p:nvCxnSpPr>
          <p:cNvPr id="51" name="Straight Arrow Connector 50"/>
          <p:cNvCxnSpPr/>
          <p:nvPr/>
        </p:nvCxnSpPr>
        <p:spPr>
          <a:xfrm flipV="1">
            <a:off x="3581400" y="3962400"/>
            <a:ext cx="0" cy="76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9" idx="1"/>
          </p:cNvCxnSpPr>
          <p:nvPr/>
        </p:nvCxnSpPr>
        <p:spPr>
          <a:xfrm flipV="1">
            <a:off x="3581400" y="3142566"/>
            <a:ext cx="2286000" cy="896035"/>
          </a:xfrm>
          <a:prstGeom prst="straightConnector1">
            <a:avLst/>
          </a:prstGeom>
          <a:ln w="3175">
            <a:solidFill>
              <a:srgbClr val="000099"/>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ftr" sz="quarter" idx="11"/>
          </p:nvPr>
        </p:nvSpPr>
        <p:spPr>
          <a:noFill/>
        </p:spPr>
        <p:txBody>
          <a:bodyPr/>
          <a:lstStyle/>
          <a:p>
            <a:r>
              <a:rPr lang="en-US" smtClean="0"/>
              <a:t>AM TLD governance for Registrars Workshop</a:t>
            </a:r>
            <a:endParaRPr lang="en-US"/>
          </a:p>
        </p:txBody>
      </p:sp>
      <p:sp>
        <p:nvSpPr>
          <p:cNvPr id="18435" name="Rectangle 6"/>
          <p:cNvSpPr>
            <a:spLocks noGrp="1" noChangeArrowheads="1"/>
          </p:cNvSpPr>
          <p:nvPr>
            <p:ph type="sldNum" sz="quarter" idx="12"/>
          </p:nvPr>
        </p:nvSpPr>
        <p:spPr>
          <a:noFill/>
        </p:spPr>
        <p:txBody>
          <a:bodyPr/>
          <a:lstStyle/>
          <a:p>
            <a:fld id="{A48CA6C4-019C-4671-B494-ABD53CE48DC5}" type="slidenum">
              <a:rPr lang="en-US" smtClean="0"/>
              <a:pPr/>
              <a:t>9</a:t>
            </a:fld>
            <a:endParaRPr lang="en-US" smtClean="0"/>
          </a:p>
        </p:txBody>
      </p:sp>
      <p:sp>
        <p:nvSpPr>
          <p:cNvPr id="18436" name="Rectangle 2"/>
          <p:cNvSpPr>
            <a:spLocks noGrp="1" noChangeArrowheads="1"/>
          </p:cNvSpPr>
          <p:nvPr>
            <p:ph type="title"/>
          </p:nvPr>
        </p:nvSpPr>
        <p:spPr>
          <a:xfrm>
            <a:off x="838200" y="274638"/>
            <a:ext cx="6781800" cy="1401762"/>
          </a:xfrm>
        </p:spPr>
        <p:txBody>
          <a:bodyPr/>
          <a:lstStyle/>
          <a:p>
            <a:r>
              <a:rPr lang="en-US" sz="4000" b="1" dirty="0" smtClean="0">
                <a:solidFill>
                  <a:schemeClr val="accent6"/>
                </a:solidFill>
              </a:rPr>
              <a:t>Juridical base of ISOC AM activity</a:t>
            </a:r>
            <a:endParaRPr lang="ru-RU" sz="4000" b="1" dirty="0" smtClean="0">
              <a:solidFill>
                <a:schemeClr val="accent6"/>
              </a:solidFill>
            </a:endParaRPr>
          </a:p>
        </p:txBody>
      </p:sp>
      <p:sp>
        <p:nvSpPr>
          <p:cNvPr id="18437" name="Rectangle 3"/>
          <p:cNvSpPr>
            <a:spLocks noGrp="1" noChangeArrowheads="1"/>
          </p:cNvSpPr>
          <p:nvPr>
            <p:ph type="body" idx="1"/>
          </p:nvPr>
        </p:nvSpPr>
        <p:spPr>
          <a:xfrm>
            <a:off x="457200" y="2286000"/>
            <a:ext cx="8458200" cy="3124199"/>
          </a:xfrm>
        </p:spPr>
        <p:txBody>
          <a:bodyPr numCol="1"/>
          <a:lstStyle/>
          <a:p>
            <a:r>
              <a:rPr lang="en-US" sz="4000" dirty="0" smtClean="0">
                <a:solidFill>
                  <a:schemeClr val="accent6"/>
                </a:solidFill>
              </a:rPr>
              <a:t>Contract with ICANN</a:t>
            </a:r>
          </a:p>
          <a:p>
            <a:r>
              <a:rPr lang="en-US" sz="4000" dirty="0" smtClean="0">
                <a:solidFill>
                  <a:schemeClr val="accent6"/>
                </a:solidFill>
              </a:rPr>
              <a:t>Agreement with ISOC</a:t>
            </a:r>
          </a:p>
          <a:p>
            <a:r>
              <a:rPr lang="en-US" sz="4000" dirty="0" smtClean="0">
                <a:solidFill>
                  <a:schemeClr val="accent6"/>
                </a:solidFill>
              </a:rPr>
              <a:t>Memorandum of cooperation with MTC RA</a:t>
            </a:r>
            <a:endParaRPr lang="ru-RU" sz="4000" dirty="0" smtClean="0">
              <a:solidFill>
                <a:schemeClr val="accent6"/>
              </a:solidFill>
            </a:endParaRPr>
          </a:p>
        </p:txBody>
      </p:sp>
      <p:sp>
        <p:nvSpPr>
          <p:cNvPr id="6" name="Date Placeholder 5"/>
          <p:cNvSpPr>
            <a:spLocks noGrp="1"/>
          </p:cNvSpPr>
          <p:nvPr>
            <p:ph type="dt" sz="half" idx="10"/>
          </p:nvPr>
        </p:nvSpPr>
        <p:spPr/>
        <p:txBody>
          <a:bodyPr/>
          <a:lstStyle/>
          <a:p>
            <a:pPr>
              <a:defRPr/>
            </a:pPr>
            <a:r>
              <a:rPr lang="ru-RU" smtClean="0"/>
              <a:t>29.05.2014</a:t>
            </a: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3587</TotalTime>
  <Words>1252</Words>
  <Application>Microsoft Office PowerPoint</Application>
  <PresentationFormat>On-screen Show (4:3)</PresentationFormat>
  <Paragraphs>304</Paragraphs>
  <Slides>37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Default Design</vt:lpstr>
      <vt:lpstr>Worksheet</vt:lpstr>
      <vt:lpstr>AM TLD governance  (for Registrars workshop)   I.Mkrtumyan  ISOC AM   </vt:lpstr>
      <vt:lpstr>Organizing Internet Community</vt:lpstr>
      <vt:lpstr>Slide 3</vt:lpstr>
      <vt:lpstr>ISOC AM membership</vt:lpstr>
      <vt:lpstr>Slide 5</vt:lpstr>
      <vt:lpstr>Slide 6</vt:lpstr>
      <vt:lpstr>Slide 7</vt:lpstr>
      <vt:lpstr>Slide 8</vt:lpstr>
      <vt:lpstr>Juridical base of ISOC AM activity</vt:lpstr>
      <vt:lpstr>Registrars</vt:lpstr>
      <vt:lpstr>Aims of Internet Society: Supporing the main principles of the Internet governance</vt:lpstr>
      <vt:lpstr>Aims of Internet Society: Supporing the main principles of the Internet governance</vt:lpstr>
      <vt:lpstr>Problems of Internet Governance</vt:lpstr>
      <vt:lpstr>Problems of Internet Governance</vt:lpstr>
      <vt:lpstr>Slide 15</vt:lpstr>
      <vt:lpstr>Slide 16</vt:lpstr>
      <vt:lpstr>Slide 17</vt:lpstr>
      <vt:lpstr>Slide 18</vt:lpstr>
      <vt:lpstr>Slide 19</vt:lpstr>
      <vt:lpstr>Slide 20</vt:lpstr>
      <vt:lpstr>Slide 21</vt:lpstr>
      <vt:lpstr>Slide 22</vt:lpstr>
      <vt:lpstr>Slide 23</vt:lpstr>
      <vt:lpstr>Internet penetration in Armenia</vt:lpstr>
      <vt:lpstr>Main reasons of not using the Internet</vt:lpstr>
      <vt:lpstr>Slide 26</vt:lpstr>
      <vt:lpstr>Main tasks of the Internet Technologies Center (AMNIC)</vt:lpstr>
      <vt:lpstr>Reliability of the DNS service of Armenia</vt:lpstr>
      <vt:lpstr>DNSSEC</vt:lpstr>
      <vt:lpstr>Slide 30</vt:lpstr>
      <vt:lpstr>Slide 31</vt:lpstr>
      <vt:lpstr>Slide 32</vt:lpstr>
      <vt:lpstr>Stop list includes</vt:lpstr>
      <vt:lpstr>Number of domains registered in .AM zone</vt:lpstr>
      <vt:lpstr>Slide 35</vt:lpstr>
      <vt:lpstr>Monitoring of the hacking of .AM web space Websec.am</vt:lpstr>
      <vt:lpstr>Slide 37</vt:lpstr>
    </vt:vector>
  </TitlesOfParts>
  <Company>AUA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Armenia Internet Development Concept  I. Mkrtumyan imkrtoum@aua.am  AUA, ISOC AM</dc:title>
  <dc:creator>Igor Mkrtumyan</dc:creator>
  <cp:lastModifiedBy>COMP</cp:lastModifiedBy>
  <cp:revision>348</cp:revision>
  <dcterms:created xsi:type="dcterms:W3CDTF">2009-04-14T12:25:26Z</dcterms:created>
  <dcterms:modified xsi:type="dcterms:W3CDTF">2014-05-31T08:48:37Z</dcterms:modified>
</cp:coreProperties>
</file>