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302" r:id="rId2"/>
    <p:sldId id="303" r:id="rId3"/>
    <p:sldId id="305" r:id="rId4"/>
    <p:sldId id="311" r:id="rId5"/>
    <p:sldId id="312" r:id="rId6"/>
    <p:sldId id="313" r:id="rId7"/>
    <p:sldId id="314" r:id="rId8"/>
    <p:sldId id="315" r:id="rId9"/>
    <p:sldId id="316" r:id="rId10"/>
    <p:sldId id="306" r:id="rId11"/>
    <p:sldId id="317" r:id="rId12"/>
    <p:sldId id="309" r:id="rId13"/>
    <p:sldId id="307" r:id="rId14"/>
    <p:sldId id="310" r:id="rId1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71" autoAdjust="0"/>
    <p:restoredTop sz="86458" autoAdjust="0"/>
  </p:normalViewPr>
  <p:slideViewPr>
    <p:cSldViewPr>
      <p:cViewPr varScale="1">
        <p:scale>
          <a:sx n="70" d="100"/>
          <a:sy n="70" d="100"/>
        </p:scale>
        <p:origin x="-102" y="-13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ru-RU"/>
          </a:p>
        </p:txBody>
      </p:sp>
      <p:sp>
        <p:nvSpPr>
          <p:cNvPr id="2765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ru-RU"/>
          </a:p>
        </p:txBody>
      </p:sp>
      <p:sp>
        <p:nvSpPr>
          <p:cNvPr id="2765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ru-RU"/>
          </a:p>
        </p:txBody>
      </p:sp>
      <p:sp>
        <p:nvSpPr>
          <p:cNvPr id="2765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FA4374B2-F8CC-492F-AD0F-F18DAFD62B84}" type="slidenum">
              <a:rPr lang="ru-RU"/>
              <a:pPr/>
              <a:t>‹#›</a:t>
            </a:fld>
            <a:endParaRPr lang="ru-RU"/>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30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307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30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0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03661443-6E58-40ED-A351-C86D59494CC9}"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Arial" charset="0"/>
      </a:defRPr>
    </a:lvl1pPr>
    <a:lvl2pPr marL="457200" algn="l" rtl="0" fontAlgn="base">
      <a:spcBef>
        <a:spcPct val="30000"/>
      </a:spcBef>
      <a:spcAft>
        <a:spcPct val="0"/>
      </a:spcAft>
      <a:defRPr sz="1200" kern="1200">
        <a:solidFill>
          <a:schemeClr val="tx1"/>
        </a:solidFill>
        <a:latin typeface="Arial" charset="0"/>
        <a:ea typeface="+mn-ea"/>
        <a:cs typeface="Arial" charset="0"/>
      </a:defRPr>
    </a:lvl2pPr>
    <a:lvl3pPr marL="914400" algn="l" rtl="0" fontAlgn="base">
      <a:spcBef>
        <a:spcPct val="30000"/>
      </a:spcBef>
      <a:spcAft>
        <a:spcPct val="0"/>
      </a:spcAft>
      <a:defRPr sz="1200" kern="1200">
        <a:solidFill>
          <a:schemeClr val="tx1"/>
        </a:solidFill>
        <a:latin typeface="Arial" charset="0"/>
        <a:ea typeface="+mn-ea"/>
        <a:cs typeface="Arial" charset="0"/>
      </a:defRPr>
    </a:lvl3pPr>
    <a:lvl4pPr marL="1371600" algn="l" rtl="0" fontAlgn="base">
      <a:spcBef>
        <a:spcPct val="30000"/>
      </a:spcBef>
      <a:spcAft>
        <a:spcPct val="0"/>
      </a:spcAft>
      <a:defRPr sz="1200" kern="1200">
        <a:solidFill>
          <a:schemeClr val="tx1"/>
        </a:solidFill>
        <a:latin typeface="Arial" charset="0"/>
        <a:ea typeface="+mn-ea"/>
        <a:cs typeface="Arial" charset="0"/>
      </a:defRPr>
    </a:lvl4pPr>
    <a:lvl5pPr marL="1828800" algn="l" rtl="0" fontAlgn="base">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3661443-6E58-40ED-A351-C86D59494CC9}" type="slidenum">
              <a:rPr lang="en-US" smtClean="0"/>
              <a:pPr/>
              <a:t>13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r>
              <a:rPr lang="en-US" smtClean="0"/>
              <a:t>Yerevan, July 11, 2012</a:t>
            </a:r>
            <a:endParaRPr lang="en-US"/>
          </a:p>
        </p:txBody>
      </p:sp>
      <p:sp>
        <p:nvSpPr>
          <p:cNvPr id="6" name="Slide Number Placeholder 5"/>
          <p:cNvSpPr>
            <a:spLocks noGrp="1"/>
          </p:cNvSpPr>
          <p:nvPr>
            <p:ph type="sldNum" sz="quarter" idx="12"/>
          </p:nvPr>
        </p:nvSpPr>
        <p:spPr/>
        <p:txBody>
          <a:bodyPr/>
          <a:lstStyle>
            <a:lvl1pPr>
              <a:defRPr/>
            </a:lvl1pPr>
          </a:lstStyle>
          <a:p>
            <a:fld id="{5C760BC2-2D5F-4FCE-B66E-18A14A35CB63}"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r>
              <a:rPr lang="en-US" smtClean="0"/>
              <a:t>Yerevan, July 11, 2012</a:t>
            </a:r>
            <a:endParaRPr lang="en-US"/>
          </a:p>
        </p:txBody>
      </p:sp>
      <p:sp>
        <p:nvSpPr>
          <p:cNvPr id="6" name="Slide Number Placeholder 5"/>
          <p:cNvSpPr>
            <a:spLocks noGrp="1"/>
          </p:cNvSpPr>
          <p:nvPr>
            <p:ph type="sldNum" sz="quarter" idx="12"/>
          </p:nvPr>
        </p:nvSpPr>
        <p:spPr/>
        <p:txBody>
          <a:bodyPr/>
          <a:lstStyle>
            <a:lvl1pPr>
              <a:defRPr/>
            </a:lvl1pPr>
          </a:lstStyle>
          <a:p>
            <a:fld id="{1C15FABF-C320-4383-BFED-E2B8C4B66674}"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r>
              <a:rPr lang="en-US" smtClean="0"/>
              <a:t>Yerevan, July 11, 2012</a:t>
            </a:r>
            <a:endParaRPr lang="en-US"/>
          </a:p>
        </p:txBody>
      </p:sp>
      <p:sp>
        <p:nvSpPr>
          <p:cNvPr id="6" name="Slide Number Placeholder 5"/>
          <p:cNvSpPr>
            <a:spLocks noGrp="1"/>
          </p:cNvSpPr>
          <p:nvPr>
            <p:ph type="sldNum" sz="quarter" idx="12"/>
          </p:nvPr>
        </p:nvSpPr>
        <p:spPr/>
        <p:txBody>
          <a:bodyPr/>
          <a:lstStyle>
            <a:lvl1pPr>
              <a:defRPr/>
            </a:lvl1pPr>
          </a:lstStyle>
          <a:p>
            <a:fld id="{A1313173-C67B-4ECE-85A8-BBCFDBB7B65A}"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25963"/>
          </a:xfrm>
        </p:spPr>
        <p:txBody>
          <a:bodyPr/>
          <a:lstStyle/>
          <a:p>
            <a:endParaRPr lang="en-US"/>
          </a:p>
        </p:txBody>
      </p:sp>
      <p:sp>
        <p:nvSpPr>
          <p:cNvPr id="4" name="Date Placeholder 3"/>
          <p:cNvSpPr>
            <a:spLocks noGrp="1"/>
          </p:cNvSpPr>
          <p:nvPr>
            <p:ph type="dt" sz="half" idx="10"/>
          </p:nvPr>
        </p:nvSpPr>
        <p:spPr>
          <a:xfrm>
            <a:off x="457200" y="6245225"/>
            <a:ext cx="2133600" cy="476250"/>
          </a:xfrm>
        </p:spPr>
        <p:txBody>
          <a:bodyPr/>
          <a:lstStyle>
            <a:lvl1pPr>
              <a:defRPr/>
            </a:lvl1pPr>
          </a:lstStyle>
          <a:p>
            <a:endParaRPr lang="en-US"/>
          </a:p>
        </p:txBody>
      </p:sp>
      <p:sp>
        <p:nvSpPr>
          <p:cNvPr id="5" name="Footer Placeholder 4"/>
          <p:cNvSpPr>
            <a:spLocks noGrp="1"/>
          </p:cNvSpPr>
          <p:nvPr>
            <p:ph type="ftr" sz="quarter" idx="11"/>
          </p:nvPr>
        </p:nvSpPr>
        <p:spPr>
          <a:xfrm>
            <a:off x="3124200" y="6245225"/>
            <a:ext cx="2895600" cy="476250"/>
          </a:xfrm>
        </p:spPr>
        <p:txBody>
          <a:bodyPr/>
          <a:lstStyle>
            <a:lvl1pPr>
              <a:defRPr/>
            </a:lvl1pPr>
          </a:lstStyle>
          <a:p>
            <a:r>
              <a:rPr lang="en-US" smtClean="0"/>
              <a:t>Yerevan, July 11, 2012</a:t>
            </a:r>
            <a:endParaRPr lang="en-US"/>
          </a:p>
        </p:txBody>
      </p:sp>
      <p:sp>
        <p:nvSpPr>
          <p:cNvPr id="6" name="Slide Number Placeholder 5"/>
          <p:cNvSpPr>
            <a:spLocks noGrp="1"/>
          </p:cNvSpPr>
          <p:nvPr>
            <p:ph type="sldNum" sz="quarter" idx="12"/>
          </p:nvPr>
        </p:nvSpPr>
        <p:spPr>
          <a:xfrm>
            <a:off x="6553200" y="6245225"/>
            <a:ext cx="2133600" cy="476250"/>
          </a:xfrm>
        </p:spPr>
        <p:txBody>
          <a:bodyPr/>
          <a:lstStyle>
            <a:lvl1pPr>
              <a:defRPr/>
            </a:lvl1pPr>
          </a:lstStyle>
          <a:p>
            <a:fld id="{675B99ED-B5F8-40FF-8C72-809129B81BE5}"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r>
              <a:rPr lang="en-US" smtClean="0"/>
              <a:t>Yerevan, July 11, 2012</a:t>
            </a:r>
            <a:endParaRPr lang="en-US"/>
          </a:p>
        </p:txBody>
      </p:sp>
      <p:sp>
        <p:nvSpPr>
          <p:cNvPr id="6" name="Slide Number Placeholder 5"/>
          <p:cNvSpPr>
            <a:spLocks noGrp="1"/>
          </p:cNvSpPr>
          <p:nvPr>
            <p:ph type="sldNum" sz="quarter" idx="12"/>
          </p:nvPr>
        </p:nvSpPr>
        <p:spPr/>
        <p:txBody>
          <a:bodyPr/>
          <a:lstStyle>
            <a:lvl1pPr>
              <a:defRPr/>
            </a:lvl1pPr>
          </a:lstStyle>
          <a:p>
            <a:fld id="{B0F1C721-2B96-4C62-BD43-F1304B7F09C6}"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r>
              <a:rPr lang="en-US" smtClean="0"/>
              <a:t>Yerevan, July 11, 2012</a:t>
            </a:r>
            <a:endParaRPr lang="en-US"/>
          </a:p>
        </p:txBody>
      </p:sp>
      <p:sp>
        <p:nvSpPr>
          <p:cNvPr id="6" name="Slide Number Placeholder 5"/>
          <p:cNvSpPr>
            <a:spLocks noGrp="1"/>
          </p:cNvSpPr>
          <p:nvPr>
            <p:ph type="sldNum" sz="quarter" idx="12"/>
          </p:nvPr>
        </p:nvSpPr>
        <p:spPr/>
        <p:txBody>
          <a:bodyPr/>
          <a:lstStyle>
            <a:lvl1pPr>
              <a:defRPr/>
            </a:lvl1pPr>
          </a:lstStyle>
          <a:p>
            <a:fld id="{9C5CBB4E-B14D-4778-8F0A-A26A0F06EBA1}"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r>
              <a:rPr lang="en-US" smtClean="0"/>
              <a:t>Yerevan, July 11, 2012</a:t>
            </a:r>
            <a:endParaRPr lang="en-US"/>
          </a:p>
        </p:txBody>
      </p:sp>
      <p:sp>
        <p:nvSpPr>
          <p:cNvPr id="7" name="Slide Number Placeholder 6"/>
          <p:cNvSpPr>
            <a:spLocks noGrp="1"/>
          </p:cNvSpPr>
          <p:nvPr>
            <p:ph type="sldNum" sz="quarter" idx="12"/>
          </p:nvPr>
        </p:nvSpPr>
        <p:spPr/>
        <p:txBody>
          <a:bodyPr/>
          <a:lstStyle>
            <a:lvl1pPr>
              <a:defRPr/>
            </a:lvl1pPr>
          </a:lstStyle>
          <a:p>
            <a:fld id="{C873A577-C88C-47E7-930B-A9BEB6C860F8}"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r>
              <a:rPr lang="en-US" smtClean="0"/>
              <a:t>Yerevan, July 11, 2012</a:t>
            </a:r>
            <a:endParaRPr lang="en-US"/>
          </a:p>
        </p:txBody>
      </p:sp>
      <p:sp>
        <p:nvSpPr>
          <p:cNvPr id="9" name="Slide Number Placeholder 8"/>
          <p:cNvSpPr>
            <a:spLocks noGrp="1"/>
          </p:cNvSpPr>
          <p:nvPr>
            <p:ph type="sldNum" sz="quarter" idx="12"/>
          </p:nvPr>
        </p:nvSpPr>
        <p:spPr/>
        <p:txBody>
          <a:bodyPr/>
          <a:lstStyle>
            <a:lvl1pPr>
              <a:defRPr/>
            </a:lvl1pPr>
          </a:lstStyle>
          <a:p>
            <a:fld id="{0B01864D-F712-4E5B-BE1E-050ADA9C6004}"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r>
              <a:rPr lang="en-US" smtClean="0"/>
              <a:t>Yerevan, July 11, 2012</a:t>
            </a:r>
            <a:endParaRPr lang="en-US"/>
          </a:p>
        </p:txBody>
      </p:sp>
      <p:sp>
        <p:nvSpPr>
          <p:cNvPr id="5" name="Slide Number Placeholder 4"/>
          <p:cNvSpPr>
            <a:spLocks noGrp="1"/>
          </p:cNvSpPr>
          <p:nvPr>
            <p:ph type="sldNum" sz="quarter" idx="12"/>
          </p:nvPr>
        </p:nvSpPr>
        <p:spPr/>
        <p:txBody>
          <a:bodyPr/>
          <a:lstStyle>
            <a:lvl1pPr>
              <a:defRPr/>
            </a:lvl1pPr>
          </a:lstStyle>
          <a:p>
            <a:fld id="{C70E59D7-1F4B-4A09-9F34-79D7FA1771F5}"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r>
              <a:rPr lang="en-US" smtClean="0"/>
              <a:t>Yerevan, July 11, 2012</a:t>
            </a:r>
            <a:endParaRPr lang="en-US"/>
          </a:p>
        </p:txBody>
      </p:sp>
      <p:sp>
        <p:nvSpPr>
          <p:cNvPr id="4" name="Slide Number Placeholder 3"/>
          <p:cNvSpPr>
            <a:spLocks noGrp="1"/>
          </p:cNvSpPr>
          <p:nvPr>
            <p:ph type="sldNum" sz="quarter" idx="12"/>
          </p:nvPr>
        </p:nvSpPr>
        <p:spPr/>
        <p:txBody>
          <a:bodyPr/>
          <a:lstStyle>
            <a:lvl1pPr>
              <a:defRPr/>
            </a:lvl1pPr>
          </a:lstStyle>
          <a:p>
            <a:fld id="{C6EF23BC-6101-4CE4-9E52-9DB224F23AEE}"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r>
              <a:rPr lang="en-US" smtClean="0"/>
              <a:t>Yerevan, July 11, 2012</a:t>
            </a:r>
            <a:endParaRPr lang="en-US"/>
          </a:p>
        </p:txBody>
      </p:sp>
      <p:sp>
        <p:nvSpPr>
          <p:cNvPr id="7" name="Slide Number Placeholder 6"/>
          <p:cNvSpPr>
            <a:spLocks noGrp="1"/>
          </p:cNvSpPr>
          <p:nvPr>
            <p:ph type="sldNum" sz="quarter" idx="12"/>
          </p:nvPr>
        </p:nvSpPr>
        <p:spPr/>
        <p:txBody>
          <a:bodyPr/>
          <a:lstStyle>
            <a:lvl1pPr>
              <a:defRPr/>
            </a:lvl1pPr>
          </a:lstStyle>
          <a:p>
            <a:fld id="{C746E58F-6D51-46D2-883B-8570196411B2}"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r>
              <a:rPr lang="en-US" smtClean="0"/>
              <a:t>Yerevan, July 11, 2012</a:t>
            </a:r>
            <a:endParaRPr lang="en-US"/>
          </a:p>
        </p:txBody>
      </p:sp>
      <p:sp>
        <p:nvSpPr>
          <p:cNvPr id="7" name="Slide Number Placeholder 6"/>
          <p:cNvSpPr>
            <a:spLocks noGrp="1"/>
          </p:cNvSpPr>
          <p:nvPr>
            <p:ph type="sldNum" sz="quarter" idx="12"/>
          </p:nvPr>
        </p:nvSpPr>
        <p:spPr/>
        <p:txBody>
          <a:bodyPr/>
          <a:lstStyle>
            <a:lvl1pPr>
              <a:defRPr/>
            </a:lvl1pPr>
          </a:lstStyle>
          <a:p>
            <a:fld id="{A44A17AF-231D-4D35-9DF4-DE5DEB1BA1C1}"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r>
              <a:rPr lang="en-US" smtClean="0"/>
              <a:t>Yerevan, July 11, 2012</a:t>
            </a: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9F3D8AFC-AF37-4665-BF75-22FFC8DBA6DC}"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dt="0"/>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cs typeface="Arial" charset="0"/>
        </a:defRPr>
      </a:lvl2pPr>
      <a:lvl3pPr algn="ctr" rtl="0" fontAlgn="base">
        <a:spcBef>
          <a:spcPct val="0"/>
        </a:spcBef>
        <a:spcAft>
          <a:spcPct val="0"/>
        </a:spcAft>
        <a:defRPr sz="4400">
          <a:solidFill>
            <a:schemeClr val="tx2"/>
          </a:solidFill>
          <a:latin typeface="Arial" charset="0"/>
          <a:cs typeface="Arial" charset="0"/>
        </a:defRPr>
      </a:lvl3pPr>
      <a:lvl4pPr algn="ctr" rtl="0" fontAlgn="base">
        <a:spcBef>
          <a:spcPct val="0"/>
        </a:spcBef>
        <a:spcAft>
          <a:spcPct val="0"/>
        </a:spcAft>
        <a:defRPr sz="4400">
          <a:solidFill>
            <a:schemeClr val="tx2"/>
          </a:solidFill>
          <a:latin typeface="Arial" charset="0"/>
          <a:cs typeface="Arial" charset="0"/>
        </a:defRPr>
      </a:lvl4pPr>
      <a:lvl5pPr algn="ctr" rtl="0" fontAlgn="base">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cs typeface="+mn-cs"/>
        </a:defRPr>
      </a:lvl2pPr>
      <a:lvl3pPr marL="1143000" indent="-228600" algn="l" rtl="0" fontAlgn="base">
        <a:spcBef>
          <a:spcPct val="20000"/>
        </a:spcBef>
        <a:spcAft>
          <a:spcPct val="0"/>
        </a:spcAft>
        <a:buChar char="•"/>
        <a:defRPr sz="2400">
          <a:solidFill>
            <a:schemeClr val="tx1"/>
          </a:solidFill>
          <a:latin typeface="+mn-lt"/>
          <a:cs typeface="+mn-cs"/>
        </a:defRPr>
      </a:lvl3pPr>
      <a:lvl4pPr marL="1600200" indent="-228600" algn="l" rtl="0" fontAlgn="base">
        <a:spcBef>
          <a:spcPct val="20000"/>
        </a:spcBef>
        <a:spcAft>
          <a:spcPct val="0"/>
        </a:spcAft>
        <a:buChar char="–"/>
        <a:defRPr sz="2000">
          <a:solidFill>
            <a:schemeClr val="tx1"/>
          </a:solidFill>
          <a:latin typeface="+mn-lt"/>
          <a:cs typeface="+mn-cs"/>
        </a:defRPr>
      </a:lvl4pPr>
      <a:lvl5pPr marL="2057400" indent="-228600" algn="l" rtl="0" fontAlgn="base">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hyperlink" Target="https://www.eff.org/deeplinks/2011/11/stop-online-piracy-act-blacklist-any-other-name-still-blacklist" TargetMode="Externa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hyperlink" Target="http://arstechnica.com/tech-policy/news/2011/02/secret-us-cables-reveal-acta-was-far-too-secret.ars" TargetMode="Externa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hyperlink" Target="http://mashable.com/2011/12/07/blogger-vs-journalist/" TargetMode="Externa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Yerevan, July 11, 2012</a:t>
            </a:r>
            <a:endParaRPr lang="en-US"/>
          </a:p>
        </p:txBody>
      </p:sp>
      <p:sp>
        <p:nvSpPr>
          <p:cNvPr id="3" name="Slide Number Placeholder 2"/>
          <p:cNvSpPr>
            <a:spLocks noGrp="1"/>
          </p:cNvSpPr>
          <p:nvPr>
            <p:ph type="sldNum" sz="quarter" idx="12"/>
          </p:nvPr>
        </p:nvSpPr>
        <p:spPr/>
        <p:txBody>
          <a:bodyPr/>
          <a:lstStyle/>
          <a:p>
            <a:fld id="{C6EF23BC-6101-4CE4-9E52-9DB224F23AEE}" type="slidenum">
              <a:rPr lang="en-US" smtClean="0"/>
              <a:pPr/>
              <a:t>1</a:t>
            </a:fld>
            <a:endParaRPr lang="en-US"/>
          </a:p>
        </p:txBody>
      </p:sp>
      <p:pic>
        <p:nvPicPr>
          <p:cNvPr id="4" name="Picture 4" descr="background1"/>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5" name="Rectangle 4"/>
          <p:cNvSpPr/>
          <p:nvPr/>
        </p:nvSpPr>
        <p:spPr>
          <a:xfrm>
            <a:off x="457200" y="2286000"/>
            <a:ext cx="7506735" cy="1754326"/>
          </a:xfrm>
          <a:prstGeom prst="rect">
            <a:avLst/>
          </a:prstGeom>
        </p:spPr>
        <p:txBody>
          <a:bodyPr wrap="none">
            <a:spAutoFit/>
          </a:bodyPr>
          <a:lstStyle/>
          <a:p>
            <a:pPr algn="ctr"/>
            <a:r>
              <a:rPr lang="en-US" sz="5400" b="1" i="1" dirty="0" smtClean="0">
                <a:solidFill>
                  <a:schemeClr val="accent2"/>
                </a:solidFill>
              </a:rPr>
              <a:t>ISOC position on </a:t>
            </a:r>
          </a:p>
          <a:p>
            <a:pPr algn="ctr"/>
            <a:r>
              <a:rPr lang="en-US" sz="5400" b="1" i="1" dirty="0" smtClean="0">
                <a:solidFill>
                  <a:schemeClr val="accent2"/>
                </a:solidFill>
              </a:rPr>
              <a:t>ACTA, PIPA and SOPA</a:t>
            </a:r>
            <a:endParaRPr lang="en-US" sz="5400" dirty="0"/>
          </a:p>
        </p:txBody>
      </p:sp>
      <p:sp>
        <p:nvSpPr>
          <p:cNvPr id="6" name="Rectangle 5"/>
          <p:cNvSpPr/>
          <p:nvPr/>
        </p:nvSpPr>
        <p:spPr>
          <a:xfrm>
            <a:off x="3429000" y="4876800"/>
            <a:ext cx="2805704" cy="400110"/>
          </a:xfrm>
          <a:prstGeom prst="rect">
            <a:avLst/>
          </a:prstGeom>
        </p:spPr>
        <p:txBody>
          <a:bodyPr wrap="none">
            <a:spAutoFit/>
          </a:bodyPr>
          <a:lstStyle/>
          <a:p>
            <a:r>
              <a:rPr lang="en-US" sz="2000" i="1" dirty="0" err="1" smtClean="0">
                <a:solidFill>
                  <a:srgbClr val="002060"/>
                </a:solidFill>
              </a:rPr>
              <a:t>I.Mkrtumyan</a:t>
            </a:r>
            <a:r>
              <a:rPr lang="en-US" sz="2000" i="1" dirty="0" smtClean="0">
                <a:solidFill>
                  <a:srgbClr val="002060"/>
                </a:solidFill>
              </a:rPr>
              <a:t>, ISOC AM</a:t>
            </a:r>
            <a:endParaRPr lang="en-US" sz="2000" i="1" dirty="0">
              <a:solidFill>
                <a:srgbClr val="00206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Footer Placeholder 4"/>
          <p:cNvSpPr>
            <a:spLocks noGrp="1"/>
          </p:cNvSpPr>
          <p:nvPr>
            <p:ph type="ftr" sz="quarter" idx="11"/>
          </p:nvPr>
        </p:nvSpPr>
        <p:spPr/>
        <p:txBody>
          <a:bodyPr/>
          <a:lstStyle/>
          <a:p>
            <a:r>
              <a:rPr lang="en-US" smtClean="0"/>
              <a:t>Yerevan, July 11, 2012</a:t>
            </a:r>
            <a:endParaRPr lang="en-US"/>
          </a:p>
        </p:txBody>
      </p:sp>
      <p:sp>
        <p:nvSpPr>
          <p:cNvPr id="44" name="Slide Number Placeholder 5"/>
          <p:cNvSpPr>
            <a:spLocks noGrp="1"/>
          </p:cNvSpPr>
          <p:nvPr>
            <p:ph type="sldNum" sz="quarter" idx="12"/>
          </p:nvPr>
        </p:nvSpPr>
        <p:spPr/>
        <p:txBody>
          <a:bodyPr/>
          <a:lstStyle/>
          <a:p>
            <a:fld id="{8234D981-B4EF-46C4-8A99-A39823611971}" type="slidenum">
              <a:rPr lang="en-US"/>
              <a:pPr/>
              <a:t>10</a:t>
            </a:fld>
            <a:endParaRPr lang="en-US"/>
          </a:p>
        </p:txBody>
      </p:sp>
      <p:sp>
        <p:nvSpPr>
          <p:cNvPr id="9229" name="Text Box 13"/>
          <p:cNvSpPr txBox="1">
            <a:spLocks noChangeArrowheads="1"/>
          </p:cNvSpPr>
          <p:nvPr/>
        </p:nvSpPr>
        <p:spPr bwMode="auto">
          <a:xfrm>
            <a:off x="762000" y="533400"/>
            <a:ext cx="8229600" cy="5909310"/>
          </a:xfrm>
          <a:prstGeom prst="rect">
            <a:avLst/>
          </a:prstGeom>
          <a:noFill/>
          <a:ln w="9525">
            <a:noFill/>
            <a:miter lim="800000"/>
            <a:headEnd/>
            <a:tailEnd/>
          </a:ln>
          <a:effectLst/>
        </p:spPr>
        <p:txBody>
          <a:bodyPr wrap="square">
            <a:spAutoFit/>
          </a:bodyPr>
          <a:lstStyle/>
          <a:p>
            <a:r>
              <a:rPr lang="en-US" sz="2400" dirty="0" smtClean="0">
                <a:solidFill>
                  <a:srgbClr val="FF0000"/>
                </a:solidFill>
              </a:rPr>
              <a:t>The Internet is an extraordinary platform for innovation</a:t>
            </a:r>
            <a:r>
              <a:rPr lang="en-US" sz="2400" dirty="0" smtClean="0"/>
              <a:t>. It has benefitted from broad participation in both the development and use of Internet technology, services, applications and policy. The Internet’s openness has been critical to its development and continued success. Openness is the key to continued innovation and investment in the Internet and all the associated social, economic, and cultural benefits it brings. The history of the Internet’s development demonstrates that technology can be used for beneficial, and sometimes unforeseen, purposes. The Internet Society believes, therefore, that legal frameworks should support the open and unrestricted development of Internet technologies and should not limit the development and use of technologies for legitimate purposes</a:t>
            </a:r>
            <a:r>
              <a:rPr lang="en-US" dirty="0" smtClean="0"/>
              <a:t>.</a:t>
            </a:r>
          </a:p>
          <a:p>
            <a:endParaRPr lang="en-US" b="1"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Yerevan, July 11, 2012</a:t>
            </a:r>
            <a:endParaRPr lang="en-US"/>
          </a:p>
        </p:txBody>
      </p:sp>
      <p:sp>
        <p:nvSpPr>
          <p:cNvPr id="3" name="Slide Number Placeholder 2"/>
          <p:cNvSpPr>
            <a:spLocks noGrp="1"/>
          </p:cNvSpPr>
          <p:nvPr>
            <p:ph type="sldNum" sz="quarter" idx="12"/>
          </p:nvPr>
        </p:nvSpPr>
        <p:spPr/>
        <p:txBody>
          <a:bodyPr/>
          <a:lstStyle/>
          <a:p>
            <a:fld id="{C6EF23BC-6101-4CE4-9E52-9DB224F23AEE}" type="slidenum">
              <a:rPr lang="en-US" smtClean="0"/>
              <a:pPr/>
              <a:t>11</a:t>
            </a:fld>
            <a:endParaRPr lang="en-US"/>
          </a:p>
        </p:txBody>
      </p:sp>
      <p:sp>
        <p:nvSpPr>
          <p:cNvPr id="4" name="Rectangle 3"/>
          <p:cNvSpPr/>
          <p:nvPr/>
        </p:nvSpPr>
        <p:spPr>
          <a:xfrm>
            <a:off x="609600" y="1676400"/>
            <a:ext cx="8077200" cy="3108543"/>
          </a:xfrm>
          <a:prstGeom prst="rect">
            <a:avLst/>
          </a:prstGeom>
        </p:spPr>
        <p:txBody>
          <a:bodyPr wrap="square">
            <a:spAutoFit/>
          </a:bodyPr>
          <a:lstStyle/>
          <a:p>
            <a:pPr lvl="0" eaLnBrk="0" hangingPunct="0"/>
            <a:r>
              <a:rPr lang="en-US" sz="2800" b="1" dirty="0" smtClean="0">
                <a:latin typeface="Calibri" pitchFamily="34" charset="0"/>
                <a:ea typeface="Times New Roman" pitchFamily="18" charset="0"/>
                <a:cs typeface="Times New Roman" pitchFamily="18" charset="0"/>
              </a:rPr>
              <a:t>Legal Action Over A Child Singing A Song</a:t>
            </a:r>
          </a:p>
          <a:p>
            <a:pPr lvl="0" eaLnBrk="0" hangingPunct="0"/>
            <a:endParaRPr lang="en-US" sz="2800" dirty="0" smtClean="0">
              <a:latin typeface="Arial" pitchFamily="34" charset="0"/>
              <a:cs typeface="Arial" pitchFamily="34" charset="0"/>
            </a:endParaRPr>
          </a:p>
          <a:p>
            <a:pPr lvl="0" eaLnBrk="0" hangingPunct="0"/>
            <a:r>
              <a:rPr lang="en-US" sz="2800" dirty="0" smtClean="0">
                <a:latin typeface="Calibri" pitchFamily="34" charset="0"/>
                <a:ea typeface="Times New Roman" pitchFamily="18" charset="0"/>
                <a:cs typeface="Times New Roman" pitchFamily="18" charset="0"/>
              </a:rPr>
              <a:t>It is quite oblivious that none of the people on sites like YouTube have been given permission from record label execs to sing their favorite song, and then proceed to post it on a video sharing site. However will that be a problem for the record execs?</a:t>
            </a:r>
            <a:endParaRPr lang="en-US" sz="2800" dirty="0" smtClean="0">
              <a:latin typeface="Arial" pitchFamily="34" charset="0"/>
              <a:cs typeface="Arial"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Yerevan, July 11, 2012</a:t>
            </a:r>
            <a:endParaRPr lang="en-US"/>
          </a:p>
        </p:txBody>
      </p:sp>
      <p:sp>
        <p:nvSpPr>
          <p:cNvPr id="3" name="Slide Number Placeholder 2"/>
          <p:cNvSpPr>
            <a:spLocks noGrp="1"/>
          </p:cNvSpPr>
          <p:nvPr>
            <p:ph type="sldNum" sz="quarter" idx="12"/>
          </p:nvPr>
        </p:nvSpPr>
        <p:spPr/>
        <p:txBody>
          <a:bodyPr/>
          <a:lstStyle/>
          <a:p>
            <a:fld id="{C6EF23BC-6101-4CE4-9E52-9DB224F23AEE}" type="slidenum">
              <a:rPr lang="en-US" smtClean="0"/>
              <a:pPr/>
              <a:t>12</a:t>
            </a:fld>
            <a:endParaRPr lang="en-US"/>
          </a:p>
        </p:txBody>
      </p:sp>
      <p:sp>
        <p:nvSpPr>
          <p:cNvPr id="4" name="Rectangle 3"/>
          <p:cNvSpPr/>
          <p:nvPr/>
        </p:nvSpPr>
        <p:spPr>
          <a:xfrm>
            <a:off x="990600" y="1219200"/>
            <a:ext cx="7543800" cy="3785652"/>
          </a:xfrm>
          <a:prstGeom prst="rect">
            <a:avLst/>
          </a:prstGeom>
        </p:spPr>
        <p:txBody>
          <a:bodyPr wrap="square">
            <a:spAutoFit/>
          </a:bodyPr>
          <a:lstStyle/>
          <a:p>
            <a:r>
              <a:rPr lang="en-US" sz="2400" dirty="0" smtClean="0"/>
              <a:t>The Internet Society has noted with concern a number of U.S. legislative proposals that would mandate </a:t>
            </a:r>
            <a:r>
              <a:rPr lang="en-US" sz="2400" b="1" dirty="0" smtClean="0">
                <a:solidFill>
                  <a:srgbClr val="FF0000"/>
                </a:solidFill>
              </a:rPr>
              <a:t>DNS blocking and filtering by ISPs</a:t>
            </a:r>
            <a:r>
              <a:rPr lang="en-US" sz="2400" dirty="0" smtClean="0"/>
              <a:t> in order to protect the interests of copyright holders. We agree with proponents of the Protect-IP Act (PIPA) and Stop Online Piracy Act (SOPA) that combating illegal online activities is a very important public policy objective.  However, policies that are enacted to achieve this goal must not undermine the viability of the Internet as a globally reachable platform.</a:t>
            </a:r>
            <a:endParaRPr lang="en-US" sz="2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r>
              <a:rPr lang="en-US" smtClean="0"/>
              <a:t>Yerevan, July 11, 2012</a:t>
            </a:r>
            <a:endParaRPr lang="en-US"/>
          </a:p>
        </p:txBody>
      </p:sp>
      <p:sp>
        <p:nvSpPr>
          <p:cNvPr id="5" name="Slide Number Placeholder 5"/>
          <p:cNvSpPr>
            <a:spLocks noGrp="1"/>
          </p:cNvSpPr>
          <p:nvPr>
            <p:ph type="sldNum" sz="quarter" idx="12"/>
          </p:nvPr>
        </p:nvSpPr>
        <p:spPr/>
        <p:txBody>
          <a:bodyPr/>
          <a:lstStyle/>
          <a:p>
            <a:fld id="{A11B3086-3179-4238-ADD2-22B0B3C865B7}" type="slidenum">
              <a:rPr lang="en-US"/>
              <a:pPr/>
              <a:t>13</a:t>
            </a:fld>
            <a:endParaRPr lang="en-US"/>
          </a:p>
        </p:txBody>
      </p:sp>
      <p:sp>
        <p:nvSpPr>
          <p:cNvPr id="17411" name="Rectangle 3"/>
          <p:cNvSpPr>
            <a:spLocks noGrp="1" noChangeArrowheads="1"/>
          </p:cNvSpPr>
          <p:nvPr>
            <p:ph type="body" idx="1"/>
          </p:nvPr>
        </p:nvSpPr>
        <p:spPr>
          <a:xfrm>
            <a:off x="457200" y="1066800"/>
            <a:ext cx="8229600" cy="4648200"/>
          </a:xfrm>
        </p:spPr>
        <p:txBody>
          <a:bodyPr/>
          <a:lstStyle/>
          <a:p>
            <a:pPr marL="609600" indent="-609600">
              <a:buNone/>
            </a:pPr>
            <a:r>
              <a:rPr lang="en-US" sz="2800" dirty="0" smtClean="0"/>
              <a:t>	</a:t>
            </a:r>
            <a:r>
              <a:rPr lang="en-US" dirty="0" smtClean="0"/>
              <a:t>ISOC is also disappointed that the ACTA participants did not adopt a truly open, transparent and inclusive </a:t>
            </a:r>
            <a:r>
              <a:rPr lang="en-US" dirty="0" err="1" smtClean="0">
                <a:solidFill>
                  <a:srgbClr val="FF0000"/>
                </a:solidFill>
              </a:rPr>
              <a:t>multistakeholder</a:t>
            </a:r>
            <a:r>
              <a:rPr lang="en-US" dirty="0" smtClean="0"/>
              <a:t> approach to the development of the substance of the proposed agreement at least with respect to those terms which pertain to the Internet.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Yerevan, July 11, 2012</a:t>
            </a:r>
            <a:endParaRPr lang="en-US"/>
          </a:p>
        </p:txBody>
      </p:sp>
      <p:sp>
        <p:nvSpPr>
          <p:cNvPr id="3" name="Slide Number Placeholder 2"/>
          <p:cNvSpPr>
            <a:spLocks noGrp="1"/>
          </p:cNvSpPr>
          <p:nvPr>
            <p:ph type="sldNum" sz="quarter" idx="12"/>
          </p:nvPr>
        </p:nvSpPr>
        <p:spPr/>
        <p:txBody>
          <a:bodyPr/>
          <a:lstStyle/>
          <a:p>
            <a:fld id="{C6EF23BC-6101-4CE4-9E52-9DB224F23AEE}" type="slidenum">
              <a:rPr lang="en-US" smtClean="0"/>
              <a:pPr/>
              <a:t>14</a:t>
            </a:fld>
            <a:endParaRPr lang="en-US"/>
          </a:p>
        </p:txBody>
      </p:sp>
      <p:sp>
        <p:nvSpPr>
          <p:cNvPr id="1025" name="Rectangle 1"/>
          <p:cNvSpPr>
            <a:spLocks noChangeArrowheads="1"/>
          </p:cNvSpPr>
          <p:nvPr/>
        </p:nvSpPr>
        <p:spPr bwMode="auto">
          <a:xfrm>
            <a:off x="457200" y="1672381"/>
            <a:ext cx="8458199" cy="30469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200" b="0" i="0" u="none" strike="noStrike" cap="none" normalizeH="0" baseline="0" dirty="0" smtClean="0">
                <a:ln>
                  <a:noFill/>
                </a:ln>
                <a:solidFill>
                  <a:schemeClr val="tx1"/>
                </a:solidFill>
                <a:effectLst/>
                <a:latin typeface="Calibri" pitchFamily="34" charset="0"/>
                <a:ea typeface="Calibri" pitchFamily="34" charset="0"/>
                <a:cs typeface="Courier New" pitchFamily="49" charset="0"/>
              </a:rPr>
              <a:t>The Internet Society is deeply concerned about increased attempts by certain governments in many regions of the world </a:t>
            </a:r>
            <a:r>
              <a:rPr kumimoji="0" lang="en-US" sz="3200" b="0" i="0" u="none" strike="noStrike" cap="none" normalizeH="0" baseline="0" dirty="0" smtClean="0">
                <a:ln>
                  <a:noFill/>
                </a:ln>
                <a:solidFill>
                  <a:srgbClr val="FF0000"/>
                </a:solidFill>
                <a:effectLst/>
                <a:latin typeface="Calibri" pitchFamily="34" charset="0"/>
                <a:ea typeface="Calibri" pitchFamily="34" charset="0"/>
                <a:cs typeface="Courier New" pitchFamily="49" charset="0"/>
              </a:rPr>
              <a:t>to control their citizens’ access and use of the Internet</a:t>
            </a:r>
            <a:r>
              <a:rPr kumimoji="0" lang="en-US" sz="3200" b="0" i="0" u="none" strike="noStrike" cap="none" normalizeH="0" baseline="0" dirty="0" smtClean="0">
                <a:ln>
                  <a:noFill/>
                </a:ln>
                <a:solidFill>
                  <a:schemeClr val="tx1"/>
                </a:solidFill>
                <a:effectLst/>
                <a:latin typeface="Calibri" pitchFamily="34" charset="0"/>
                <a:ea typeface="Calibri" pitchFamily="34" charset="0"/>
                <a:cs typeface="Courier New" pitchFamily="49" charset="0"/>
              </a:rPr>
              <a:t>. Often such actions are taken without regard to the basic principles of human rights and due process. </a:t>
            </a:r>
            <a:endParaRPr kumimoji="0" lang="en-US" sz="3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4"/>
          <p:cNvSpPr>
            <a:spLocks noGrp="1"/>
          </p:cNvSpPr>
          <p:nvPr>
            <p:ph type="ftr" sz="quarter" idx="11"/>
          </p:nvPr>
        </p:nvSpPr>
        <p:spPr/>
        <p:txBody>
          <a:bodyPr/>
          <a:lstStyle/>
          <a:p>
            <a:r>
              <a:rPr lang="en-US" smtClean="0"/>
              <a:t>Yerevan, July 11, 2012</a:t>
            </a:r>
            <a:endParaRPr lang="en-US" dirty="0"/>
          </a:p>
        </p:txBody>
      </p:sp>
      <p:sp>
        <p:nvSpPr>
          <p:cNvPr id="4" name="Slide Number Placeholder 5"/>
          <p:cNvSpPr>
            <a:spLocks noGrp="1"/>
          </p:cNvSpPr>
          <p:nvPr>
            <p:ph type="sldNum" sz="quarter" idx="12"/>
          </p:nvPr>
        </p:nvSpPr>
        <p:spPr/>
        <p:txBody>
          <a:bodyPr/>
          <a:lstStyle/>
          <a:p>
            <a:fld id="{6AF03197-7F56-427E-ABC0-91425E40317A}" type="slidenum">
              <a:rPr lang="en-US"/>
              <a:pPr/>
              <a:t>2</a:t>
            </a:fld>
            <a:endParaRPr lang="en-US" dirty="0"/>
          </a:p>
        </p:txBody>
      </p:sp>
      <p:sp>
        <p:nvSpPr>
          <p:cNvPr id="33794" name="Rectangle 2"/>
          <p:cNvSpPr>
            <a:spLocks noGrp="1" noChangeArrowheads="1"/>
          </p:cNvSpPr>
          <p:nvPr>
            <p:ph type="body" idx="1"/>
          </p:nvPr>
        </p:nvSpPr>
        <p:spPr>
          <a:xfrm>
            <a:off x="609600" y="1676400"/>
            <a:ext cx="8229600" cy="3581400"/>
          </a:xfrm>
        </p:spPr>
        <p:txBody>
          <a:bodyPr/>
          <a:lstStyle/>
          <a:p>
            <a:pPr lvl="1">
              <a:buFontTx/>
              <a:buNone/>
            </a:pPr>
            <a:r>
              <a:rPr lang="en-US" sz="3200" b="1" dirty="0">
                <a:solidFill>
                  <a:schemeClr val="accent2"/>
                </a:solidFill>
              </a:rPr>
              <a:t>Internet Society of Armenia (ISOC AM)</a:t>
            </a:r>
          </a:p>
          <a:p>
            <a:pPr lvl="1">
              <a:buFontTx/>
              <a:buNone/>
            </a:pPr>
            <a:r>
              <a:rPr lang="en-US" sz="3200" b="1" dirty="0">
                <a:solidFill>
                  <a:schemeClr val="accent2"/>
                </a:solidFill>
              </a:rPr>
              <a:t>is </a:t>
            </a:r>
            <a:r>
              <a:rPr lang="en-US" sz="3200" b="1" dirty="0" smtClean="0">
                <a:solidFill>
                  <a:schemeClr val="accent2"/>
                </a:solidFill>
              </a:rPr>
              <a:t>an Armenian Chapter of ISOC and in</a:t>
            </a:r>
          </a:p>
          <a:p>
            <a:pPr lvl="1">
              <a:buFontTx/>
              <a:buNone/>
            </a:pPr>
            <a:r>
              <a:rPr lang="en-US" sz="3200" b="1" dirty="0" smtClean="0">
                <a:solidFill>
                  <a:schemeClr val="accent2"/>
                </a:solidFill>
              </a:rPr>
              <a:t>its </a:t>
            </a:r>
            <a:r>
              <a:rPr lang="en-US" sz="3200" b="1" dirty="0">
                <a:solidFill>
                  <a:schemeClr val="accent2"/>
                </a:solidFill>
              </a:rPr>
              <a:t>activity is following the </a:t>
            </a:r>
            <a:r>
              <a:rPr lang="en-US" sz="3200" b="1" dirty="0" smtClean="0">
                <a:solidFill>
                  <a:schemeClr val="accent2"/>
                </a:solidFill>
              </a:rPr>
              <a:t>guidelines</a:t>
            </a:r>
          </a:p>
          <a:p>
            <a:pPr lvl="1">
              <a:buFontTx/>
              <a:buNone/>
            </a:pPr>
            <a:r>
              <a:rPr lang="en-US" sz="3200" b="1" dirty="0" smtClean="0">
                <a:solidFill>
                  <a:schemeClr val="accent2"/>
                </a:solidFill>
              </a:rPr>
              <a:t>set by </a:t>
            </a:r>
            <a:r>
              <a:rPr lang="en-US" b="1" dirty="0" smtClean="0">
                <a:solidFill>
                  <a:schemeClr val="accent2"/>
                </a:solidFill>
              </a:rPr>
              <a:t>ISOC</a:t>
            </a:r>
            <a:endParaRPr lang="en-US" b="1" dirty="0">
              <a:solidFill>
                <a:schemeClr val="accent2"/>
              </a:solidFill>
            </a:endParaRPr>
          </a:p>
          <a:p>
            <a:pPr lvl="1">
              <a:buNone/>
            </a:pPr>
            <a:endParaRPr lang="en-US" dirty="0">
              <a:solidFill>
                <a:schemeClr val="accent2"/>
              </a:solidFill>
            </a:endParaRPr>
          </a:p>
          <a:p>
            <a:pPr lvl="1">
              <a:buFontTx/>
              <a:buChar char="•"/>
            </a:pPr>
            <a:endParaRPr lang="en-US" dirty="0">
              <a:solidFill>
                <a:schemeClr val="accent2"/>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4"/>
          <p:cNvSpPr>
            <a:spLocks noGrp="1"/>
          </p:cNvSpPr>
          <p:nvPr>
            <p:ph type="ftr" sz="quarter" idx="11"/>
          </p:nvPr>
        </p:nvSpPr>
        <p:spPr/>
        <p:txBody>
          <a:bodyPr/>
          <a:lstStyle/>
          <a:p>
            <a:r>
              <a:rPr lang="en-US" smtClean="0"/>
              <a:t>Yerevan, July 11, 2012</a:t>
            </a:r>
            <a:endParaRPr lang="en-US"/>
          </a:p>
        </p:txBody>
      </p:sp>
      <p:sp>
        <p:nvSpPr>
          <p:cNvPr id="4" name="Slide Number Placeholder 5"/>
          <p:cNvSpPr>
            <a:spLocks noGrp="1"/>
          </p:cNvSpPr>
          <p:nvPr>
            <p:ph type="sldNum" sz="quarter" idx="12"/>
          </p:nvPr>
        </p:nvSpPr>
        <p:spPr/>
        <p:txBody>
          <a:bodyPr/>
          <a:lstStyle/>
          <a:p>
            <a:fld id="{86578779-558C-4311-BE99-E915BE840F40}" type="slidenum">
              <a:rPr lang="en-US"/>
              <a:pPr/>
              <a:t>3</a:t>
            </a:fld>
            <a:endParaRPr lang="en-US"/>
          </a:p>
        </p:txBody>
      </p:sp>
      <p:sp>
        <p:nvSpPr>
          <p:cNvPr id="8195" name="Rectangle 3"/>
          <p:cNvSpPr>
            <a:spLocks noGrp="1" noChangeArrowheads="1"/>
          </p:cNvSpPr>
          <p:nvPr>
            <p:ph type="body" idx="1"/>
          </p:nvPr>
        </p:nvSpPr>
        <p:spPr>
          <a:xfrm>
            <a:off x="457200" y="1219200"/>
            <a:ext cx="8229600" cy="4495800"/>
          </a:xfrm>
        </p:spPr>
        <p:txBody>
          <a:bodyPr/>
          <a:lstStyle/>
          <a:p>
            <a:pPr lvl="1">
              <a:buFontTx/>
              <a:buNone/>
            </a:pPr>
            <a:r>
              <a:rPr lang="en-US" sz="3200" b="1" dirty="0" smtClean="0"/>
              <a:t>What is ACTA, PIPA and SOPA and what danger can expect us?</a:t>
            </a:r>
          </a:p>
          <a:p>
            <a:pPr lvl="1">
              <a:buFontTx/>
              <a:buNone/>
            </a:pPr>
            <a:endParaRPr lang="en-US" sz="3200" b="1" dirty="0"/>
          </a:p>
          <a:p>
            <a:pPr lvl="1">
              <a:buFont typeface="Arial" pitchFamily="34" charset="0"/>
              <a:buChar char="•"/>
            </a:pPr>
            <a:r>
              <a:rPr lang="en-US" b="1" dirty="0" smtClean="0"/>
              <a:t>PIPA – Protect Intellectual Property Act</a:t>
            </a:r>
          </a:p>
          <a:p>
            <a:pPr lvl="1">
              <a:buFont typeface="Arial" pitchFamily="34" charset="0"/>
              <a:buChar char="•"/>
            </a:pPr>
            <a:r>
              <a:rPr lang="en-US" b="1" dirty="0" smtClean="0"/>
              <a:t>SOPA – Stop On-Line Piracy Act</a:t>
            </a:r>
          </a:p>
          <a:p>
            <a:pPr lvl="1">
              <a:buFont typeface="Arial" pitchFamily="34" charset="0"/>
              <a:buChar char="•"/>
            </a:pPr>
            <a:r>
              <a:rPr lang="en-US" b="1" dirty="0" smtClean="0"/>
              <a:t>ACTA - Anti-Counterfeiting Trade Agreement</a:t>
            </a:r>
          </a:p>
          <a:p>
            <a:pPr lvl="1">
              <a:buFontTx/>
              <a:buChar char="•"/>
            </a:pP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Yerevan, July 11, 2012</a:t>
            </a:r>
            <a:endParaRPr lang="en-US"/>
          </a:p>
        </p:txBody>
      </p:sp>
      <p:sp>
        <p:nvSpPr>
          <p:cNvPr id="3" name="Slide Number Placeholder 2"/>
          <p:cNvSpPr>
            <a:spLocks noGrp="1"/>
          </p:cNvSpPr>
          <p:nvPr>
            <p:ph type="sldNum" sz="quarter" idx="12"/>
          </p:nvPr>
        </p:nvSpPr>
        <p:spPr/>
        <p:txBody>
          <a:bodyPr/>
          <a:lstStyle/>
          <a:p>
            <a:fld id="{C6EF23BC-6101-4CE4-9E52-9DB224F23AEE}" type="slidenum">
              <a:rPr lang="en-US" smtClean="0"/>
              <a:pPr/>
              <a:t>4</a:t>
            </a:fld>
            <a:endParaRPr lang="en-US"/>
          </a:p>
        </p:txBody>
      </p:sp>
      <p:sp>
        <p:nvSpPr>
          <p:cNvPr id="1025" name="Rectangle 1"/>
          <p:cNvSpPr>
            <a:spLocks noChangeArrowheads="1"/>
          </p:cNvSpPr>
          <p:nvPr/>
        </p:nvSpPr>
        <p:spPr bwMode="auto">
          <a:xfrm>
            <a:off x="762000" y="1131332"/>
            <a:ext cx="8001000" cy="443198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What Happens if PIPA is Passed?</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2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PIPA contains provisions that will allow the federal government to have an unconstitutional amount of power in regards to censoring Americans’ access to the internet. </a:t>
            </a:r>
            <a:endParaRPr kumimoji="0" lang="en-US" sz="2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2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All websites on the internet will be liable for content added by users – comments, status updates, etc. </a:t>
            </a:r>
            <a:endParaRPr kumimoji="0" lang="en-US" sz="2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2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Social media networks like </a:t>
            </a:r>
            <a:r>
              <a:rPr kumimoji="0" lang="en-US" sz="2400" b="0" i="0" u="none" strike="noStrike" cap="none" normalizeH="0" baseline="0" dirty="0" err="1" smtClean="0">
                <a:ln>
                  <a:noFill/>
                </a:ln>
                <a:solidFill>
                  <a:schemeClr val="tx1"/>
                </a:solidFill>
                <a:effectLst/>
                <a:latin typeface="Calibri" pitchFamily="34" charset="0"/>
                <a:ea typeface="Times New Roman" pitchFamily="18" charset="0"/>
                <a:cs typeface="Times New Roman" pitchFamily="18" charset="0"/>
              </a:rPr>
              <a:t>Facebook</a:t>
            </a:r>
            <a:r>
              <a:rPr kumimoji="0" lang="en-US" sz="2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could face prosecution over content uploaded by users. </a:t>
            </a:r>
            <a:endParaRPr kumimoji="0" lang="en-US" sz="2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2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The Federal Government could forcibly require that Internet Service Providers (ISPs) block websites deemed as “enablers” of copyright infringement. </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Yerevan, July 11, 2012</a:t>
            </a:r>
            <a:endParaRPr lang="en-US"/>
          </a:p>
        </p:txBody>
      </p:sp>
      <p:sp>
        <p:nvSpPr>
          <p:cNvPr id="3" name="Slide Number Placeholder 2"/>
          <p:cNvSpPr>
            <a:spLocks noGrp="1"/>
          </p:cNvSpPr>
          <p:nvPr>
            <p:ph type="sldNum" sz="quarter" idx="12"/>
          </p:nvPr>
        </p:nvSpPr>
        <p:spPr/>
        <p:txBody>
          <a:bodyPr/>
          <a:lstStyle/>
          <a:p>
            <a:fld id="{C6EF23BC-6101-4CE4-9E52-9DB224F23AEE}" type="slidenum">
              <a:rPr lang="en-US" smtClean="0"/>
              <a:pPr/>
              <a:t>5</a:t>
            </a:fld>
            <a:endParaRPr lang="en-US" dirty="0"/>
          </a:p>
        </p:txBody>
      </p:sp>
      <p:sp>
        <p:nvSpPr>
          <p:cNvPr id="44033" name="Rectangle 1"/>
          <p:cNvSpPr>
            <a:spLocks noChangeArrowheads="1"/>
          </p:cNvSpPr>
          <p:nvPr/>
        </p:nvSpPr>
        <p:spPr bwMode="auto">
          <a:xfrm>
            <a:off x="152400" y="400259"/>
            <a:ext cx="8839200" cy="5509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200" b="1"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SOPA</a:t>
            </a:r>
            <a:r>
              <a:rPr kumimoji="0" lang="en-US" sz="2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is nothing more so than the U.S. government and private corporations </a:t>
            </a:r>
            <a:r>
              <a:rPr kumimoji="0" lang="en-US" sz="2200" b="0" i="0" u="none" strike="noStrike" cap="none" normalizeH="0" baseline="0" dirty="0" smtClean="0">
                <a:ln>
                  <a:noFill/>
                </a:ln>
                <a:solidFill>
                  <a:srgbClr val="0000FF"/>
                </a:solidFill>
                <a:effectLst/>
                <a:latin typeface="Calibri" pitchFamily="34" charset="0"/>
                <a:ea typeface="Times New Roman" pitchFamily="18" charset="0"/>
                <a:cs typeface="Times New Roman" pitchFamily="18" charset="0"/>
                <a:hlinkClick r:id="rId2"/>
              </a:rPr>
              <a:t>black list</a:t>
            </a:r>
            <a:r>
              <a:rPr kumimoji="0" lang="en-US" sz="2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Here is a breakdown of the power given to the government and private corporations.</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2200" b="1" i="0"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The U.S. Attorney General can now seek a court order that would force search engines, advertisers, DNS providers, servers, and payment processors from having any contact with allegedly infringing websites.</a:t>
            </a:r>
            <a:endParaRPr kumimoji="0" lang="en-US" sz="2200" b="1" i="0" u="none" strike="noStrike" cap="none" normalizeH="0" baseline="0" dirty="0" smtClean="0">
              <a:ln>
                <a:noFill/>
              </a:ln>
              <a:solidFill>
                <a:srgbClr val="FF0000"/>
              </a:solidFill>
              <a:effectLst/>
              <a:latin typeface="Calibri" pitchFamily="34"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2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It will allow private corporations to create their own personal hit lists composed of websites they feel are breaking their copyright policies, ironically this doesn’t have any odd feelings of a legal mafia at all. These companies will be able to directly contact a website’s payment processors a notice to cut all off payment involvement with the targeted website. This payment processors and website of question will then have five days to act before it is simply taken down.</a:t>
            </a:r>
            <a:endParaRPr kumimoji="0" lang="en-US" sz="2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2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Payment processors will have the power to cut off any website they work with, as long as they can provide a strong reason of why they believe this site is violating copyrights</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Yerevan, July 11, 2012</a:t>
            </a:r>
            <a:endParaRPr lang="en-US"/>
          </a:p>
        </p:txBody>
      </p:sp>
      <p:sp>
        <p:nvSpPr>
          <p:cNvPr id="3" name="Slide Number Placeholder 2"/>
          <p:cNvSpPr>
            <a:spLocks noGrp="1"/>
          </p:cNvSpPr>
          <p:nvPr>
            <p:ph type="sldNum" sz="quarter" idx="12"/>
          </p:nvPr>
        </p:nvSpPr>
        <p:spPr/>
        <p:txBody>
          <a:bodyPr/>
          <a:lstStyle/>
          <a:p>
            <a:fld id="{C6EF23BC-6101-4CE4-9E52-9DB224F23AEE}" type="slidenum">
              <a:rPr lang="en-US" smtClean="0"/>
              <a:pPr/>
              <a:t>6</a:t>
            </a:fld>
            <a:endParaRPr lang="en-US"/>
          </a:p>
        </p:txBody>
      </p:sp>
      <p:sp>
        <p:nvSpPr>
          <p:cNvPr id="1025" name="Rectangle 1"/>
          <p:cNvSpPr>
            <a:spLocks noChangeArrowheads="1"/>
          </p:cNvSpPr>
          <p:nvPr/>
        </p:nvSpPr>
        <p:spPr bwMode="auto">
          <a:xfrm>
            <a:off x="381000" y="534888"/>
            <a:ext cx="8305800" cy="538609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600" b="1"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ACTA is a bad agreement</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ACTA was negotiated in extreme secrecy by a small group of wealthy nations. As leaked documents </a:t>
            </a:r>
            <a:r>
              <a:rPr kumimoji="0" lang="en-US" sz="2800" b="0" i="0" u="none" strike="noStrike" cap="none" normalizeH="0" baseline="0" dirty="0" smtClean="0">
                <a:ln>
                  <a:noFill/>
                </a:ln>
                <a:solidFill>
                  <a:srgbClr val="0000FF"/>
                </a:solidFill>
                <a:effectLst/>
                <a:latin typeface="Calibri" pitchFamily="34" charset="0"/>
                <a:ea typeface="Times New Roman" pitchFamily="18" charset="0"/>
                <a:cs typeface="Times New Roman" pitchFamily="18" charset="0"/>
                <a:hlinkClick r:id="rId2"/>
              </a:rPr>
              <a:t>make clear</a:t>
            </a:r>
            <a:r>
              <a:rPr kumimoji="0" lang="en-US" sz="28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the explicit goal of this approach was to bypass existing international </a:t>
            </a:r>
            <a:r>
              <a:rPr kumimoji="0" lang="en-US" sz="2800" b="0" i="0" u="none" strike="noStrike" cap="none" normalizeH="0" baseline="0" dirty="0" err="1" smtClean="0">
                <a:ln>
                  <a:noFill/>
                </a:ln>
                <a:solidFill>
                  <a:schemeClr val="tx1"/>
                </a:solidFill>
                <a:effectLst/>
                <a:latin typeface="Calibri" pitchFamily="34" charset="0"/>
                <a:ea typeface="Times New Roman" pitchFamily="18" charset="0"/>
                <a:cs typeface="Times New Roman" pitchFamily="18" charset="0"/>
              </a:rPr>
              <a:t>instituions</a:t>
            </a:r>
            <a:r>
              <a:rPr kumimoji="0" lang="en-US" sz="28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like WIPO where other countries might object to even stricter IP enforcement. Instead, ACTA was a "coalition of the willing" which "would aim to set a 'gold standard' for IPR [intellectual property rights] enforcement among a small number of like-minded countries, and which other countries might aspire to join." </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Yerevan, July 11, 2012</a:t>
            </a:r>
            <a:endParaRPr lang="en-US"/>
          </a:p>
        </p:txBody>
      </p:sp>
      <p:sp>
        <p:nvSpPr>
          <p:cNvPr id="3" name="Slide Number Placeholder 2"/>
          <p:cNvSpPr>
            <a:spLocks noGrp="1"/>
          </p:cNvSpPr>
          <p:nvPr>
            <p:ph type="sldNum" sz="quarter" idx="12"/>
          </p:nvPr>
        </p:nvSpPr>
        <p:spPr/>
        <p:txBody>
          <a:bodyPr/>
          <a:lstStyle/>
          <a:p>
            <a:fld id="{C6EF23BC-6101-4CE4-9E52-9DB224F23AEE}" type="slidenum">
              <a:rPr lang="en-US" smtClean="0"/>
              <a:pPr/>
              <a:t>7</a:t>
            </a:fld>
            <a:endParaRPr lang="en-US"/>
          </a:p>
        </p:txBody>
      </p:sp>
      <p:sp>
        <p:nvSpPr>
          <p:cNvPr id="46081" name="Rectangle 1"/>
          <p:cNvSpPr>
            <a:spLocks noChangeArrowheads="1"/>
          </p:cNvSpPr>
          <p:nvPr/>
        </p:nvSpPr>
        <p:spPr bwMode="auto">
          <a:xfrm>
            <a:off x="457200" y="1121897"/>
            <a:ext cx="8382000" cy="35394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How Does This Affect You</a:t>
            </a:r>
          </a:p>
          <a:p>
            <a:pPr marL="0" marR="0" lvl="0" indent="0" algn="l" defTabSz="914400" rtl="0" eaLnBrk="1" fontAlgn="base" latinLnBrk="0" hangingPunct="1">
              <a:lnSpc>
                <a:spcPct val="100000"/>
              </a:lnSpc>
              <a:spcBef>
                <a:spcPct val="0"/>
              </a:spcBef>
              <a:spcAft>
                <a:spcPct val="0"/>
              </a:spcAft>
              <a:buClrTx/>
              <a:buSzTx/>
              <a:buFontTx/>
              <a:buNone/>
              <a:tabLst/>
            </a:pPr>
            <a:endParaRPr lang="en-US" sz="2800" b="1"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Well by now one probably has gained a good understanding of what both PIPA and SOPA are, and is wondering how exactly will these acts will directly affect how citizens use the internet. Well in all honestly, a lot of things will change.</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Yerevan, July 11, 2012</a:t>
            </a:r>
            <a:endParaRPr lang="en-US"/>
          </a:p>
        </p:txBody>
      </p:sp>
      <p:sp>
        <p:nvSpPr>
          <p:cNvPr id="3" name="Slide Number Placeholder 2"/>
          <p:cNvSpPr>
            <a:spLocks noGrp="1"/>
          </p:cNvSpPr>
          <p:nvPr>
            <p:ph type="sldNum" sz="quarter" idx="12"/>
          </p:nvPr>
        </p:nvSpPr>
        <p:spPr/>
        <p:txBody>
          <a:bodyPr/>
          <a:lstStyle/>
          <a:p>
            <a:fld id="{C6EF23BC-6101-4CE4-9E52-9DB224F23AEE}" type="slidenum">
              <a:rPr lang="en-US" smtClean="0"/>
              <a:pPr/>
              <a:t>8</a:t>
            </a:fld>
            <a:endParaRPr lang="en-US"/>
          </a:p>
        </p:txBody>
      </p:sp>
      <p:sp>
        <p:nvSpPr>
          <p:cNvPr id="4" name="Rectangle 3"/>
          <p:cNvSpPr/>
          <p:nvPr/>
        </p:nvSpPr>
        <p:spPr>
          <a:xfrm>
            <a:off x="0" y="304800"/>
            <a:ext cx="8991600" cy="6001643"/>
          </a:xfrm>
          <a:prstGeom prst="rect">
            <a:avLst/>
          </a:prstGeom>
        </p:spPr>
        <p:txBody>
          <a:bodyPr wrap="square">
            <a:spAutoFit/>
          </a:bodyPr>
          <a:lstStyle/>
          <a:p>
            <a:pPr lvl="0" eaLnBrk="0" hangingPunct="0"/>
            <a:r>
              <a:rPr lang="en-US" sz="2400" b="1" dirty="0" smtClean="0">
                <a:latin typeface="Calibri" pitchFamily="34" charset="0"/>
                <a:ea typeface="Times New Roman" pitchFamily="18" charset="0"/>
                <a:cs typeface="Times New Roman" pitchFamily="18" charset="0"/>
              </a:rPr>
              <a:t>Blog Sites like 1stwebdesigner could be blocked or shut down</a:t>
            </a:r>
            <a:endParaRPr lang="en-US" sz="2400" dirty="0" smtClean="0">
              <a:latin typeface="Arial" pitchFamily="34" charset="0"/>
              <a:cs typeface="Arial" pitchFamily="34" charset="0"/>
            </a:endParaRPr>
          </a:p>
          <a:p>
            <a:pPr lvl="0" eaLnBrk="0" hangingPunct="0"/>
            <a:r>
              <a:rPr lang="en-US" sz="2400" dirty="0" smtClean="0">
                <a:latin typeface="Calibri" pitchFamily="34" charset="0"/>
                <a:ea typeface="Times New Roman" pitchFamily="18" charset="0"/>
                <a:cs typeface="Times New Roman" pitchFamily="18" charset="0"/>
              </a:rPr>
              <a:t>As stated prior in what PIPA and SOPA are and what will they enable U.S. government agencies and private companies to do, the internet will become a hunt for any little bit of possible copyright violation. Of course the government </a:t>
            </a:r>
            <a:r>
              <a:rPr lang="en-US" sz="2400" dirty="0" smtClean="0">
                <a:solidFill>
                  <a:srgbClr val="0000FF"/>
                </a:solidFill>
                <a:latin typeface="Calibri" pitchFamily="34" charset="0"/>
                <a:ea typeface="Times New Roman" pitchFamily="18" charset="0"/>
                <a:cs typeface="Times New Roman" pitchFamily="18" charset="0"/>
                <a:hlinkClick r:id="rId2"/>
              </a:rPr>
              <a:t>loves blogs and bloggers</a:t>
            </a:r>
            <a:r>
              <a:rPr lang="en-US" sz="2400" dirty="0" smtClean="0">
                <a:latin typeface="Calibri" pitchFamily="34" charset="0"/>
                <a:ea typeface="Times New Roman" pitchFamily="18" charset="0"/>
                <a:cs typeface="Times New Roman" pitchFamily="18" charset="0"/>
              </a:rPr>
              <a:t>, so it is only natural to think that they will receive a lot of special attention. These acts make it the blog owners responsibility for everything that is displayed on their site, including the comments of visitors.</a:t>
            </a:r>
            <a:endParaRPr lang="en-US" sz="2400" dirty="0" smtClean="0">
              <a:latin typeface="Arial" pitchFamily="34" charset="0"/>
              <a:cs typeface="Arial" pitchFamily="34" charset="0"/>
            </a:endParaRPr>
          </a:p>
          <a:p>
            <a:pPr lvl="0" eaLnBrk="0" hangingPunct="0"/>
            <a:r>
              <a:rPr lang="en-US" sz="2400" dirty="0" smtClean="0">
                <a:latin typeface="Calibri" pitchFamily="34" charset="0"/>
                <a:ea typeface="Times New Roman" pitchFamily="18" charset="0"/>
                <a:cs typeface="Times New Roman" pitchFamily="18" charset="0"/>
              </a:rPr>
              <a:t>So say an article is published one day featuring a logo, or trademark, of corporation and that corporation doesn’t like that it is being put on display on the site. Now the author of this article could have used it as a teaching method, critique, praising good design, or anything you can think of, it doesn’t matter. With these acts being only direct enough to give an area for attack, and vague enough to manipulate and twist seemingly any possible way, any type of accusation can be made and found true.</a:t>
            </a:r>
            <a:endParaRPr lang="en-US" sz="2400" dirty="0" smtClean="0">
              <a:latin typeface="Arial" pitchFamily="34" charset="0"/>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Yerevan, July 11, 2012</a:t>
            </a:r>
            <a:endParaRPr lang="en-US"/>
          </a:p>
        </p:txBody>
      </p:sp>
      <p:sp>
        <p:nvSpPr>
          <p:cNvPr id="3" name="Slide Number Placeholder 2"/>
          <p:cNvSpPr>
            <a:spLocks noGrp="1"/>
          </p:cNvSpPr>
          <p:nvPr>
            <p:ph type="sldNum" sz="quarter" idx="12"/>
          </p:nvPr>
        </p:nvSpPr>
        <p:spPr/>
        <p:txBody>
          <a:bodyPr/>
          <a:lstStyle/>
          <a:p>
            <a:fld id="{C6EF23BC-6101-4CE4-9E52-9DB224F23AEE}" type="slidenum">
              <a:rPr lang="en-US" smtClean="0"/>
              <a:pPr/>
              <a:t>9</a:t>
            </a:fld>
            <a:endParaRPr lang="en-US"/>
          </a:p>
        </p:txBody>
      </p:sp>
      <p:sp>
        <p:nvSpPr>
          <p:cNvPr id="4" name="Rectangle 3"/>
          <p:cNvSpPr/>
          <p:nvPr/>
        </p:nvSpPr>
        <p:spPr>
          <a:xfrm>
            <a:off x="533400" y="762000"/>
            <a:ext cx="8305800" cy="5262979"/>
          </a:xfrm>
          <a:prstGeom prst="rect">
            <a:avLst/>
          </a:prstGeom>
        </p:spPr>
        <p:txBody>
          <a:bodyPr wrap="square">
            <a:spAutoFit/>
          </a:bodyPr>
          <a:lstStyle/>
          <a:p>
            <a:pPr lvl="0" eaLnBrk="0" hangingPunct="0"/>
            <a:r>
              <a:rPr lang="en-US" sz="2800" b="1" dirty="0" smtClean="0">
                <a:latin typeface="Calibri" pitchFamily="34" charset="0"/>
                <a:ea typeface="Times New Roman" pitchFamily="18" charset="0"/>
                <a:cs typeface="Times New Roman" pitchFamily="18" charset="0"/>
              </a:rPr>
              <a:t>Say Goodbye to Innovation</a:t>
            </a:r>
            <a:endParaRPr lang="en-US" sz="2800" dirty="0" smtClean="0">
              <a:latin typeface="Arial" pitchFamily="34" charset="0"/>
              <a:cs typeface="Arial" pitchFamily="34" charset="0"/>
            </a:endParaRPr>
          </a:p>
          <a:p>
            <a:pPr lvl="0" eaLnBrk="0" hangingPunct="0"/>
            <a:r>
              <a:rPr lang="en-US" sz="2800" dirty="0" smtClean="0">
                <a:latin typeface="Calibri" pitchFamily="34" charset="0"/>
                <a:ea typeface="Times New Roman" pitchFamily="18" charset="0"/>
                <a:cs typeface="Times New Roman" pitchFamily="18" charset="0"/>
              </a:rPr>
              <a:t>These acts are stopping developers from coming up with the next big thing in the online market that could change how we use the internet. Let’s say that these acts were around back when the internet was started, how many of the most popular sites would still have come into fruition. There would be no </a:t>
            </a:r>
            <a:r>
              <a:rPr lang="en-US" sz="2800" dirty="0" err="1" smtClean="0">
                <a:latin typeface="Calibri" pitchFamily="34" charset="0"/>
                <a:ea typeface="Times New Roman" pitchFamily="18" charset="0"/>
                <a:cs typeface="Times New Roman" pitchFamily="18" charset="0"/>
              </a:rPr>
              <a:t>Facebook</a:t>
            </a:r>
            <a:r>
              <a:rPr lang="en-US" sz="2800" dirty="0" smtClean="0">
                <a:latin typeface="Calibri" pitchFamily="34" charset="0"/>
                <a:ea typeface="Times New Roman" pitchFamily="18" charset="0"/>
                <a:cs typeface="Times New Roman" pitchFamily="18" charset="0"/>
              </a:rPr>
              <a:t>, YouTube, </a:t>
            </a:r>
            <a:r>
              <a:rPr lang="en-US" sz="2800" dirty="0" err="1" smtClean="0">
                <a:latin typeface="Calibri" pitchFamily="34" charset="0"/>
                <a:ea typeface="Times New Roman" pitchFamily="18" charset="0"/>
                <a:cs typeface="Times New Roman" pitchFamily="18" charset="0"/>
              </a:rPr>
              <a:t>MediaFire</a:t>
            </a:r>
            <a:r>
              <a:rPr lang="en-US" sz="2800" dirty="0" smtClean="0">
                <a:latin typeface="Calibri" pitchFamily="34" charset="0"/>
                <a:ea typeface="Times New Roman" pitchFamily="18" charset="0"/>
                <a:cs typeface="Times New Roman" pitchFamily="18" charset="0"/>
              </a:rPr>
              <a:t>, </a:t>
            </a:r>
            <a:r>
              <a:rPr lang="en-US" sz="2800" dirty="0" err="1" smtClean="0">
                <a:latin typeface="Calibri" pitchFamily="34" charset="0"/>
                <a:ea typeface="Times New Roman" pitchFamily="18" charset="0"/>
                <a:cs typeface="Times New Roman" pitchFamily="18" charset="0"/>
              </a:rPr>
              <a:t>SoundCloud</a:t>
            </a:r>
            <a:r>
              <a:rPr lang="en-US" sz="2800" dirty="0" smtClean="0">
                <a:latin typeface="Calibri" pitchFamily="34" charset="0"/>
                <a:ea typeface="Times New Roman" pitchFamily="18" charset="0"/>
                <a:cs typeface="Times New Roman" pitchFamily="18" charset="0"/>
              </a:rPr>
              <a:t>, Twitter, </a:t>
            </a:r>
            <a:r>
              <a:rPr lang="en-US" sz="2800" dirty="0" err="1" smtClean="0">
                <a:latin typeface="Calibri" pitchFamily="34" charset="0"/>
                <a:ea typeface="Times New Roman" pitchFamily="18" charset="0"/>
                <a:cs typeface="Times New Roman" pitchFamily="18" charset="0"/>
              </a:rPr>
              <a:t>DropBox</a:t>
            </a:r>
            <a:r>
              <a:rPr lang="en-US" sz="2800" dirty="0" smtClean="0">
                <a:latin typeface="Calibri" pitchFamily="34" charset="0"/>
                <a:ea typeface="Times New Roman" pitchFamily="18" charset="0"/>
                <a:cs typeface="Times New Roman" pitchFamily="18" charset="0"/>
              </a:rPr>
              <a:t>, or any other site that can be targeted as a place where online piracy could take place. Is it even possible to think about what the internet would be like without sites like this?</a:t>
            </a:r>
            <a:endParaRPr lang="en-US" sz="2800" dirty="0" smtClean="0">
              <a:latin typeface="Arial" pitchFamily="34" charset="0"/>
              <a:cs typeface="Arial" pitchFamily="34" charset="0"/>
            </a:endParaRP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1717</TotalTime>
  <Words>732</Words>
  <Application>Microsoft Office PowerPoint</Application>
  <PresentationFormat>On-screen Show (4:3)</PresentationFormat>
  <Paragraphs>69</Paragraphs>
  <Slides>14</Slides>
  <Notes>1</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Default Design</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vector>
  </TitlesOfParts>
  <Company>AUA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Armenia Internet Development Concept  I. Mkrtumyan imkrtoum@aua.am  AUA, ISOC AM </dc:title>
  <dc:creator>Igor Mkrtumyan</dc:creator>
  <cp:lastModifiedBy>COMP</cp:lastModifiedBy>
  <cp:revision>134</cp:revision>
  <dcterms:created xsi:type="dcterms:W3CDTF">2009-04-14T12:25:26Z</dcterms:created>
  <dcterms:modified xsi:type="dcterms:W3CDTF">2013-01-20T11:56:15Z</dcterms:modified>
</cp:coreProperties>
</file>