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6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003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62" autoAdjust="0"/>
    <p:restoredTop sz="94660"/>
  </p:normalViewPr>
  <p:slideViewPr>
    <p:cSldViewPr>
      <p:cViewPr>
        <p:scale>
          <a:sx n="60" d="100"/>
          <a:sy n="60" d="100"/>
        </p:scale>
        <p:origin x="-1782" y="-6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6DB3574A-ECDD-41FC-A9A4-D28FAC06BA31}"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DB3574A-ECDD-41FC-A9A4-D28FAC06BA31}"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DB3574A-ECDD-41FC-A9A4-D28FAC06BA31}"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DB3574A-ECDD-41FC-A9A4-D28FAC06BA31}"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B3574A-ECDD-41FC-A9A4-D28FAC06BA31}"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6DB3574A-ECDD-41FC-A9A4-D28FAC06BA31}"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6DB3574A-ECDD-41FC-A9A4-D28FAC06BA31}" type="datetimeFigureOut">
              <a:rPr lang="en-US" smtClean="0"/>
              <a:pPr/>
              <a:t>5/13/2016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6DB3574A-ECDD-41FC-A9A4-D28FAC06BA31}" type="datetimeFigureOut">
              <a:rPr lang="en-US" smtClean="0"/>
              <a:pPr/>
              <a:t>5/13/2016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B3574A-ECDD-41FC-A9A4-D28FAC06BA31}" type="datetimeFigureOut">
              <a:rPr lang="en-US" smtClean="0"/>
              <a:pPr/>
              <a:t>5/13/2016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B3574A-ECDD-41FC-A9A4-D28FAC06BA31}"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B3574A-ECDD-41FC-A9A4-D28FAC06BA31}"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D034B-7E0E-4C5E-B4B1-2FBD4C033D8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B3574A-ECDD-41FC-A9A4-D28FAC06BA31}" type="datetimeFigureOut">
              <a:rPr lang="en-US" smtClean="0"/>
              <a:pPr/>
              <a:t>5/13/2016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D034B-7E0E-4C5E-B4B1-2FBD4C033D8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5181600" y="5715000"/>
            <a:ext cx="3962400" cy="1143000"/>
          </a:xfrm>
          <a:prstGeom prst="rect">
            <a:avLst/>
          </a:prstGeom>
        </p:spPr>
        <p:txBody>
          <a:bodyPr tIns="0">
            <a:noAutofit/>
          </a:bodyPr>
          <a:lstStyle/>
          <a:p>
            <a:pPr marL="27432" marR="0" lvl="0" indent="0" algn="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200" b="0" i="0" u="none" strike="noStrike" kern="1200" cap="none" spc="0" normalizeH="0" baseline="0" noProof="0" dirty="0" err="1" smtClean="0">
                <a:ln>
                  <a:noFill/>
                </a:ln>
                <a:effectLst/>
                <a:uLnTx/>
                <a:uFillTx/>
                <a:latin typeface="Bell MT" pitchFamily="18" charset="0"/>
              </a:rPr>
              <a:t>Lianna</a:t>
            </a:r>
            <a:r>
              <a:rPr kumimoji="0" lang="en-US" sz="2200" b="0" i="0" u="none" strike="noStrike" kern="1200" cap="none" spc="0" normalizeH="0" baseline="0" noProof="0" dirty="0" smtClean="0">
                <a:ln>
                  <a:noFill/>
                </a:ln>
                <a:effectLst/>
                <a:uLnTx/>
                <a:uFillTx/>
                <a:latin typeface="Bell MT" pitchFamily="18" charset="0"/>
              </a:rPr>
              <a:t> </a:t>
            </a:r>
            <a:r>
              <a:rPr kumimoji="0" lang="en-US" sz="2200" b="0" i="0" u="none" strike="noStrike" kern="1200" cap="none" spc="0" normalizeH="0" baseline="0" noProof="0" dirty="0" err="1" smtClean="0">
                <a:ln>
                  <a:noFill/>
                </a:ln>
                <a:effectLst/>
                <a:uLnTx/>
                <a:uFillTx/>
                <a:latin typeface="Bell MT" pitchFamily="18" charset="0"/>
              </a:rPr>
              <a:t>Galstyan</a:t>
            </a:r>
            <a:endParaRPr kumimoji="0" lang="en-US" sz="2200" b="0" i="0" u="none" strike="noStrike" kern="1200" cap="none" spc="0" normalizeH="0" baseline="0" noProof="0" dirty="0" smtClean="0">
              <a:ln>
                <a:noFill/>
              </a:ln>
              <a:effectLst/>
              <a:uLnTx/>
              <a:uFillTx/>
              <a:latin typeface="Bell MT" pitchFamily="18" charset="0"/>
            </a:endParaRPr>
          </a:p>
          <a:p>
            <a:pPr marL="27432" marR="0" lvl="0" indent="0" algn="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2000" dirty="0" smtClean="0">
                <a:latin typeface="Bell MT" pitchFamily="18" charset="0"/>
              </a:rPr>
              <a:t>Executive Committee Member</a:t>
            </a:r>
            <a:endParaRPr kumimoji="0" lang="en-US" sz="2000" b="0" i="0" u="none" strike="noStrike" kern="1200" cap="none" spc="0" normalizeH="0" baseline="0" noProof="0" dirty="0" smtClean="0">
              <a:ln>
                <a:noFill/>
              </a:ln>
              <a:effectLst/>
              <a:uLnTx/>
              <a:uFillTx/>
              <a:latin typeface="Bell MT" pitchFamily="18" charset="0"/>
            </a:endParaRPr>
          </a:p>
          <a:p>
            <a:pPr marL="27432" marR="0" lvl="0" indent="0" algn="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2000" dirty="0" smtClean="0">
                <a:latin typeface="Bell MT" pitchFamily="18" charset="0"/>
              </a:rPr>
              <a:t>ISOC Armenia Board Member</a:t>
            </a:r>
            <a:endParaRPr kumimoji="0" lang="en-US" sz="2000" b="0" i="0" u="none" strike="noStrike" kern="1200" cap="none" spc="0" normalizeH="0" baseline="0" noProof="0" dirty="0" smtClean="0">
              <a:ln>
                <a:noFill/>
              </a:ln>
              <a:effectLst/>
              <a:uLnTx/>
              <a:uFillTx/>
              <a:latin typeface="Bell MT" pitchFamily="18" charset="0"/>
            </a:endParaRPr>
          </a:p>
          <a:p>
            <a:pPr marL="27432" marR="0" lvl="0" indent="0"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2200" b="0" i="0" u="none" strike="noStrike" kern="1200" cap="none" spc="0" normalizeH="0" baseline="0" noProof="0" dirty="0">
              <a:ln>
                <a:noFill/>
              </a:ln>
              <a:effectLst/>
              <a:uLnTx/>
              <a:uFillTx/>
              <a:latin typeface="+mn-lt"/>
              <a:ea typeface="+mn-ea"/>
              <a:cs typeface="+mn-cs"/>
            </a:endParaRPr>
          </a:p>
        </p:txBody>
      </p:sp>
      <p:pic>
        <p:nvPicPr>
          <p:cNvPr id="6" name="Picture 5" descr="logo-120-pravi-300x117.jpg"/>
          <p:cNvPicPr>
            <a:picLocks noChangeAspect="1"/>
          </p:cNvPicPr>
          <p:nvPr/>
        </p:nvPicPr>
        <p:blipFill>
          <a:blip r:embed="rId2"/>
          <a:stretch>
            <a:fillRect/>
          </a:stretch>
        </p:blipFill>
        <p:spPr>
          <a:xfrm>
            <a:off x="2057400" y="914400"/>
            <a:ext cx="5144477" cy="2006346"/>
          </a:xfrm>
          <a:prstGeom prst="rect">
            <a:avLst/>
          </a:prstGeom>
        </p:spPr>
      </p:pic>
      <p:sp>
        <p:nvSpPr>
          <p:cNvPr id="10" name="Subtitle 2"/>
          <p:cNvSpPr txBox="1">
            <a:spLocks/>
          </p:cNvSpPr>
          <p:nvPr/>
        </p:nvSpPr>
        <p:spPr>
          <a:xfrm>
            <a:off x="838200" y="3048000"/>
            <a:ext cx="7696200" cy="1447800"/>
          </a:xfrm>
          <a:prstGeom prst="rect">
            <a:avLst/>
          </a:prstGeom>
        </p:spPr>
        <p:txBody>
          <a:bodyPr tIns="0">
            <a:noAutofit/>
          </a:bodyPr>
          <a:lstStyle/>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4000" b="1" i="0" u="none" strike="noStrike" kern="1200" cap="none" spc="0" normalizeH="0" baseline="0" noProof="0" dirty="0" smtClean="0">
                <a:ln>
                  <a:noFill/>
                </a:ln>
                <a:effectLst/>
                <a:uLnTx/>
                <a:uFillTx/>
                <a:latin typeface="Bell MT" pitchFamily="18" charset="0"/>
              </a:rPr>
              <a:t>South</a:t>
            </a:r>
            <a:r>
              <a:rPr kumimoji="0" lang="en-US" sz="4000" b="1" i="0" u="none" strike="noStrike" kern="1200" cap="none" spc="0" normalizeH="0" noProof="0" dirty="0" smtClean="0">
                <a:ln>
                  <a:noFill/>
                </a:ln>
                <a:effectLst/>
                <a:uLnTx/>
                <a:uFillTx/>
                <a:latin typeface="Bell MT" pitchFamily="18" charset="0"/>
              </a:rPr>
              <a:t> Eastern European </a:t>
            </a:r>
          </a:p>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4000" b="1" i="0" u="none" strike="noStrike" kern="1200" cap="none" spc="0" normalizeH="0" noProof="0" dirty="0" smtClean="0">
                <a:ln>
                  <a:noFill/>
                </a:ln>
                <a:effectLst/>
                <a:uLnTx/>
                <a:uFillTx/>
                <a:latin typeface="Bell MT" pitchFamily="18" charset="0"/>
              </a:rPr>
              <a:t>Dialogue on Internet Governance</a:t>
            </a:r>
            <a:endParaRPr kumimoji="0" lang="en-US" sz="4000" b="1" i="0" u="none" strike="noStrike" kern="1200" cap="none" spc="0" normalizeH="0" baseline="0" noProof="0" dirty="0">
              <a:ln>
                <a:noFill/>
              </a:ln>
              <a:effectLst/>
              <a:uLnTx/>
              <a:uFillTx/>
              <a:latin typeface="+mn-lt"/>
              <a:ea typeface="+mn-ea"/>
              <a:cs typeface="+mn-cs"/>
            </a:endParaRPr>
          </a:p>
        </p:txBody>
      </p:sp>
      <p:sp>
        <p:nvSpPr>
          <p:cNvPr id="11" name="Subtitle 2"/>
          <p:cNvSpPr txBox="1">
            <a:spLocks/>
          </p:cNvSpPr>
          <p:nvPr/>
        </p:nvSpPr>
        <p:spPr>
          <a:xfrm>
            <a:off x="2895600" y="4648200"/>
            <a:ext cx="3962400" cy="1143000"/>
          </a:xfrm>
          <a:prstGeom prst="rect">
            <a:avLst/>
          </a:prstGeom>
        </p:spPr>
        <p:txBody>
          <a:bodyPr tIns="0">
            <a:noAutofit/>
          </a:bodyPr>
          <a:lstStyle/>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400" b="0" i="0" u="none" strike="noStrike" kern="1200" cap="none" spc="0" normalizeH="0" baseline="0" noProof="0" dirty="0" smtClean="0">
                <a:ln>
                  <a:noFill/>
                </a:ln>
                <a:effectLst/>
                <a:uLnTx/>
                <a:uFillTx/>
                <a:latin typeface="Bell MT" pitchFamily="18" charset="0"/>
              </a:rPr>
              <a:t>22 April 2016</a:t>
            </a:r>
          </a:p>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2400" dirty="0" smtClean="0">
                <a:latin typeface="Bell MT" pitchFamily="18" charset="0"/>
                <a:ea typeface="+mn-ea"/>
                <a:cs typeface="+mn-cs"/>
              </a:rPr>
              <a:t>Belgrade, Serbia</a:t>
            </a:r>
            <a:endParaRPr kumimoji="0" lang="en-US" sz="2400" b="0"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err="1" smtClean="0"/>
              <a:t>Multistakeholderism</a:t>
            </a:r>
            <a:r>
              <a:rPr lang="en-US" sz="2400" dirty="0" smtClean="0"/>
              <a:t> is not a single model, but a set of (good) practices and </a:t>
            </a:r>
            <a:r>
              <a:rPr lang="en-US" sz="2400" dirty="0" err="1" smtClean="0"/>
              <a:t>behaviours</a:t>
            </a:r>
            <a:r>
              <a:rPr lang="en-US" sz="2400" dirty="0" smtClean="0"/>
              <a:t> that helps to improve the governance process and make more voices being heard. Participating on equal footing and inclusiveness are key words for </a:t>
            </a:r>
            <a:r>
              <a:rPr lang="en-US" sz="2400" dirty="0" err="1" smtClean="0"/>
              <a:t>multistakeholder</a:t>
            </a:r>
            <a:r>
              <a:rPr lang="en-US" sz="2400" dirty="0" smtClean="0"/>
              <a:t> Internet governance mechanisms.</a:t>
            </a:r>
          </a:p>
          <a:p>
            <a:pPr algn="just"/>
            <a:r>
              <a:rPr lang="en-US" sz="2400" dirty="0" smtClean="0"/>
              <a:t>Representativeness of stakeholder groups and ‘legitimacy’ are a matter of continuous discussion in IG. But, as long as the governance process is open and inclusive, we can call it </a:t>
            </a:r>
            <a:r>
              <a:rPr lang="en-US" sz="2400" dirty="0" err="1" smtClean="0"/>
              <a:t>multistakeholder</a:t>
            </a:r>
            <a:r>
              <a:rPr lang="en-US" sz="2400" dirty="0" smtClean="0"/>
              <a:t>.</a:t>
            </a:r>
          </a:p>
          <a:p>
            <a:pPr algn="just"/>
            <a:r>
              <a:rPr lang="en-US" sz="2400" dirty="0" smtClean="0"/>
              <a:t>(Better) global IG discussions should be shaped in a bottom-up way: from national level to (sub-)regional, and all the way to the global level.</a:t>
            </a:r>
          </a:p>
          <a:p>
            <a:pPr>
              <a:buNone/>
            </a:pPr>
            <a:endParaRPr lang="en-US" sz="2400" dirty="0" smtClean="0"/>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1: Who governs the Internet in SEE?</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r>
              <a:rPr lang="en-US" sz="2400" b="1" dirty="0" smtClean="0"/>
              <a:t>Key participants</a:t>
            </a:r>
            <a:r>
              <a:rPr lang="en-US" sz="2400" dirty="0" smtClean="0"/>
              <a:t>:</a:t>
            </a:r>
          </a:p>
          <a:p>
            <a:pPr lvl="1"/>
            <a:r>
              <a:rPr lang="en-US" sz="2400" dirty="0" err="1" smtClean="0"/>
              <a:t>Valentin</a:t>
            </a:r>
            <a:r>
              <a:rPr lang="en-US" sz="2400" dirty="0" smtClean="0"/>
              <a:t> </a:t>
            </a:r>
            <a:r>
              <a:rPr lang="en-US" sz="2400" dirty="0" err="1" smtClean="0"/>
              <a:t>Negoiță</a:t>
            </a:r>
            <a:r>
              <a:rPr lang="en-US" sz="2400" dirty="0" smtClean="0"/>
              <a:t>, Association of Producers and Distributors of ICT Equipment (APDETIC), Romania</a:t>
            </a:r>
          </a:p>
          <a:p>
            <a:pPr lvl="1"/>
            <a:r>
              <a:rPr lang="en-US" sz="2400" dirty="0" smtClean="0"/>
              <a:t>Megan Richards, Directorate General for Communications Networks, Content and Technology, European Commission, Belgium</a:t>
            </a:r>
          </a:p>
          <a:p>
            <a:pPr lvl="1"/>
            <a:r>
              <a:rPr lang="en-US" sz="2400" dirty="0" smtClean="0"/>
              <a:t>Vojislav </a:t>
            </a:r>
            <a:r>
              <a:rPr lang="en-US" sz="2400" dirty="0" err="1" smtClean="0"/>
              <a:t>Rodić</a:t>
            </a:r>
            <a:r>
              <a:rPr lang="en-US" sz="2400" dirty="0" smtClean="0"/>
              <a:t>, Serbian National Internet Domain Registry (RNIDS), Serbia</a:t>
            </a:r>
          </a:p>
          <a:p>
            <a:pPr lvl="1"/>
            <a:r>
              <a:rPr lang="en-US" sz="2400" dirty="0" smtClean="0"/>
              <a:t>Jan </a:t>
            </a:r>
            <a:r>
              <a:rPr lang="en-US" sz="2400" dirty="0" err="1" smtClean="0"/>
              <a:t>Žorž</a:t>
            </a:r>
            <a:r>
              <a:rPr lang="en-US" sz="2400" dirty="0" smtClean="0"/>
              <a:t>, Internet Society, Slovenia</a:t>
            </a:r>
          </a:p>
          <a:p>
            <a:r>
              <a:rPr lang="en-US" sz="2400" b="1" dirty="0" smtClean="0"/>
              <a:t>Moderator</a:t>
            </a:r>
            <a:r>
              <a:rPr lang="en-US" sz="2400" dirty="0" smtClean="0"/>
              <a:t>: </a:t>
            </a:r>
            <a:r>
              <a:rPr lang="en-US" sz="2400" dirty="0" err="1" smtClean="0"/>
              <a:t>Dušan</a:t>
            </a:r>
            <a:r>
              <a:rPr lang="en-US" sz="2400" dirty="0" smtClean="0"/>
              <a:t> </a:t>
            </a:r>
            <a:r>
              <a:rPr lang="en-US" sz="2400" dirty="0" err="1" smtClean="0"/>
              <a:t>Stojičević</a:t>
            </a:r>
            <a:r>
              <a:rPr lang="en-US" sz="2400" dirty="0" smtClean="0"/>
              <a:t>, Serbia</a:t>
            </a:r>
          </a:p>
          <a:p>
            <a:r>
              <a:rPr lang="en-US" sz="2400" b="1" dirty="0" smtClean="0"/>
              <a:t>Remote moderator &amp; </a:t>
            </a:r>
            <a:r>
              <a:rPr lang="en-US" sz="2400" b="1" dirty="0" err="1" smtClean="0"/>
              <a:t>Rapporteur</a:t>
            </a:r>
            <a:r>
              <a:rPr lang="en-US" sz="2400" dirty="0" smtClean="0"/>
              <a:t>: Michael </a:t>
            </a:r>
            <a:r>
              <a:rPr lang="en-US" sz="2400" dirty="0" err="1" smtClean="0"/>
              <a:t>Oghia</a:t>
            </a:r>
            <a:r>
              <a:rPr lang="en-US" sz="2400" dirty="0" smtClean="0"/>
              <a:t>, Turkey/USA</a:t>
            </a:r>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2: </a:t>
            </a:r>
            <a:r>
              <a:rPr lang="en-US" sz="4000" dirty="0" smtClean="0"/>
              <a:t>Bridging digital divide(s) with a #</a:t>
            </a:r>
            <a:r>
              <a:rPr lang="en-US" sz="4000" dirty="0" err="1" smtClean="0"/>
              <a:t>SEEchange</a:t>
            </a:r>
            <a:r>
              <a:rPr lang="en-US" sz="4000" dirty="0" smtClean="0"/>
              <a:t> in digital literacy</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smtClean="0"/>
              <a:t>There are many layers of Internet development in the South Eastern European region, from access and infrastructure (broadband included) to cost and affordability, literacy, content, and services. Deployment of infrastructure is insufficient in itself, and needs to be complemented by measures focused on education and development of local content, among others.</a:t>
            </a:r>
          </a:p>
          <a:p>
            <a:pPr algn="just"/>
            <a:r>
              <a:rPr lang="en-US" sz="2400" dirty="0" smtClean="0"/>
              <a:t>Internet access solely via mobile technologies should be seen only as a temporary access solution. Mobile technology does not provide complete access to the breadth of the Internet, and, as such, must be reinforced by fiber networks and better use of spectrum, especially in rural areas.</a:t>
            </a:r>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2: Bridging digital divide(s) with a #</a:t>
            </a:r>
            <a:r>
              <a:rPr lang="en-US" sz="3600" dirty="0" err="1" smtClean="0"/>
              <a:t>SEEchange</a:t>
            </a:r>
            <a:r>
              <a:rPr lang="en-US" sz="3600" dirty="0" smtClean="0"/>
              <a:t> in digital literacy</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smtClean="0"/>
              <a:t>More efforts are needed in the region (both from the governments and the private sector) to improve the adoption of IPv6 and other Internet technologies that can contribute to bridging the digital divide.</a:t>
            </a:r>
          </a:p>
          <a:p>
            <a:pPr algn="just"/>
            <a:r>
              <a:rPr lang="en-US" sz="2400" dirty="0" smtClean="0"/>
              <a:t>Digital literacy and awareness about content like e-services or e-government, specifically in local languages and scripts, are critical to bridging the digital divide.</a:t>
            </a:r>
          </a:p>
          <a:p>
            <a:pPr algn="just"/>
            <a:r>
              <a:rPr lang="en-US" sz="2400" dirty="0" err="1" smtClean="0"/>
              <a:t>Internationalised</a:t>
            </a:r>
            <a:r>
              <a:rPr lang="en-US" sz="2400" dirty="0" smtClean="0"/>
              <a:t> Domain Names (IDNs) can contribute to bringing more people online. Supporting and encouraging the development and use of IDNs in the region is therefore extremely important.</a:t>
            </a:r>
          </a:p>
          <a:p>
            <a:pPr algn="just">
              <a:buNone/>
            </a:pPr>
            <a:endParaRPr lang="en-US" sz="2400" dirty="0" smtClean="0"/>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2: Bridging digital divide(s) with a #</a:t>
            </a:r>
            <a:r>
              <a:rPr lang="en-US" sz="3600" dirty="0" err="1" smtClean="0"/>
              <a:t>SEEchange</a:t>
            </a:r>
            <a:r>
              <a:rPr lang="en-US" sz="3600" dirty="0" smtClean="0"/>
              <a:t> in digital literacy</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r>
              <a:rPr lang="en-US" sz="2400" b="1" dirty="0" smtClean="0"/>
              <a:t>Key participants</a:t>
            </a:r>
            <a:r>
              <a:rPr lang="en-US" sz="2400" dirty="0" smtClean="0"/>
              <a:t>:</a:t>
            </a:r>
          </a:p>
          <a:p>
            <a:pPr lvl="1"/>
            <a:r>
              <a:rPr lang="en-US" sz="2400" dirty="0" smtClean="0"/>
              <a:t>Axel </a:t>
            </a:r>
            <a:r>
              <a:rPr lang="en-US" sz="2400" dirty="0" err="1" smtClean="0"/>
              <a:t>Pawlik</a:t>
            </a:r>
            <a:r>
              <a:rPr lang="en-US" sz="2400" dirty="0" smtClean="0"/>
              <a:t>, Managing Director of the RIPE Network Coordination Centre (RIPE NCC)</a:t>
            </a:r>
          </a:p>
          <a:p>
            <a:pPr lvl="1"/>
            <a:r>
              <a:rPr lang="en-US" sz="2400" dirty="0" smtClean="0"/>
              <a:t>Desiree </a:t>
            </a:r>
            <a:r>
              <a:rPr lang="en-US" sz="2400" dirty="0" err="1" smtClean="0"/>
              <a:t>Miloshevic</a:t>
            </a:r>
            <a:r>
              <a:rPr lang="en-US" sz="2400" dirty="0" smtClean="0"/>
              <a:t>, </a:t>
            </a:r>
            <a:r>
              <a:rPr lang="en-US" sz="2400" dirty="0" err="1" smtClean="0"/>
              <a:t>Afilias</a:t>
            </a:r>
            <a:endParaRPr lang="en-US" sz="2400" dirty="0" smtClean="0"/>
          </a:p>
          <a:p>
            <a:pPr lvl="1"/>
            <a:r>
              <a:rPr lang="en-US" sz="2400" dirty="0" smtClean="0"/>
              <a:t>Milan </a:t>
            </a:r>
            <a:r>
              <a:rPr lang="en-US" sz="2400" dirty="0" err="1" smtClean="0"/>
              <a:t>Sekuloski</a:t>
            </a:r>
            <a:r>
              <a:rPr lang="en-US" sz="2400" dirty="0" smtClean="0"/>
              <a:t>, Geneva Centre for the Democratic Control of Armed Forces (DCAF)</a:t>
            </a:r>
          </a:p>
          <a:p>
            <a:r>
              <a:rPr lang="en-US" sz="2400" b="1" dirty="0" smtClean="0"/>
              <a:t>Moderators</a:t>
            </a:r>
            <a:r>
              <a:rPr lang="en-US" sz="2400" dirty="0" smtClean="0"/>
              <a:t>: Vladimir </a:t>
            </a:r>
            <a:r>
              <a:rPr lang="en-US" sz="2400" dirty="0" err="1" smtClean="0"/>
              <a:t>Radunović</a:t>
            </a:r>
            <a:r>
              <a:rPr lang="en-US" sz="2400" dirty="0" smtClean="0"/>
              <a:t>, </a:t>
            </a:r>
            <a:r>
              <a:rPr lang="en-US" sz="2400" dirty="0" err="1" smtClean="0"/>
              <a:t>DiploFoundation</a:t>
            </a:r>
            <a:r>
              <a:rPr lang="en-US" sz="2400" dirty="0" smtClean="0"/>
              <a:t>, Serbia</a:t>
            </a:r>
          </a:p>
          <a:p>
            <a:pPr marL="725488" lvl="1" indent="0">
              <a:buNone/>
            </a:pPr>
            <a:r>
              <a:rPr lang="en-US" sz="2400" dirty="0" smtClean="0"/>
              <a:t>Tatiana </a:t>
            </a:r>
            <a:r>
              <a:rPr lang="en-US" sz="2400" dirty="0" err="1" smtClean="0"/>
              <a:t>Tropina</a:t>
            </a:r>
            <a:r>
              <a:rPr lang="en-US" sz="2400" dirty="0" smtClean="0"/>
              <a:t>, Max Planck Institute for Foreign and International Criminal Law, Germany/Russian Federation</a:t>
            </a:r>
          </a:p>
          <a:p>
            <a:r>
              <a:rPr lang="en-US" sz="2400" b="1" dirty="0" smtClean="0"/>
              <a:t>Remote moderator: </a:t>
            </a:r>
            <a:r>
              <a:rPr lang="en-US" sz="2400" dirty="0" err="1" smtClean="0"/>
              <a:t>Radoslav</a:t>
            </a:r>
            <a:r>
              <a:rPr lang="en-US" sz="2400" dirty="0" smtClean="0"/>
              <a:t> </a:t>
            </a:r>
            <a:r>
              <a:rPr lang="en-US" sz="2400" dirty="0" err="1" smtClean="0"/>
              <a:t>Rizov</a:t>
            </a:r>
            <a:r>
              <a:rPr lang="en-US" sz="2400" dirty="0" smtClean="0"/>
              <a:t>, Microsoft, Bulgaria</a:t>
            </a:r>
          </a:p>
          <a:p>
            <a:r>
              <a:rPr lang="en-US" sz="2400" b="1" dirty="0" err="1" smtClean="0"/>
              <a:t>Rapporteur</a:t>
            </a:r>
            <a:r>
              <a:rPr lang="en-US" sz="2400" dirty="0" smtClean="0"/>
              <a:t>: </a:t>
            </a:r>
            <a:r>
              <a:rPr lang="en-US" sz="2400" dirty="0" err="1" smtClean="0"/>
              <a:t>Fotjon</a:t>
            </a:r>
            <a:r>
              <a:rPr lang="en-US" sz="2400" dirty="0" smtClean="0"/>
              <a:t> </a:t>
            </a:r>
            <a:r>
              <a:rPr lang="en-US" sz="2400" dirty="0" err="1" smtClean="0"/>
              <a:t>Kosta</a:t>
            </a:r>
            <a:r>
              <a:rPr lang="en-US" sz="2400" dirty="0" smtClean="0"/>
              <a:t>, Ministry of Energy and Industry, Albania</a:t>
            </a:r>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3: </a:t>
            </a:r>
            <a:r>
              <a:rPr lang="en-US" sz="4000" dirty="0" smtClean="0"/>
              <a:t>Discussing cyber(SEE)</a:t>
            </a:r>
            <a:r>
              <a:rPr lang="en-US" sz="4000" dirty="0" err="1" smtClean="0"/>
              <a:t>curity</a:t>
            </a:r>
            <a:r>
              <a:rPr lang="en-US" sz="4000" dirty="0" smtClean="0"/>
              <a:t>: global issues in regional context</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smtClean="0"/>
              <a:t>There are differences in understanding what </a:t>
            </a:r>
            <a:r>
              <a:rPr lang="en-US" sz="2400" dirty="0" err="1" smtClean="0"/>
              <a:t>cybersecurity</a:t>
            </a:r>
            <a:r>
              <a:rPr lang="en-US" sz="2400" dirty="0" smtClean="0"/>
              <a:t> is among different stakeholders, be they public or private. This lack of </a:t>
            </a:r>
            <a:r>
              <a:rPr lang="en-US" sz="2400" dirty="0" err="1" smtClean="0"/>
              <a:t>harmonised</a:t>
            </a:r>
            <a:r>
              <a:rPr lang="en-US" sz="2400" dirty="0" smtClean="0"/>
              <a:t> approaches to the </a:t>
            </a:r>
            <a:r>
              <a:rPr lang="en-US" sz="2400" dirty="0" err="1" smtClean="0"/>
              <a:t>cybersecurity</a:t>
            </a:r>
            <a:r>
              <a:rPr lang="en-US" sz="2400" dirty="0" smtClean="0"/>
              <a:t> definition is combined with the lack of clarity concerning the role of different stakeholders, such as state, private sector, and civil society. Thus, a dialogue between different stakeholders has to be based on clear understanding of the definition and possible roles.</a:t>
            </a:r>
          </a:p>
          <a:p>
            <a:r>
              <a:rPr lang="en-US" sz="2400" dirty="0" smtClean="0"/>
              <a:t> Accountability of all players, especially governments and security services, is a precondition of any working </a:t>
            </a:r>
            <a:r>
              <a:rPr lang="en-US" sz="2400" dirty="0" err="1" smtClean="0"/>
              <a:t>multistakeholder</a:t>
            </a:r>
            <a:r>
              <a:rPr lang="en-US" sz="2400" dirty="0" smtClean="0"/>
              <a:t> solution.</a:t>
            </a:r>
          </a:p>
          <a:p>
            <a:pPr>
              <a:buNone/>
            </a:pPr>
            <a:endParaRPr lang="en-US" sz="2400" dirty="0"/>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3: Discussing cyber(SEE)</a:t>
            </a:r>
            <a:r>
              <a:rPr lang="en-US" sz="3600" dirty="0" err="1" smtClean="0"/>
              <a:t>curity</a:t>
            </a:r>
            <a:r>
              <a:rPr lang="en-US" sz="3600" dirty="0" smtClean="0"/>
              <a:t>: global issues in regional context</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smtClean="0"/>
              <a:t>The role of various stakeholders in protecting </a:t>
            </a:r>
            <a:r>
              <a:rPr lang="en-US" sz="2400" dirty="0" err="1" smtClean="0"/>
              <a:t>cybersecurity</a:t>
            </a:r>
            <a:r>
              <a:rPr lang="en-US" sz="2400" dirty="0" smtClean="0"/>
              <a:t> will continue to be shaped by the major shift from the concept of security as the duty of the state, to </a:t>
            </a:r>
            <a:r>
              <a:rPr lang="en-US" sz="2400" dirty="0" err="1" smtClean="0"/>
              <a:t>cybersecurity</a:t>
            </a:r>
            <a:r>
              <a:rPr lang="en-US" sz="2400" dirty="0" smtClean="0"/>
              <a:t> and protection of individuals as a shared responsibility. The distribution of duties and responsibilities among different stakeholders in the South Eastern European region is not established yet, and has to be figured out taking into account rule of law, human rights, and the balance between public and private interests. Governments and other stakeholders have to work together to find the best mechanisms for safeguarding </a:t>
            </a:r>
            <a:r>
              <a:rPr lang="en-US" sz="2400" dirty="0" err="1" smtClean="0"/>
              <a:t>cybersecurity</a:t>
            </a:r>
            <a:r>
              <a:rPr lang="en-US" sz="2400" dirty="0" smtClean="0"/>
              <a:t> and for a more balanced cyber environment.</a:t>
            </a:r>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3: Discussing cyber(SEE)</a:t>
            </a:r>
            <a:r>
              <a:rPr lang="en-US" sz="3600" dirty="0" err="1" smtClean="0"/>
              <a:t>curity</a:t>
            </a:r>
            <a:r>
              <a:rPr lang="en-US" sz="3600" dirty="0" smtClean="0"/>
              <a:t>: global issues in regional context</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r>
              <a:rPr lang="en-US" sz="2400" dirty="0" smtClean="0"/>
              <a:t>Since many of the </a:t>
            </a:r>
            <a:r>
              <a:rPr lang="en-US" sz="2400" dirty="0" err="1" smtClean="0"/>
              <a:t>cybersecurity</a:t>
            </a:r>
            <a:r>
              <a:rPr lang="en-US" sz="2400" dirty="0" smtClean="0"/>
              <a:t> strategies in the region do not include human rights issues, more attention and awareness is needed to develop the approaches that will implement human rights ‘by design’.</a:t>
            </a:r>
          </a:p>
          <a:p>
            <a:r>
              <a:rPr lang="en-US" sz="2400" dirty="0" smtClean="0"/>
              <a:t> The rule of law is very important, especially when it comes to protecting humans rights and conducting criminal investigations in the digital environment. However, the law on paper is not enough – legal frameworks should be operational and functional.</a:t>
            </a:r>
          </a:p>
          <a:p>
            <a:pPr algn="just">
              <a:buNone/>
            </a:pPr>
            <a:endParaRPr lang="en-US" sz="2400" dirty="0" smtClean="0"/>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3: Discussing cyber(SEE)</a:t>
            </a:r>
            <a:r>
              <a:rPr lang="en-US" sz="3600" dirty="0" err="1" smtClean="0"/>
              <a:t>curity</a:t>
            </a:r>
            <a:r>
              <a:rPr lang="en-US" sz="3600" dirty="0" smtClean="0"/>
              <a:t>: global issues in regional context</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r>
              <a:rPr lang="en-US" sz="2400" dirty="0" smtClean="0"/>
              <a:t>Governments are expected to play a vital role in protecting critical infrastructure, combating cybercrime, contributing to education (including through public-private partnerships), and protecting human rights. However, users should take their part of responsibility in protecting the security of their data and/or devices (for example through using end-to-end encryption), and not only rely on governments and private companies.</a:t>
            </a:r>
            <a:endParaRPr lang="en-US" sz="2400" dirty="0"/>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3: Discussing cyber(SEE)</a:t>
            </a:r>
            <a:r>
              <a:rPr lang="en-US" sz="3600" dirty="0" err="1" smtClean="0"/>
              <a:t>curity</a:t>
            </a:r>
            <a:r>
              <a:rPr lang="en-US" sz="3600" dirty="0" smtClean="0"/>
              <a:t>: global issues in regional context</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r>
              <a:rPr lang="en-US" sz="2400" b="1" dirty="0" smtClean="0"/>
              <a:t>Key participants</a:t>
            </a:r>
            <a:r>
              <a:rPr lang="en-US" sz="2400" dirty="0" smtClean="0"/>
              <a:t>:</a:t>
            </a:r>
          </a:p>
          <a:p>
            <a:pPr lvl="1"/>
            <a:r>
              <a:rPr lang="en-US" sz="2400" dirty="0" smtClean="0"/>
              <a:t>Patrick </a:t>
            </a:r>
            <a:r>
              <a:rPr lang="en-US" sz="2400" dirty="0" err="1" smtClean="0"/>
              <a:t>Penninckx</a:t>
            </a:r>
            <a:r>
              <a:rPr lang="en-US" sz="2400" dirty="0" smtClean="0"/>
              <a:t>, Council of Europe</a:t>
            </a:r>
          </a:p>
          <a:p>
            <a:pPr lvl="1"/>
            <a:r>
              <a:rPr lang="en-US" sz="2400" dirty="0" err="1" smtClean="0"/>
              <a:t>Nevena</a:t>
            </a:r>
            <a:r>
              <a:rPr lang="en-US" sz="2400" dirty="0" smtClean="0"/>
              <a:t> </a:t>
            </a:r>
            <a:r>
              <a:rPr lang="en-US" sz="2400" dirty="0" err="1" smtClean="0"/>
              <a:t>Ružić</a:t>
            </a:r>
            <a:r>
              <a:rPr lang="en-US" sz="2400" dirty="0" smtClean="0"/>
              <a:t>, Office of the Commissioner for Information of Public Importance and Personal Data Protection, Serbia</a:t>
            </a:r>
          </a:p>
          <a:p>
            <a:r>
              <a:rPr lang="en-US" sz="2400" b="1" dirty="0" smtClean="0"/>
              <a:t>Moderators</a:t>
            </a:r>
            <a:r>
              <a:rPr lang="en-US" sz="2400" dirty="0" smtClean="0"/>
              <a:t>: </a:t>
            </a:r>
            <a:r>
              <a:rPr lang="en-US" sz="2400" dirty="0" err="1" smtClean="0"/>
              <a:t>Bogdan</a:t>
            </a:r>
            <a:r>
              <a:rPr lang="en-US" sz="2400" dirty="0" smtClean="0"/>
              <a:t> </a:t>
            </a:r>
            <a:r>
              <a:rPr lang="en-US" sz="2400" dirty="0" err="1" smtClean="0"/>
              <a:t>Manolea</a:t>
            </a:r>
            <a:r>
              <a:rPr lang="en-US" sz="2400" dirty="0" smtClean="0"/>
              <a:t>, Association for Technology and Internet, Romania</a:t>
            </a:r>
          </a:p>
          <a:p>
            <a:pPr marL="725488" lvl="1" indent="0">
              <a:buNone/>
            </a:pPr>
            <a:r>
              <a:rPr lang="en-US" sz="2400" dirty="0" err="1" smtClean="0"/>
              <a:t>Valentina</a:t>
            </a:r>
            <a:r>
              <a:rPr lang="en-US" sz="2400" dirty="0" smtClean="0"/>
              <a:t> </a:t>
            </a:r>
            <a:r>
              <a:rPr lang="en-US" sz="2400" dirty="0" err="1" smtClean="0"/>
              <a:t>Pellizzer</a:t>
            </a:r>
            <a:r>
              <a:rPr lang="en-US" sz="2400" dirty="0" smtClean="0"/>
              <a:t>, One World Platform Foundation, Bosnia and Herzegovina</a:t>
            </a:r>
          </a:p>
          <a:p>
            <a:r>
              <a:rPr lang="en-US" sz="2400" b="1" dirty="0" smtClean="0"/>
              <a:t>Remote moderator: </a:t>
            </a:r>
            <a:r>
              <a:rPr lang="en-US" sz="2400" dirty="0" err="1" smtClean="0"/>
              <a:t>Auke</a:t>
            </a:r>
            <a:r>
              <a:rPr lang="en-US" sz="2400" dirty="0" smtClean="0"/>
              <a:t> Pals, Network of European Digital Youth, Netherlands</a:t>
            </a:r>
          </a:p>
          <a:p>
            <a:r>
              <a:rPr lang="en-US" sz="2400" b="1" dirty="0" err="1" smtClean="0"/>
              <a:t>Rapporteur</a:t>
            </a:r>
            <a:r>
              <a:rPr lang="en-US" sz="2400" dirty="0" smtClean="0"/>
              <a:t>: Su Sonia Herring, youth delegate, Turkey</a:t>
            </a:r>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4: </a:t>
            </a:r>
            <a:r>
              <a:rPr lang="en-US" sz="4000" dirty="0" smtClean="0"/>
              <a:t>Come and solve the human rights puzzle with us</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rmAutofit lnSpcReduction="10000"/>
          </a:bodyPr>
          <a:lstStyle/>
          <a:p>
            <a:pPr marL="0" indent="0" algn="just">
              <a:buNone/>
            </a:pPr>
            <a:r>
              <a:rPr lang="en-US" sz="2400" dirty="0"/>
              <a:t>Coordination of SEEDIG activities is done by a </a:t>
            </a:r>
            <a:r>
              <a:rPr lang="en-US" sz="2400" dirty="0" err="1"/>
              <a:t>multistakeholder</a:t>
            </a:r>
            <a:r>
              <a:rPr lang="en-US" sz="2400" dirty="0"/>
              <a:t> and regionally diverse executive committee. </a:t>
            </a:r>
            <a:endParaRPr lang="en-US" sz="2400" dirty="0" smtClean="0"/>
          </a:p>
          <a:p>
            <a:pPr marL="5108575" lvl="1" indent="0"/>
            <a:r>
              <a:rPr lang="en-US" sz="2200" dirty="0" smtClean="0"/>
              <a:t> </a:t>
            </a:r>
            <a:r>
              <a:rPr lang="en-US" sz="2200" b="1" dirty="0" err="1" smtClean="0"/>
              <a:t>Sorina</a:t>
            </a:r>
            <a:r>
              <a:rPr lang="en-US" sz="2200" b="1" dirty="0" smtClean="0"/>
              <a:t> </a:t>
            </a:r>
            <a:r>
              <a:rPr lang="en-US" sz="2200" b="1" dirty="0" err="1" smtClean="0"/>
              <a:t>Teleanu</a:t>
            </a:r>
            <a:r>
              <a:rPr lang="en-US" sz="2200" dirty="0" smtClean="0"/>
              <a:t>, </a:t>
            </a:r>
            <a:r>
              <a:rPr lang="en-US" sz="2200" dirty="0" err="1" smtClean="0"/>
              <a:t>DiploFoundation</a:t>
            </a:r>
            <a:r>
              <a:rPr lang="en-US" sz="2200" dirty="0" smtClean="0"/>
              <a:t>, Romania</a:t>
            </a:r>
          </a:p>
          <a:p>
            <a:pPr marL="5108575" lvl="1" indent="0"/>
            <a:r>
              <a:rPr lang="en-US" sz="2200" dirty="0" smtClean="0"/>
              <a:t> </a:t>
            </a:r>
            <a:r>
              <a:rPr lang="en-US" sz="2200" b="1" dirty="0" smtClean="0"/>
              <a:t>Aida </a:t>
            </a:r>
            <a:r>
              <a:rPr lang="en-US" sz="2200" b="1" dirty="0" err="1"/>
              <a:t>Mahmutović</a:t>
            </a:r>
            <a:r>
              <a:rPr lang="en-US" sz="2200" dirty="0"/>
              <a:t>, Centre for Internet Governance, Bosnia and </a:t>
            </a:r>
            <a:r>
              <a:rPr lang="en-US" sz="2200" dirty="0" smtClean="0"/>
              <a:t>Herzegovina</a:t>
            </a:r>
          </a:p>
          <a:p>
            <a:pPr marL="5108575" lvl="1" indent="0"/>
            <a:r>
              <a:rPr lang="sv-SE" sz="2200" dirty="0" smtClean="0"/>
              <a:t> </a:t>
            </a:r>
            <a:r>
              <a:rPr lang="sv-SE" sz="2200" b="1" dirty="0" smtClean="0"/>
              <a:t>Lianna </a:t>
            </a:r>
            <a:r>
              <a:rPr lang="sv-SE" sz="2200" b="1" dirty="0"/>
              <a:t>Galstyan</a:t>
            </a:r>
            <a:r>
              <a:rPr lang="sv-SE" sz="2200" dirty="0"/>
              <a:t>, Internet Society </a:t>
            </a:r>
            <a:r>
              <a:rPr lang="sv-SE" sz="2200" dirty="0" smtClean="0"/>
              <a:t>Armenia</a:t>
            </a:r>
          </a:p>
          <a:p>
            <a:pPr marL="5108575" lvl="1" indent="0"/>
            <a:r>
              <a:rPr lang="en-US" sz="2200" dirty="0" smtClean="0"/>
              <a:t> </a:t>
            </a:r>
            <a:r>
              <a:rPr lang="en-US" sz="2200" b="1" dirty="0" err="1" smtClean="0"/>
              <a:t>Iliya</a:t>
            </a:r>
            <a:r>
              <a:rPr lang="en-US" sz="2200" b="1" dirty="0" smtClean="0"/>
              <a:t> </a:t>
            </a:r>
            <a:r>
              <a:rPr lang="en-US" sz="2200" b="1" dirty="0" err="1"/>
              <a:t>Bazlyankov</a:t>
            </a:r>
            <a:r>
              <a:rPr lang="en-US" sz="2200" dirty="0"/>
              <a:t>, UNICART, </a:t>
            </a:r>
            <a:r>
              <a:rPr lang="en-US" sz="2200" dirty="0" smtClean="0"/>
              <a:t>Bulgaria</a:t>
            </a:r>
          </a:p>
          <a:p>
            <a:pPr marL="5108575" lvl="1" indent="0"/>
            <a:r>
              <a:rPr lang="en-US" sz="2200" dirty="0" smtClean="0"/>
              <a:t> </a:t>
            </a:r>
            <a:r>
              <a:rPr lang="en-US" sz="2200" b="1" dirty="0" err="1" smtClean="0"/>
              <a:t>Dušan</a:t>
            </a:r>
            <a:r>
              <a:rPr lang="en-US" sz="2200" b="1" dirty="0" smtClean="0"/>
              <a:t> </a:t>
            </a:r>
            <a:r>
              <a:rPr lang="en-US" sz="2200" b="1" dirty="0" err="1"/>
              <a:t>Stojičević</a:t>
            </a:r>
            <a:r>
              <a:rPr lang="en-US" sz="2200" dirty="0"/>
              <a:t>, Serbian National Internet Domain Registry (RNIDS), Serbia</a:t>
            </a:r>
            <a:endParaRPr lang="en-US" sz="2200" dirty="0" smtClean="0"/>
          </a:p>
          <a:p>
            <a:pPr marL="914400" indent="4556125">
              <a:buNone/>
            </a:pPr>
            <a:endParaRPr lang="en-US" sz="2700" dirty="0" smtClean="0"/>
          </a:p>
        </p:txBody>
      </p:sp>
      <p:sp>
        <p:nvSpPr>
          <p:cNvPr id="4" name="Rectangle 3"/>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p:txBody>
          <a:bodyPr/>
          <a:lstStyle/>
          <a:p>
            <a:r>
              <a:rPr lang="en-US" dirty="0" smtClean="0"/>
              <a:t>Executive Committee</a:t>
            </a:r>
            <a:endParaRPr lang="ru-RU" dirty="0"/>
          </a:p>
        </p:txBody>
      </p:sp>
      <p:pic>
        <p:nvPicPr>
          <p:cNvPr id="7" name="Picture 6" descr="10676302_147408915624441_5970982774065840923_n.jpg"/>
          <p:cNvPicPr>
            <a:picLocks noChangeAspect="1"/>
          </p:cNvPicPr>
          <p:nvPr/>
        </p:nvPicPr>
        <p:blipFill>
          <a:blip r:embed="rId2"/>
          <a:stretch>
            <a:fillRect/>
          </a:stretch>
        </p:blipFill>
        <p:spPr>
          <a:xfrm>
            <a:off x="381000" y="2362200"/>
            <a:ext cx="4800600" cy="32004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r>
              <a:rPr lang="en-US" sz="2400" dirty="0" smtClean="0"/>
              <a:t>Privacy is one of the most important human rights online. Privacy and anonymity are needed to ensure that other human rights, such as freedom of expression and assembly, are freely exercised and protected.</a:t>
            </a:r>
          </a:p>
          <a:p>
            <a:r>
              <a:rPr lang="en-US" sz="2400" dirty="0" smtClean="0"/>
              <a:t>Freedom of expression in every sense should be protected online.</a:t>
            </a:r>
          </a:p>
          <a:p>
            <a:r>
              <a:rPr lang="en-US" sz="2400" dirty="0" smtClean="0"/>
              <a:t>Access to information will help ensure equality online.</a:t>
            </a:r>
          </a:p>
          <a:p>
            <a:r>
              <a:rPr lang="en-US" sz="2400" dirty="0" smtClean="0"/>
              <a:t>An important question that needs further consideration is who should be more responsible when it comes to ensuring the protection of human rights online. Governments or the private sector?</a:t>
            </a:r>
          </a:p>
          <a:p>
            <a:r>
              <a:rPr lang="en-US" sz="2400" dirty="0" smtClean="0"/>
              <a:t>Remedies to issues regarding human rights online need to be discussed by all stakeholders in length and depth.</a:t>
            </a:r>
          </a:p>
        </p:txBody>
      </p:sp>
      <p:sp>
        <p:nvSpPr>
          <p:cNvPr id="6" name="Title 5"/>
          <p:cNvSpPr>
            <a:spLocks noGrp="1"/>
          </p:cNvSpPr>
          <p:nvPr>
            <p:ph type="title"/>
          </p:nvPr>
        </p:nvSpPr>
        <p:spPr>
          <a:xfrm>
            <a:off x="0" y="274638"/>
            <a:ext cx="9144000" cy="1143000"/>
          </a:xfrm>
        </p:spPr>
        <p:txBody>
          <a:bodyPr>
            <a:noAutofit/>
          </a:bodyPr>
          <a:lstStyle/>
          <a:p>
            <a:r>
              <a:rPr lang="en-US" sz="3600" dirty="0" smtClean="0"/>
              <a:t>Session 4: Come and solve the human rights puzzle with us</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86800" cy="5279136"/>
          </a:xfrm>
        </p:spPr>
        <p:txBody>
          <a:bodyPr>
            <a:noAutofit/>
          </a:bodyPr>
          <a:lstStyle/>
          <a:p>
            <a:pPr marL="0" indent="0">
              <a:buNone/>
            </a:pPr>
            <a:r>
              <a:rPr lang="en-US" sz="2400" b="1" dirty="0" smtClean="0"/>
              <a:t>1. Outreach about activities of the Noncommercial Users Constituency (NCUC) at ICANN</a:t>
            </a:r>
          </a:p>
          <a:p>
            <a:pPr marL="0" indent="0">
              <a:buNone/>
            </a:pPr>
            <a:r>
              <a:rPr lang="en-US" sz="2400" i="1" dirty="0" smtClean="0"/>
              <a:t>Presenter: </a:t>
            </a:r>
            <a:r>
              <a:rPr lang="en-US" sz="2400" dirty="0" smtClean="0"/>
              <a:t>Tatiana </a:t>
            </a:r>
            <a:r>
              <a:rPr lang="en-US" sz="2400" dirty="0" err="1" smtClean="0"/>
              <a:t>Tropina</a:t>
            </a:r>
            <a:r>
              <a:rPr lang="en-US" sz="2400" dirty="0" smtClean="0"/>
              <a:t>, Max Planck Institute for Foreign and International Criminal Law, Germany/Russian Federation</a:t>
            </a:r>
          </a:p>
          <a:p>
            <a:pPr marL="0" indent="0">
              <a:buNone/>
            </a:pPr>
            <a:r>
              <a:rPr lang="en-US" sz="2400" b="1" dirty="0" smtClean="0"/>
              <a:t>2.  International (European) organizations and projects on national (sub-regional) level: synergy or competition?</a:t>
            </a:r>
          </a:p>
          <a:p>
            <a:pPr marL="0" indent="0">
              <a:buNone/>
            </a:pPr>
            <a:r>
              <a:rPr lang="en-US" sz="2400" i="1" dirty="0" smtClean="0"/>
              <a:t>Presenter: </a:t>
            </a:r>
            <a:r>
              <a:rPr lang="en-US" sz="2400" dirty="0" smtClean="0"/>
              <a:t> </a:t>
            </a:r>
            <a:r>
              <a:rPr lang="en-US" sz="2400" dirty="0" err="1" smtClean="0"/>
              <a:t>Oksana</a:t>
            </a:r>
            <a:r>
              <a:rPr lang="en-US" sz="2400" dirty="0" smtClean="0"/>
              <a:t> </a:t>
            </a:r>
            <a:r>
              <a:rPr lang="en-US" sz="2400" dirty="0" err="1" smtClean="0"/>
              <a:t>Prykhodko</a:t>
            </a:r>
            <a:r>
              <a:rPr lang="en-US" sz="2400" dirty="0" smtClean="0"/>
              <a:t>, European Media Platform, Ukraine</a:t>
            </a:r>
          </a:p>
          <a:p>
            <a:pPr marL="0" indent="0">
              <a:buNone/>
            </a:pPr>
            <a:r>
              <a:rPr lang="en-US" sz="2400" b="1" dirty="0" smtClean="0"/>
              <a:t>3.  How to empower and protect young people to use ICTs in a positive way – </a:t>
            </a:r>
            <a:r>
              <a:rPr lang="en-US" sz="2400" b="1" dirty="0" err="1" smtClean="0"/>
              <a:t>multistakeholder</a:t>
            </a:r>
            <a:r>
              <a:rPr lang="en-US" sz="2400" b="1" dirty="0" smtClean="0"/>
              <a:t> approach</a:t>
            </a:r>
          </a:p>
          <a:p>
            <a:pPr marL="0" indent="0">
              <a:buNone/>
            </a:pPr>
            <a:r>
              <a:rPr lang="en-US" sz="2400" i="1" dirty="0" smtClean="0"/>
              <a:t>Presenter: </a:t>
            </a:r>
            <a:r>
              <a:rPr lang="en-US" sz="2400" dirty="0" smtClean="0"/>
              <a:t> </a:t>
            </a:r>
            <a:r>
              <a:rPr lang="en-US" sz="2400" dirty="0" err="1" smtClean="0"/>
              <a:t>Anahit</a:t>
            </a:r>
            <a:r>
              <a:rPr lang="en-US" sz="2400" dirty="0" smtClean="0"/>
              <a:t> </a:t>
            </a:r>
            <a:r>
              <a:rPr lang="en-US" sz="2400" dirty="0" err="1" smtClean="0"/>
              <a:t>Khosrovyan</a:t>
            </a:r>
            <a:r>
              <a:rPr lang="en-US" sz="2400" dirty="0" smtClean="0"/>
              <a:t>, Safer Internet Armenia</a:t>
            </a:r>
          </a:p>
          <a:p>
            <a:pPr marL="0" indent="0">
              <a:buNone/>
            </a:pPr>
            <a:r>
              <a:rPr lang="en-US" sz="2400" b="1" dirty="0" smtClean="0"/>
              <a:t>4.  Promoting digital rights with online media</a:t>
            </a:r>
            <a:r>
              <a:rPr lang="en-US" sz="2400" dirty="0" smtClean="0"/>
              <a:t> (presenting videos)</a:t>
            </a:r>
            <a:endParaRPr lang="en-US" sz="2400" b="1" dirty="0" smtClean="0"/>
          </a:p>
          <a:p>
            <a:pPr marL="0" indent="0">
              <a:buNone/>
            </a:pPr>
            <a:r>
              <a:rPr lang="en-US" sz="2400" i="1" dirty="0" smtClean="0"/>
              <a:t>Presenter: </a:t>
            </a:r>
            <a:r>
              <a:rPr lang="en-US" sz="2400" dirty="0" err="1" smtClean="0"/>
              <a:t>Valentina</a:t>
            </a:r>
            <a:r>
              <a:rPr lang="en-US" sz="2400" dirty="0" smtClean="0"/>
              <a:t> </a:t>
            </a:r>
            <a:r>
              <a:rPr lang="en-US" sz="2400" dirty="0" err="1" smtClean="0"/>
              <a:t>Pavel</a:t>
            </a:r>
            <a:r>
              <a:rPr lang="en-US" sz="2400" dirty="0" smtClean="0"/>
              <a:t> and </a:t>
            </a:r>
            <a:r>
              <a:rPr lang="en-US" sz="2400" dirty="0" err="1" smtClean="0"/>
              <a:t>Matei-Eugen</a:t>
            </a:r>
            <a:r>
              <a:rPr lang="en-US" sz="2400" dirty="0" smtClean="0"/>
              <a:t> </a:t>
            </a:r>
            <a:r>
              <a:rPr lang="en-US" sz="2400" dirty="0" err="1" smtClean="0"/>
              <a:t>Vasile</a:t>
            </a:r>
            <a:r>
              <a:rPr lang="en-US" sz="2400" dirty="0" smtClean="0"/>
              <a:t>, Association for Technology and Internet, Romania</a:t>
            </a:r>
          </a:p>
          <a:p>
            <a:pPr marL="0" indent="0">
              <a:buNone/>
            </a:pPr>
            <a:endParaRPr lang="en-US" sz="2400" b="1" dirty="0" smtClean="0"/>
          </a:p>
        </p:txBody>
      </p:sp>
      <p:sp>
        <p:nvSpPr>
          <p:cNvPr id="6" name="Title 5"/>
          <p:cNvSpPr>
            <a:spLocks noGrp="1"/>
          </p:cNvSpPr>
          <p:nvPr>
            <p:ph type="title"/>
          </p:nvPr>
        </p:nvSpPr>
        <p:spPr>
          <a:xfrm>
            <a:off x="0" y="274638"/>
            <a:ext cx="9144000" cy="1143000"/>
          </a:xfrm>
        </p:spPr>
        <p:txBody>
          <a:bodyPr>
            <a:noAutofit/>
          </a:bodyPr>
          <a:lstStyle/>
          <a:p>
            <a:r>
              <a:rPr lang="en-US" sz="3900" dirty="0" smtClean="0"/>
              <a:t>Speakers’ Corner</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S1.jpg"/>
          <p:cNvPicPr>
            <a:picLocks noGrp="1" noChangeAspect="1"/>
          </p:cNvPicPr>
          <p:nvPr>
            <p:ph idx="1"/>
          </p:nvPr>
        </p:nvPicPr>
        <p:blipFill>
          <a:blip r:embed="rId2"/>
          <a:stretch>
            <a:fillRect/>
          </a:stretch>
        </p:blipFill>
        <p:spPr>
          <a:xfrm>
            <a:off x="304800" y="1492649"/>
            <a:ext cx="8686800" cy="4883940"/>
          </a:xfrm>
        </p:spPr>
      </p:pic>
      <p:sp>
        <p:nvSpPr>
          <p:cNvPr id="6" name="Title 5"/>
          <p:cNvSpPr>
            <a:spLocks noGrp="1"/>
          </p:cNvSpPr>
          <p:nvPr>
            <p:ph type="title"/>
          </p:nvPr>
        </p:nvSpPr>
        <p:spPr>
          <a:xfrm>
            <a:off x="0" y="274638"/>
            <a:ext cx="9144000" cy="1143000"/>
          </a:xfrm>
        </p:spPr>
        <p:txBody>
          <a:bodyPr>
            <a:noAutofit/>
          </a:bodyPr>
          <a:lstStyle/>
          <a:p>
            <a:r>
              <a:rPr lang="en-US" sz="3900" dirty="0" smtClean="0"/>
              <a:t>SEEDIG 2016</a:t>
            </a:r>
            <a:endParaRPr lang="en-US" sz="3900" dirty="0"/>
          </a:p>
        </p:txBody>
      </p:sp>
      <p:sp>
        <p:nvSpPr>
          <p:cNvPr id="8" name="Rectangle 7"/>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274638"/>
            <a:ext cx="9144000" cy="1143000"/>
          </a:xfrm>
        </p:spPr>
        <p:txBody>
          <a:bodyPr>
            <a:noAutofit/>
          </a:bodyPr>
          <a:lstStyle/>
          <a:p>
            <a:r>
              <a:rPr lang="en-US" sz="3900" dirty="0" smtClean="0"/>
              <a:t>SEEDIG 2016</a:t>
            </a:r>
            <a:endParaRPr lang="en-US" sz="3900" dirty="0"/>
          </a:p>
        </p:txBody>
      </p:sp>
      <p:pic>
        <p:nvPicPr>
          <p:cNvPr id="9" name="Content Placeholder 8" descr="S2.jpg"/>
          <p:cNvPicPr>
            <a:picLocks noGrp="1" noChangeAspect="1"/>
          </p:cNvPicPr>
          <p:nvPr>
            <p:ph idx="1"/>
          </p:nvPr>
        </p:nvPicPr>
        <p:blipFill>
          <a:blip r:embed="rId2"/>
          <a:stretch>
            <a:fillRect/>
          </a:stretch>
        </p:blipFill>
        <p:spPr>
          <a:xfrm>
            <a:off x="546957" y="1600200"/>
            <a:ext cx="8050085" cy="4525963"/>
          </a:xfrm>
        </p:spPr>
      </p:pic>
      <p:sp>
        <p:nvSpPr>
          <p:cNvPr id="10" name="Rectangle 9"/>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2209800"/>
            <a:ext cx="4495800" cy="1015663"/>
          </a:xfrm>
          <a:prstGeom prst="rect">
            <a:avLst/>
          </a:prstGeom>
          <a:noFill/>
        </p:spPr>
        <p:txBody>
          <a:bodyPr wrap="square" rtlCol="0">
            <a:spAutoFit/>
          </a:bodyPr>
          <a:lstStyle/>
          <a:p>
            <a:pPr algn="ctr">
              <a:tabLst>
                <a:tab pos="2170113" algn="l"/>
              </a:tabLst>
            </a:pPr>
            <a:r>
              <a:rPr lang="en-US" sz="6000" dirty="0" smtClean="0">
                <a:effectLst>
                  <a:outerShdw blurRad="38100" dist="38100" dir="2700000" algn="tl">
                    <a:srgbClr val="000000">
                      <a:alpha val="43137"/>
                    </a:srgbClr>
                  </a:outerShdw>
                </a:effectLst>
                <a:latin typeface="Bell MT" pitchFamily="18" charset="0"/>
              </a:rPr>
              <a:t>Thank you!</a:t>
            </a:r>
            <a:endParaRPr lang="en-US" sz="6000" dirty="0">
              <a:effectLst>
                <a:outerShdw blurRad="38100" dist="38100" dir="2700000" algn="tl">
                  <a:srgbClr val="000000">
                    <a:alpha val="43137"/>
                  </a:srgbClr>
                </a:outerShdw>
              </a:effectLst>
              <a:latin typeface="Bell MT" pitchFamily="18" charset="0"/>
            </a:endParaRPr>
          </a:p>
        </p:txBody>
      </p:sp>
      <p:sp>
        <p:nvSpPr>
          <p:cNvPr id="3" name="TextBox 2"/>
          <p:cNvSpPr txBox="1"/>
          <p:nvPr/>
        </p:nvSpPr>
        <p:spPr>
          <a:xfrm>
            <a:off x="1828800" y="3657600"/>
            <a:ext cx="5257800" cy="2000548"/>
          </a:xfrm>
          <a:prstGeom prst="rect">
            <a:avLst/>
          </a:prstGeom>
          <a:noFill/>
        </p:spPr>
        <p:txBody>
          <a:bodyPr wrap="square" rtlCol="0">
            <a:spAutoFit/>
          </a:bodyPr>
          <a:lstStyle/>
          <a:p>
            <a:pPr algn="ctr">
              <a:tabLst>
                <a:tab pos="2060575" algn="l"/>
              </a:tabLst>
            </a:pPr>
            <a:r>
              <a:rPr lang="en-US" sz="2800" b="1" dirty="0" err="1" smtClean="0">
                <a:latin typeface="Bell MT" pitchFamily="18" charset="0"/>
              </a:rPr>
              <a:t>Lianna</a:t>
            </a:r>
            <a:r>
              <a:rPr lang="en-US" sz="2800" b="1" dirty="0" smtClean="0">
                <a:latin typeface="Bell MT" pitchFamily="18" charset="0"/>
              </a:rPr>
              <a:t> </a:t>
            </a:r>
            <a:r>
              <a:rPr lang="en-US" sz="2800" b="1" dirty="0" err="1" smtClean="0">
                <a:latin typeface="Bell MT" pitchFamily="18" charset="0"/>
              </a:rPr>
              <a:t>Galstyan</a:t>
            </a:r>
            <a:endParaRPr lang="en-US" sz="2800" b="1" dirty="0" smtClean="0">
              <a:latin typeface="Bell MT" pitchFamily="18" charset="0"/>
            </a:endParaRPr>
          </a:p>
          <a:p>
            <a:pPr algn="ctr">
              <a:tabLst>
                <a:tab pos="2006600" algn="l"/>
                <a:tab pos="2116138" algn="l"/>
              </a:tabLst>
            </a:pPr>
            <a:endParaRPr lang="en-US" sz="2400" dirty="0" smtClean="0">
              <a:latin typeface="Bell MT" pitchFamily="18" charset="0"/>
            </a:endParaRPr>
          </a:p>
          <a:p>
            <a:pPr algn="ctr"/>
            <a:r>
              <a:rPr lang="en-US" sz="2400" smtClean="0">
                <a:latin typeface="Bell MT" pitchFamily="18" charset="0"/>
              </a:rPr>
              <a:t>ISOC </a:t>
            </a:r>
            <a:r>
              <a:rPr lang="en-US" sz="2400" dirty="0" smtClean="0">
                <a:latin typeface="Bell MT" pitchFamily="18" charset="0"/>
              </a:rPr>
              <a:t>Armenia Board Member</a:t>
            </a:r>
          </a:p>
          <a:p>
            <a:pPr algn="ctr"/>
            <a:r>
              <a:rPr lang="en-US" sz="2400" dirty="0" smtClean="0">
                <a:latin typeface="Bell MT" pitchFamily="18" charset="0"/>
              </a:rPr>
              <a:t>SEEDIG Executive Committee Member</a:t>
            </a:r>
            <a:endParaRPr lang="en-US" sz="2400" dirty="0">
              <a:latin typeface="Bell MT" pitchFamily="18" charset="0"/>
            </a:endParaRPr>
          </a:p>
          <a:p>
            <a:pPr algn="ctr"/>
            <a:r>
              <a:rPr lang="en-US" sz="2400" dirty="0" smtClean="0">
                <a:latin typeface="Bell MT" pitchFamily="18" charset="0"/>
              </a:rPr>
              <a:t>lianna@isoc.am </a:t>
            </a:r>
          </a:p>
        </p:txBody>
      </p:sp>
      <p:sp>
        <p:nvSpPr>
          <p:cNvPr id="4" name="TextBox 3"/>
          <p:cNvSpPr txBox="1"/>
          <p:nvPr/>
        </p:nvSpPr>
        <p:spPr>
          <a:xfrm>
            <a:off x="2133600" y="6248400"/>
            <a:ext cx="5257800" cy="369332"/>
          </a:xfrm>
          <a:prstGeom prst="rect">
            <a:avLst/>
          </a:prstGeom>
          <a:noFill/>
        </p:spPr>
        <p:txBody>
          <a:bodyPr wrap="square" rtlCol="0">
            <a:spAutoFit/>
          </a:bodyPr>
          <a:lstStyle/>
          <a:p>
            <a:pPr algn="ctr"/>
            <a:r>
              <a:rPr lang="en-US" dirty="0" smtClean="0">
                <a:latin typeface="Bell MT" pitchFamily="18" charset="0"/>
              </a:rPr>
              <a:t>SEEDIG 2015, 22 April, 2016, Belgrade, Serbia</a:t>
            </a:r>
            <a:endParaRPr lang="en-US" dirty="0">
              <a:latin typeface="Bell MT" pitchFamily="18" charset="0"/>
            </a:endParaRPr>
          </a:p>
        </p:txBody>
      </p:sp>
      <p:sp>
        <p:nvSpPr>
          <p:cNvPr id="8" name="Rectangle 7"/>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rmAutofit/>
          </a:bodyPr>
          <a:lstStyle/>
          <a:p>
            <a:pPr marL="361950" indent="-361950" algn="just">
              <a:lnSpc>
                <a:spcPct val="150000"/>
              </a:lnSpc>
            </a:pPr>
            <a:r>
              <a:rPr lang="en-US" sz="3000" dirty="0" smtClean="0"/>
              <a:t>Serbian National Internet Domain Registry (RNIDS)</a:t>
            </a:r>
          </a:p>
          <a:p>
            <a:pPr marL="361950" indent="-361950" algn="just">
              <a:lnSpc>
                <a:spcPct val="150000"/>
              </a:lnSpc>
            </a:pPr>
            <a:r>
              <a:rPr lang="en-US" sz="3000" dirty="0" smtClean="0"/>
              <a:t>Ministry of State Administration and Local Self-Government – Directorate for </a:t>
            </a:r>
            <a:r>
              <a:rPr lang="en-US" sz="3000" dirty="0" err="1" smtClean="0"/>
              <a:t>eGovernment</a:t>
            </a:r>
            <a:endParaRPr lang="en-US" sz="3000" dirty="0" smtClean="0"/>
          </a:p>
          <a:p>
            <a:pPr marL="361950" indent="-361950" algn="just">
              <a:lnSpc>
                <a:spcPct val="150000"/>
              </a:lnSpc>
            </a:pPr>
            <a:r>
              <a:rPr lang="en-US" sz="3000" dirty="0" smtClean="0"/>
              <a:t>Ministry of Trade, Tourism and Telecommunications</a:t>
            </a:r>
          </a:p>
          <a:p>
            <a:pPr marL="0" indent="0" algn="just"/>
            <a:endParaRPr lang="en-US" sz="3000" dirty="0" smtClean="0"/>
          </a:p>
        </p:txBody>
      </p:sp>
      <p:sp>
        <p:nvSpPr>
          <p:cNvPr id="6" name="Title 5"/>
          <p:cNvSpPr>
            <a:spLocks noGrp="1"/>
          </p:cNvSpPr>
          <p:nvPr>
            <p:ph type="title"/>
          </p:nvPr>
        </p:nvSpPr>
        <p:spPr>
          <a:xfrm>
            <a:off x="152400" y="274638"/>
            <a:ext cx="8686800" cy="1143000"/>
          </a:xfrm>
        </p:spPr>
        <p:txBody>
          <a:bodyPr>
            <a:noAutofit/>
          </a:bodyPr>
          <a:lstStyle/>
          <a:p>
            <a:r>
              <a:rPr lang="en-US" sz="3900" dirty="0"/>
              <a:t>Host and local institutional </a:t>
            </a:r>
            <a:r>
              <a:rPr lang="en-US" sz="3900" dirty="0" smtClean="0"/>
              <a:t>partners 2016</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marL="361950" indent="-361950" algn="just">
              <a:lnSpc>
                <a:spcPct val="150000"/>
              </a:lnSpc>
            </a:pPr>
            <a:r>
              <a:rPr lang="en-US" sz="2400" dirty="0" smtClean="0"/>
              <a:t>Internet Society (ISOC)</a:t>
            </a:r>
          </a:p>
          <a:p>
            <a:pPr marL="361950" indent="-361950" algn="just">
              <a:lnSpc>
                <a:spcPct val="150000"/>
              </a:lnSpc>
            </a:pPr>
            <a:r>
              <a:rPr lang="en-US" sz="2400" dirty="0" smtClean="0"/>
              <a:t>Internet Corporation for Assigned Names and Numbers (ICANN)</a:t>
            </a:r>
          </a:p>
          <a:p>
            <a:pPr marL="361950" indent="-361950" algn="just">
              <a:lnSpc>
                <a:spcPct val="150000"/>
              </a:lnSpc>
            </a:pPr>
            <a:r>
              <a:rPr lang="en-US" sz="2400" dirty="0" smtClean="0"/>
              <a:t>RIPE Network Coordination Centre (RIPE NCC)</a:t>
            </a:r>
          </a:p>
          <a:p>
            <a:pPr marL="361950" indent="-361950" algn="just">
              <a:lnSpc>
                <a:spcPct val="150000"/>
              </a:lnSpc>
            </a:pPr>
            <a:r>
              <a:rPr lang="en-US" sz="2400" dirty="0" err="1" smtClean="0"/>
              <a:t>Afilias</a:t>
            </a:r>
            <a:endParaRPr lang="en-US" sz="2400" dirty="0" smtClean="0"/>
          </a:p>
          <a:p>
            <a:pPr marL="361950" indent="-361950" algn="just">
              <a:lnSpc>
                <a:spcPct val="150000"/>
              </a:lnSpc>
            </a:pPr>
            <a:r>
              <a:rPr lang="en-US" sz="2400" dirty="0" smtClean="0"/>
              <a:t>Internet Governance Forum Support Association (IGFSA)</a:t>
            </a:r>
          </a:p>
          <a:p>
            <a:pPr marL="361950" indent="-361950" algn="just">
              <a:lnSpc>
                <a:spcPct val="150000"/>
              </a:lnSpc>
            </a:pPr>
            <a:r>
              <a:rPr lang="en-US" sz="2400" dirty="0" smtClean="0"/>
              <a:t>Serbian Open </a:t>
            </a:r>
            <a:r>
              <a:rPr lang="en-US" sz="2400" dirty="0" err="1" smtClean="0"/>
              <a:t>eXchange</a:t>
            </a:r>
            <a:r>
              <a:rPr lang="en-US" sz="2400" dirty="0" smtClean="0"/>
              <a:t> (SOX)</a:t>
            </a:r>
          </a:p>
          <a:p>
            <a:pPr marL="361950" indent="-361950" algn="just">
              <a:lnSpc>
                <a:spcPct val="150000"/>
              </a:lnSpc>
            </a:pPr>
            <a:r>
              <a:rPr lang="en-US" sz="2400" dirty="0" smtClean="0"/>
              <a:t>Serbian Broadband (SBB)</a:t>
            </a:r>
          </a:p>
          <a:p>
            <a:pPr marL="361950" indent="-361950" algn="just">
              <a:lnSpc>
                <a:spcPct val="150000"/>
              </a:lnSpc>
            </a:pPr>
            <a:r>
              <a:rPr lang="en-US" sz="2400" dirty="0" err="1" smtClean="0"/>
              <a:t>ISTanCo</a:t>
            </a:r>
            <a:endParaRPr lang="en-US" sz="2400" dirty="0" smtClean="0"/>
          </a:p>
        </p:txBody>
      </p:sp>
      <p:sp>
        <p:nvSpPr>
          <p:cNvPr id="6" name="Title 5"/>
          <p:cNvSpPr>
            <a:spLocks noGrp="1"/>
          </p:cNvSpPr>
          <p:nvPr>
            <p:ph type="title"/>
          </p:nvPr>
        </p:nvSpPr>
        <p:spPr>
          <a:xfrm>
            <a:off x="152400" y="274638"/>
            <a:ext cx="8686800" cy="1143000"/>
          </a:xfrm>
        </p:spPr>
        <p:txBody>
          <a:bodyPr>
            <a:noAutofit/>
          </a:bodyPr>
          <a:lstStyle/>
          <a:p>
            <a:r>
              <a:rPr lang="en-US" sz="3900" dirty="0" smtClean="0"/>
              <a:t>Sponsors 2016</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marL="361950" indent="-361950" algn="just">
              <a:lnSpc>
                <a:spcPct val="150000"/>
              </a:lnSpc>
            </a:pPr>
            <a:r>
              <a:rPr lang="en-US" sz="2400" dirty="0" smtClean="0"/>
              <a:t>Council of Europe</a:t>
            </a:r>
          </a:p>
          <a:p>
            <a:pPr marL="361950" indent="-361950" algn="just">
              <a:lnSpc>
                <a:spcPct val="150000"/>
              </a:lnSpc>
            </a:pPr>
            <a:r>
              <a:rPr lang="en-US" sz="2400" dirty="0" err="1" smtClean="0"/>
              <a:t>DiploFoundation</a:t>
            </a:r>
            <a:endParaRPr lang="en-US" sz="2400" dirty="0" smtClean="0"/>
          </a:p>
          <a:p>
            <a:pPr marL="361950" indent="-361950" algn="just">
              <a:lnSpc>
                <a:spcPct val="150000"/>
              </a:lnSpc>
            </a:pPr>
            <a:r>
              <a:rPr lang="en-US" sz="2400" dirty="0" smtClean="0"/>
              <a:t>European </a:t>
            </a:r>
            <a:r>
              <a:rPr lang="en-US" sz="2400" dirty="0" err="1" smtClean="0"/>
              <a:t>Commision</a:t>
            </a:r>
            <a:endParaRPr lang="en-US" sz="2400" dirty="0" smtClean="0"/>
          </a:p>
          <a:p>
            <a:pPr marL="361950" indent="-361950" algn="just">
              <a:lnSpc>
                <a:spcPct val="150000"/>
              </a:lnSpc>
            </a:pPr>
            <a:r>
              <a:rPr lang="en-US" sz="2400" dirty="0" smtClean="0"/>
              <a:t>European Dialogue on Internet Governance (</a:t>
            </a:r>
            <a:r>
              <a:rPr lang="en-US" sz="2400" dirty="0" err="1" smtClean="0"/>
              <a:t>EuroDIG</a:t>
            </a:r>
            <a:r>
              <a:rPr lang="en-US" sz="2400" dirty="0" smtClean="0"/>
              <a:t>)</a:t>
            </a:r>
          </a:p>
          <a:p>
            <a:pPr marL="361950" indent="-361950" algn="just">
              <a:lnSpc>
                <a:spcPct val="150000"/>
              </a:lnSpc>
            </a:pPr>
            <a:r>
              <a:rPr lang="en-US" sz="2400" dirty="0" smtClean="0"/>
              <a:t>Internet Governance Forum (IGF)</a:t>
            </a:r>
          </a:p>
          <a:p>
            <a:pPr marL="361950" indent="-361950" algn="just">
              <a:lnSpc>
                <a:spcPct val="150000"/>
              </a:lnSpc>
            </a:pPr>
            <a:r>
              <a:rPr lang="en-US" sz="2400" dirty="0" smtClean="0"/>
              <a:t>Center for Internet Governance</a:t>
            </a:r>
          </a:p>
          <a:p>
            <a:pPr marL="361950" indent="-361950" algn="just">
              <a:lnSpc>
                <a:spcPct val="150000"/>
              </a:lnSpc>
            </a:pPr>
            <a:r>
              <a:rPr lang="en-US" sz="2400" dirty="0" smtClean="0"/>
              <a:t>Internet Society Armenia</a:t>
            </a:r>
          </a:p>
          <a:p>
            <a:pPr marL="361950" indent="-361950" algn="just">
              <a:lnSpc>
                <a:spcPct val="150000"/>
              </a:lnSpc>
            </a:pPr>
            <a:r>
              <a:rPr lang="en-US" sz="2400" dirty="0" smtClean="0"/>
              <a:t>One World Platform</a:t>
            </a:r>
          </a:p>
        </p:txBody>
      </p:sp>
      <p:sp>
        <p:nvSpPr>
          <p:cNvPr id="6" name="Title 5"/>
          <p:cNvSpPr>
            <a:spLocks noGrp="1"/>
          </p:cNvSpPr>
          <p:nvPr>
            <p:ph type="title"/>
          </p:nvPr>
        </p:nvSpPr>
        <p:spPr>
          <a:xfrm>
            <a:off x="152400" y="274638"/>
            <a:ext cx="8686800" cy="1143000"/>
          </a:xfrm>
        </p:spPr>
        <p:txBody>
          <a:bodyPr>
            <a:noAutofit/>
          </a:bodyPr>
          <a:lstStyle/>
          <a:p>
            <a:r>
              <a:rPr lang="en-US" sz="4000" dirty="0" smtClean="0"/>
              <a:t>Other supporting organizations </a:t>
            </a:r>
            <a:r>
              <a:rPr lang="en-US" sz="3900" dirty="0" smtClean="0"/>
              <a:t>2016</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lgn="just"/>
            <a:r>
              <a:rPr lang="en-US" sz="2400" dirty="0" smtClean="0"/>
              <a:t>The SEEDIG 2016 meeting was attended by </a:t>
            </a:r>
            <a:r>
              <a:rPr lang="en-US" sz="2400" b="1" dirty="0" smtClean="0"/>
              <a:t>116 on site participants</a:t>
            </a:r>
            <a:r>
              <a:rPr lang="en-US" sz="2400" dirty="0" smtClean="0"/>
              <a:t>, coming from a total of 22 countries: </a:t>
            </a:r>
            <a:r>
              <a:rPr lang="en-US" sz="2400" b="1" dirty="0" smtClean="0"/>
              <a:t>16 countries from South Eastern Europe and the </a:t>
            </a:r>
            <a:r>
              <a:rPr lang="en-US" sz="2400" b="1" dirty="0" err="1" smtClean="0"/>
              <a:t>neighbouring</a:t>
            </a:r>
            <a:r>
              <a:rPr lang="en-US" sz="2400" b="1" dirty="0" smtClean="0"/>
              <a:t> area</a:t>
            </a:r>
            <a:r>
              <a:rPr lang="en-US" sz="2400" dirty="0" smtClean="0"/>
              <a:t> (representing 91% of all participants), and six (6) countries from beyond the region (9% of all participants). Around 20 additional participants joined the meeting </a:t>
            </a:r>
            <a:r>
              <a:rPr lang="en-US" sz="2400" b="1" dirty="0" smtClean="0"/>
              <a:t>online</a:t>
            </a:r>
            <a:r>
              <a:rPr lang="en-US" sz="2400" dirty="0" smtClean="0"/>
              <a:t>, via the remote participation platform.</a:t>
            </a:r>
          </a:p>
          <a:p>
            <a:pPr algn="just"/>
            <a:r>
              <a:rPr lang="en-US" sz="2400" dirty="0" smtClean="0"/>
              <a:t>The countries that were represented at SEEDIG 2016 and could be considered as part of South Eastern Europe and the </a:t>
            </a:r>
            <a:r>
              <a:rPr lang="en-US" sz="2400" dirty="0" err="1" smtClean="0"/>
              <a:t>neighbouring</a:t>
            </a:r>
            <a:r>
              <a:rPr lang="en-US" sz="2400" dirty="0" smtClean="0"/>
              <a:t> area are: Albania, Armenia, Azerbaijan, Bosnia and Herzegovina, Bulgaria, Croatia, Georgia, Montenegro, Republic of Moldova, Romania, Russian Federation, Serbia, Slovenia, The former Yugoslav Republic of Macedonia, Turkey, and Ukraine.</a:t>
            </a:r>
            <a:endParaRPr lang="en-US" sz="2400" dirty="0"/>
          </a:p>
        </p:txBody>
      </p:sp>
      <p:sp>
        <p:nvSpPr>
          <p:cNvPr id="6" name="Title 5"/>
          <p:cNvSpPr>
            <a:spLocks noGrp="1"/>
          </p:cNvSpPr>
          <p:nvPr>
            <p:ph type="title"/>
          </p:nvPr>
        </p:nvSpPr>
        <p:spPr>
          <a:xfrm>
            <a:off x="152400" y="274638"/>
            <a:ext cx="8686800" cy="1143000"/>
          </a:xfrm>
        </p:spPr>
        <p:txBody>
          <a:bodyPr>
            <a:noAutofit/>
          </a:bodyPr>
          <a:lstStyle/>
          <a:p>
            <a:r>
              <a:rPr lang="en-US" sz="4000" dirty="0" smtClean="0"/>
              <a:t>Attendance Statistics</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r>
              <a:rPr lang="en-US" sz="2400" b="1" dirty="0" smtClean="0"/>
              <a:t>All stakeholder groups</a:t>
            </a:r>
            <a:r>
              <a:rPr lang="en-US" sz="2400" dirty="0" smtClean="0"/>
              <a:t> were represented at the meeting.</a:t>
            </a:r>
          </a:p>
          <a:p>
            <a:pPr>
              <a:buNone/>
            </a:pPr>
            <a:endParaRPr lang="en-US" sz="2400" dirty="0" smtClean="0"/>
          </a:p>
          <a:p>
            <a:r>
              <a:rPr lang="en-US" sz="2400" dirty="0" smtClean="0"/>
              <a:t>In terms of </a:t>
            </a:r>
            <a:r>
              <a:rPr lang="en-US" sz="2400" b="1" dirty="0" smtClean="0"/>
              <a:t>gender representation</a:t>
            </a:r>
            <a:r>
              <a:rPr lang="en-US" sz="2400" dirty="0" smtClean="0"/>
              <a:t>, 66% of all participants were male, and 31% female. Ten percent (10%) of all participants were </a:t>
            </a:r>
            <a:r>
              <a:rPr lang="en-US" sz="2400" b="1" dirty="0" smtClean="0"/>
              <a:t>youth</a:t>
            </a:r>
            <a:r>
              <a:rPr lang="en-US" sz="2400" dirty="0" smtClean="0"/>
              <a:t> representatives.</a:t>
            </a:r>
            <a:endParaRPr lang="en-US" sz="2400" dirty="0"/>
          </a:p>
        </p:txBody>
      </p:sp>
      <p:sp>
        <p:nvSpPr>
          <p:cNvPr id="6" name="Title 5"/>
          <p:cNvSpPr>
            <a:spLocks noGrp="1"/>
          </p:cNvSpPr>
          <p:nvPr>
            <p:ph type="title"/>
          </p:nvPr>
        </p:nvSpPr>
        <p:spPr>
          <a:xfrm>
            <a:off x="152400" y="274638"/>
            <a:ext cx="8686800" cy="1143000"/>
          </a:xfrm>
        </p:spPr>
        <p:txBody>
          <a:bodyPr>
            <a:noAutofit/>
          </a:bodyPr>
          <a:lstStyle/>
          <a:p>
            <a:r>
              <a:rPr lang="en-US" sz="4000" dirty="0" smtClean="0"/>
              <a:t>Attendance Statistics</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r>
              <a:rPr lang="en-US" sz="2400" b="1" dirty="0" smtClean="0"/>
              <a:t>Key participants</a:t>
            </a:r>
            <a:r>
              <a:rPr lang="en-US" sz="2400" dirty="0" smtClean="0"/>
              <a:t>:</a:t>
            </a:r>
          </a:p>
          <a:p>
            <a:pPr lvl="1"/>
            <a:r>
              <a:rPr lang="en-US" sz="2400" dirty="0" smtClean="0"/>
              <a:t>Andrea </a:t>
            </a:r>
            <a:r>
              <a:rPr lang="en-US" sz="2400" dirty="0" err="1" smtClean="0"/>
              <a:t>Beccalli</a:t>
            </a:r>
            <a:r>
              <a:rPr lang="en-US" sz="2400" dirty="0" smtClean="0"/>
              <a:t>, Internet Corporation for Assigned Names and Numbers (ICANN)</a:t>
            </a:r>
          </a:p>
          <a:p>
            <a:pPr lvl="1"/>
            <a:r>
              <a:rPr lang="en-US" sz="2400" dirty="0" smtClean="0"/>
              <a:t>Chris </a:t>
            </a:r>
            <a:r>
              <a:rPr lang="en-US" sz="2400" dirty="0" err="1" smtClean="0"/>
              <a:t>Buckridge</a:t>
            </a:r>
            <a:r>
              <a:rPr lang="en-US" sz="2400" dirty="0" smtClean="0"/>
              <a:t>, RIPE Network Coordination Centre (RIPE NCC)</a:t>
            </a:r>
          </a:p>
          <a:p>
            <a:pPr lvl="1"/>
            <a:r>
              <a:rPr lang="en-US" sz="2400" dirty="0" err="1" smtClean="0"/>
              <a:t>Frédéric</a:t>
            </a:r>
            <a:r>
              <a:rPr lang="en-US" sz="2400" dirty="0" smtClean="0"/>
              <a:t> </a:t>
            </a:r>
            <a:r>
              <a:rPr lang="en-US" sz="2400" dirty="0" err="1" smtClean="0"/>
              <a:t>Donck</a:t>
            </a:r>
            <a:r>
              <a:rPr lang="en-US" sz="2400" dirty="0" smtClean="0"/>
              <a:t>, European Regional Bureau, Internet Society (ISOC)</a:t>
            </a:r>
          </a:p>
          <a:p>
            <a:pPr lvl="1"/>
            <a:r>
              <a:rPr lang="en-US" sz="2400" dirty="0" smtClean="0"/>
              <a:t>Markus </a:t>
            </a:r>
            <a:r>
              <a:rPr lang="en-US" sz="2400" dirty="0" err="1" smtClean="0"/>
              <a:t>Kummer</a:t>
            </a:r>
            <a:r>
              <a:rPr lang="en-US" sz="2400" dirty="0" smtClean="0"/>
              <a:t>, Internet Governance Forum Support Association (IGFSA)</a:t>
            </a:r>
          </a:p>
          <a:p>
            <a:r>
              <a:rPr lang="en-US" sz="2400" b="1" dirty="0" smtClean="0"/>
              <a:t>Moderator</a:t>
            </a:r>
            <a:r>
              <a:rPr lang="en-US" sz="2400" dirty="0" smtClean="0"/>
              <a:t>: </a:t>
            </a:r>
            <a:r>
              <a:rPr lang="en-US" sz="2400" dirty="0" err="1" smtClean="0"/>
              <a:t>Sorina</a:t>
            </a:r>
            <a:r>
              <a:rPr lang="en-US" sz="2400" dirty="0" smtClean="0"/>
              <a:t> </a:t>
            </a:r>
            <a:r>
              <a:rPr lang="en-US" sz="2400" dirty="0" err="1" smtClean="0"/>
              <a:t>Teleanu</a:t>
            </a:r>
            <a:r>
              <a:rPr lang="en-US" sz="2400" dirty="0" smtClean="0"/>
              <a:t>, </a:t>
            </a:r>
            <a:r>
              <a:rPr lang="en-US" sz="2400" dirty="0" err="1" smtClean="0"/>
              <a:t>DiploFoundation</a:t>
            </a:r>
            <a:r>
              <a:rPr lang="en-US" sz="2400" dirty="0" smtClean="0"/>
              <a:t>, Romania</a:t>
            </a:r>
          </a:p>
          <a:p>
            <a:r>
              <a:rPr lang="en-US" sz="2400" b="1" dirty="0" smtClean="0"/>
              <a:t>Remote moderator</a:t>
            </a:r>
            <a:r>
              <a:rPr lang="en-US" sz="2400" dirty="0" smtClean="0"/>
              <a:t>: </a:t>
            </a:r>
            <a:r>
              <a:rPr lang="en-US" sz="2400" dirty="0" err="1" smtClean="0"/>
              <a:t>Ani</a:t>
            </a:r>
            <a:r>
              <a:rPr lang="en-US" sz="2400" dirty="0" smtClean="0"/>
              <a:t> </a:t>
            </a:r>
            <a:r>
              <a:rPr lang="en-US" sz="2400" dirty="0" err="1" smtClean="0"/>
              <a:t>Dallakyan</a:t>
            </a:r>
            <a:r>
              <a:rPr lang="en-US" sz="2400" dirty="0" smtClean="0"/>
              <a:t>, Internet Society Armenia</a:t>
            </a:r>
          </a:p>
          <a:p>
            <a:r>
              <a:rPr lang="en-US" sz="2400" b="1" dirty="0" err="1" smtClean="0"/>
              <a:t>Rapporteur</a:t>
            </a:r>
            <a:r>
              <a:rPr lang="en-US" sz="2400" dirty="0" smtClean="0"/>
              <a:t>: Ana </a:t>
            </a:r>
            <a:r>
              <a:rPr lang="en-US" sz="2400" dirty="0" err="1" smtClean="0"/>
              <a:t>Kakalashvili</a:t>
            </a:r>
            <a:r>
              <a:rPr lang="en-US" sz="2400" dirty="0" smtClean="0"/>
              <a:t>, Deutsche </a:t>
            </a:r>
            <a:r>
              <a:rPr lang="en-US" sz="2400" dirty="0" err="1" smtClean="0"/>
              <a:t>Gesellschaft</a:t>
            </a:r>
            <a:r>
              <a:rPr lang="en-US" sz="2400" dirty="0" smtClean="0"/>
              <a:t> </a:t>
            </a:r>
            <a:r>
              <a:rPr lang="en-US" sz="2400" dirty="0" err="1" smtClean="0"/>
              <a:t>für</a:t>
            </a:r>
            <a:r>
              <a:rPr lang="en-US" sz="2400" dirty="0" smtClean="0"/>
              <a:t> </a:t>
            </a:r>
            <a:r>
              <a:rPr lang="en-US" sz="2400" dirty="0" err="1" smtClean="0"/>
              <a:t>Internationale</a:t>
            </a:r>
            <a:r>
              <a:rPr lang="en-US" sz="2400" dirty="0" smtClean="0"/>
              <a:t> </a:t>
            </a:r>
            <a:r>
              <a:rPr lang="en-US" sz="2400" dirty="0" err="1" smtClean="0"/>
              <a:t>Zusammenarbeit</a:t>
            </a:r>
            <a:r>
              <a:rPr lang="en-US" sz="2400" dirty="0" smtClean="0"/>
              <a:t> (GIZ) GmbH, Germany/Georgia</a:t>
            </a:r>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1: Who governs the Internet in SEE?</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86800" cy="5126736"/>
          </a:xfrm>
        </p:spPr>
        <p:txBody>
          <a:bodyPr>
            <a:noAutofit/>
          </a:bodyPr>
          <a:lstStyle/>
          <a:p>
            <a:pPr>
              <a:buNone/>
            </a:pPr>
            <a:r>
              <a:rPr lang="en-US" sz="2400" b="1" dirty="0" smtClean="0"/>
              <a:t>Messages</a:t>
            </a:r>
            <a:r>
              <a:rPr lang="en-US" sz="2400" dirty="0" smtClean="0"/>
              <a:t>:</a:t>
            </a:r>
          </a:p>
          <a:p>
            <a:pPr algn="just"/>
            <a:r>
              <a:rPr lang="en-US" sz="2400" dirty="0" smtClean="0"/>
              <a:t>Internet governance (IG) is evolving with time. This evolution of IG makes the main actors be more open and inclusive.</a:t>
            </a:r>
          </a:p>
          <a:p>
            <a:pPr algn="just"/>
            <a:r>
              <a:rPr lang="en-US" sz="2400" dirty="0" smtClean="0"/>
              <a:t>IG is mostly and mainly about dialogue and collaboration between different actors. And ‘consensus’ is the key word in IG.</a:t>
            </a:r>
          </a:p>
          <a:p>
            <a:pPr algn="just"/>
            <a:r>
              <a:rPr lang="en-US" sz="2400" dirty="0" smtClean="0"/>
              <a:t>There is no single main actor in IG: governments are important, but so are users, the technical community, and the private sector. Civil society is bringing up a lot of important topics, but the governance of the Internet is further implemented together with other stakeholders.</a:t>
            </a:r>
          </a:p>
        </p:txBody>
      </p:sp>
      <p:sp>
        <p:nvSpPr>
          <p:cNvPr id="6" name="Title 5"/>
          <p:cNvSpPr>
            <a:spLocks noGrp="1"/>
          </p:cNvSpPr>
          <p:nvPr>
            <p:ph type="title"/>
          </p:nvPr>
        </p:nvSpPr>
        <p:spPr>
          <a:xfrm>
            <a:off x="0" y="274638"/>
            <a:ext cx="9144000" cy="1143000"/>
          </a:xfrm>
        </p:spPr>
        <p:txBody>
          <a:bodyPr>
            <a:noAutofit/>
          </a:bodyPr>
          <a:lstStyle/>
          <a:p>
            <a:r>
              <a:rPr lang="en-US" sz="3900" dirty="0" smtClean="0"/>
              <a:t>Session 1: Who governs the Internet in SEE?</a:t>
            </a:r>
            <a:endParaRPr lang="en-US" sz="3900" dirty="0"/>
          </a:p>
        </p:txBody>
      </p:sp>
      <p:sp>
        <p:nvSpPr>
          <p:cNvPr id="7" name="Rectangle 6"/>
          <p:cNvSpPr/>
          <p:nvPr/>
        </p:nvSpPr>
        <p:spPr>
          <a:xfrm>
            <a:off x="0" y="6754504"/>
            <a:ext cx="4876800" cy="89848"/>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6700825"/>
            <a:ext cx="3429000" cy="45719"/>
          </a:xfrm>
          <a:prstGeom prst="rect">
            <a:avLst/>
          </a:prstGeom>
          <a:solidFill>
            <a:srgbClr val="700038"/>
          </a:solidFill>
          <a:ln>
            <a:solidFill>
              <a:srgbClr val="70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9372</TotalTime>
  <Words>1353</Words>
  <Application>Microsoft Office PowerPoint</Application>
  <PresentationFormat>On-screen Show (4:3)</PresentationFormat>
  <Paragraphs>135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Executive Committee</vt:lpstr>
      <vt:lpstr>Host and local institutional partners 2016</vt:lpstr>
      <vt:lpstr>Sponsors 2016</vt:lpstr>
      <vt:lpstr>Other supporting organizations 2016</vt:lpstr>
      <vt:lpstr>Attendance Statistics</vt:lpstr>
      <vt:lpstr>Attendance Statistics</vt:lpstr>
      <vt:lpstr>Session 1: Who governs the Internet in SEE?</vt:lpstr>
      <vt:lpstr>Session 1: Who governs the Internet in SEE?</vt:lpstr>
      <vt:lpstr>Session 1: Who governs the Internet in SEE?</vt:lpstr>
      <vt:lpstr>Session 2: Bridging digital divide(s) with a #SEEchange in digital literacy</vt:lpstr>
      <vt:lpstr>Session 2: Bridging digital divide(s) with a #SEEchange in digital literacy</vt:lpstr>
      <vt:lpstr>Session 2: Bridging digital divide(s) with a #SEEchange in digital literacy</vt:lpstr>
      <vt:lpstr>Session 3: Discussing cyber(SEE)curity: global issues in regional context</vt:lpstr>
      <vt:lpstr>Session 3: Discussing cyber(SEE)curity: global issues in regional context</vt:lpstr>
      <vt:lpstr>Session 3: Discussing cyber(SEE)curity: global issues in regional context</vt:lpstr>
      <vt:lpstr>Session 3: Discussing cyber(SEE)curity: global issues in regional context</vt:lpstr>
      <vt:lpstr>Session 3: Discussing cyber(SEE)curity: global issues in regional context</vt:lpstr>
      <vt:lpstr>Session 4: Come and solve the human rights puzzle with us</vt:lpstr>
      <vt:lpstr>Session 4: Come and solve the human rights puzzle with us</vt:lpstr>
      <vt:lpstr>Speakers’ Corner</vt:lpstr>
      <vt:lpstr>SEEDIG 2016</vt:lpstr>
      <vt:lpstr>SEEDIG 2016</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Lianna</dc:creator>
  <cp:lastModifiedBy>ISOCAM</cp:lastModifiedBy>
  <cp:revision>462</cp:revision>
  <dcterms:created xsi:type="dcterms:W3CDTF">2016-01-25T08:27:08Z</dcterms:created>
  <dcterms:modified xsi:type="dcterms:W3CDTF">2016-05-13T11:24:50Z</dcterms:modified>
</cp:coreProperties>
</file>