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2" r:id="rId3"/>
    <p:sldId id="344" r:id="rId4"/>
    <p:sldId id="345" r:id="rId5"/>
    <p:sldId id="320" r:id="rId6"/>
    <p:sldId id="277" r:id="rId7"/>
    <p:sldId id="342" r:id="rId8"/>
    <p:sldId id="323" r:id="rId9"/>
    <p:sldId id="341" r:id="rId10"/>
    <p:sldId id="328" r:id="rId11"/>
    <p:sldId id="329" r:id="rId12"/>
    <p:sldId id="330" r:id="rId13"/>
    <p:sldId id="331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16" r:id="rId23"/>
    <p:sldId id="293" r:id="rId24"/>
    <p:sldId id="286" r:id="rId25"/>
    <p:sldId id="291" r:id="rId26"/>
    <p:sldId id="300" r:id="rId27"/>
    <p:sldId id="259" r:id="rId28"/>
    <p:sldId id="317" r:id="rId29"/>
    <p:sldId id="296" r:id="rId30"/>
    <p:sldId id="314" r:id="rId31"/>
    <p:sldId id="275" r:id="rId32"/>
    <p:sldId id="295" r:id="rId33"/>
    <p:sldId id="312" r:id="rId34"/>
    <p:sldId id="343" r:id="rId35"/>
    <p:sldId id="29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C04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1" autoAdjust="0"/>
    <p:restoredTop sz="86526" autoAdjust="0"/>
  </p:normalViewPr>
  <p:slideViewPr>
    <p:cSldViewPr>
      <p:cViewPr varScale="1">
        <p:scale>
          <a:sx n="56" d="100"/>
          <a:sy n="56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2231557325357218"/>
          <c:y val="2.5743061735250847E-2"/>
          <c:w val="0.52476769003167001"/>
          <c:h val="0.93134450192351315"/>
        </c:manualLayout>
      </c:layout>
      <c:pieChart>
        <c:varyColors val="1"/>
        <c:ser>
          <c:idx val="0"/>
          <c:order val="0"/>
          <c:tx>
            <c:strRef>
              <c:f>Лист1!$A$4</c:f>
              <c:strCache>
                <c:ptCount val="1"/>
                <c:pt idx="0">
                  <c:v>РА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Percent val="1"/>
            <c:showLeaderLines val="1"/>
          </c:dLbls>
          <c:cat>
            <c:strRef>
              <c:f>Лист1!$B$1:$C$1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839</c:v>
                </c:pt>
                <c:pt idx="1">
                  <c:v>635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 rtl="0">
            <a:defRPr sz="1200"/>
          </a:pPr>
          <a:endParaRPr lang="en-US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6655818529883046E-2"/>
          <c:y val="4.3976024985513534E-2"/>
          <c:w val="0.79882796005789214"/>
          <c:h val="0.843091644794405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Ереван</c:v>
                </c:pt>
                <c:pt idx="1">
                  <c:v>Регионы </c:v>
                </c:pt>
                <c:pt idx="2">
                  <c:v>РА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0.60500000000000065</c:v>
                </c:pt>
                <c:pt idx="1">
                  <c:v>0.48000000000000032</c:v>
                </c:pt>
                <c:pt idx="2">
                  <c:v>0.56899999999999995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Ереван</c:v>
                </c:pt>
                <c:pt idx="1">
                  <c:v>Регионы </c:v>
                </c:pt>
                <c:pt idx="2">
                  <c:v>РА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0.39500000000000257</c:v>
                </c:pt>
                <c:pt idx="1">
                  <c:v>0.52</c:v>
                </c:pt>
                <c:pt idx="2">
                  <c:v>0.43100000000000038</c:v>
                </c:pt>
              </c:numCache>
            </c:numRef>
          </c:val>
        </c:ser>
        <c:axId val="119153024"/>
        <c:axId val="119155712"/>
      </c:barChart>
      <c:catAx>
        <c:axId val="119153024"/>
        <c:scaling>
          <c:orientation val="minMax"/>
        </c:scaling>
        <c:axPos val="b"/>
        <c:numFmt formatCode="General" sourceLinked="1"/>
        <c:tickLblPos val="nextTo"/>
        <c:crossAx val="119155712"/>
        <c:crosses val="autoZero"/>
        <c:auto val="1"/>
        <c:lblAlgn val="ctr"/>
        <c:lblOffset val="100"/>
      </c:catAx>
      <c:valAx>
        <c:axId val="119155712"/>
        <c:scaling>
          <c:orientation val="minMax"/>
        </c:scaling>
        <c:axPos val="l"/>
        <c:majorGridlines/>
        <c:numFmt formatCode="0.0%" sourceLinked="1"/>
        <c:tickLblPos val="nextTo"/>
        <c:crossAx val="119153024"/>
        <c:crosses val="autoZero"/>
        <c:crossBetween val="between"/>
      </c:valAx>
    </c:plotArea>
    <c:legend>
      <c:legendPos val="r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9.6199475065617226E-2"/>
          <c:y val="4.4400943552942114E-2"/>
          <c:w val="0.52706141732283474"/>
          <c:h val="0.867316256354032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57EC04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Неимение компьютера </c:v>
                </c:pt>
                <c:pt idx="1">
                  <c:v>Неимение смартфона или мобильного телефона </c:v>
                </c:pt>
                <c:pt idx="2">
                  <c:v>Неимение времени</c:v>
                </c:pt>
                <c:pt idx="3">
                  <c:v>Неумение пользоваться </c:v>
                </c:pt>
                <c:pt idx="4">
                  <c:v>Дороговизна или недоступность интернетной связи  </c:v>
                </c:pt>
                <c:pt idx="5">
                  <c:v>Ненадобность интернета </c:v>
                </c:pt>
                <c:pt idx="6">
                  <c:v>Недоступность интернетной связи 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0.26900000000000002</c:v>
                </c:pt>
                <c:pt idx="1">
                  <c:v>0.10700000000000012</c:v>
                </c:pt>
                <c:pt idx="2">
                  <c:v>0.12000000000000002</c:v>
                </c:pt>
                <c:pt idx="3">
                  <c:v>4.3999999999999997E-2</c:v>
                </c:pt>
                <c:pt idx="4">
                  <c:v>0.23900000000000021</c:v>
                </c:pt>
                <c:pt idx="5">
                  <c:v>0.11799999999999998</c:v>
                </c:pt>
                <c:pt idx="6">
                  <c:v>0.10199999999999998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684262823211969"/>
          <c:y val="0.17580729166666803"/>
          <c:w val="0.33802638748346558"/>
          <c:h val="0.7101215277777778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9.6199475065617226E-2"/>
          <c:y val="4.4400943552942114E-2"/>
          <c:w val="0.52706141732283474"/>
          <c:h val="0.867316256354032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Домашний компьютер</c:v>
                </c:pt>
                <c:pt idx="1">
                  <c:v>Компьютер рабочего места</c:v>
                </c:pt>
                <c:pt idx="2">
                  <c:v>Компьютер учебного заведения</c:v>
                </c:pt>
                <c:pt idx="3">
                  <c:v>Компьютер какого-либо интернетного клуба</c:v>
                </c:pt>
                <c:pt idx="4">
                  <c:v>Планшет (iPad, Android, Windows)</c:v>
                </c:pt>
                <c:pt idx="5">
                  <c:v>Ноутбук</c:v>
                </c:pt>
                <c:pt idx="6">
                  <c:v>Смартфон</c:v>
                </c:pt>
                <c:pt idx="7">
                  <c:v>Мобильный телефон 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0.48000000000000032</c:v>
                </c:pt>
                <c:pt idx="1">
                  <c:v>0.11600000000000002</c:v>
                </c:pt>
                <c:pt idx="2">
                  <c:v>1.6000000000000021E-2</c:v>
                </c:pt>
                <c:pt idx="3">
                  <c:v>2.4E-2</c:v>
                </c:pt>
                <c:pt idx="4">
                  <c:v>7.3999999999999996E-2</c:v>
                </c:pt>
                <c:pt idx="5">
                  <c:v>0.16400000000000001</c:v>
                </c:pt>
                <c:pt idx="6">
                  <c:v>7.9000000000000389E-2</c:v>
                </c:pt>
                <c:pt idx="7">
                  <c:v>4.5999999999999999E-2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684262823211991"/>
          <c:y val="0.17580729166666809"/>
          <c:w val="0.33802638748346586"/>
          <c:h val="0.7101215277777778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3.9733989573674293E-2"/>
          <c:y val="2.45911953597438E-2"/>
          <c:w val="0.56727024879489663"/>
          <c:h val="0.805781612654596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Вместе с услугой кабельного телевидения </c:v>
                </c:pt>
                <c:pt idx="1">
                  <c:v>По локальной сети (local network)</c:v>
                </c:pt>
                <c:pt idx="2">
                  <c:v>Кабельная оптическая </c:v>
                </c:pt>
                <c:pt idx="3">
                  <c:v>Беспроводная (WiFi)</c:v>
                </c:pt>
                <c:pt idx="4">
                  <c:v>Беспроводная (3G/4G)</c:v>
                </c:pt>
                <c:pt idx="5">
                  <c:v>По телефонному модему (dial-up)</c:v>
                </c:pt>
                <c:pt idx="6">
                  <c:v>Посредством DSL соединения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7.5999999999999998E-2</c:v>
                </c:pt>
                <c:pt idx="1">
                  <c:v>2.4E-2</c:v>
                </c:pt>
                <c:pt idx="2">
                  <c:v>0.19500000000000001</c:v>
                </c:pt>
                <c:pt idx="3">
                  <c:v>0.16300000000000001</c:v>
                </c:pt>
                <c:pt idx="4">
                  <c:v>0.19800000000000001</c:v>
                </c:pt>
                <c:pt idx="5">
                  <c:v>4.1000000000000002E-2</c:v>
                </c:pt>
                <c:pt idx="6">
                  <c:v>0.30200000000000032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684262823212035"/>
          <c:y val="7.7917007209542533E-2"/>
          <c:w val="0.33802638748346636"/>
          <c:h val="0.6763661251204355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FB113B-C0D6-41DC-B895-A16ED6C40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283D57-3395-4CF1-81FA-F29995D24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AF7A5-54F1-423D-AAF4-7AB00B7F345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83D57-3395-4CF1-81FA-F29995D247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83D57-3395-4CF1-81FA-F29995D247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4AB43-6794-4572-9879-9E9398495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88B0-AB79-4597-89D3-0B0B6F679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CD2A-17C0-45CA-BEE1-B1C57EFE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8057-ABC4-457F-8D81-C899242A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5E11F-FB55-4907-BAD7-875773610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AB13-4093-4D6A-B9F7-87B2634CE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031A4-E97E-43A8-8A9E-FD03989DE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926C4-B0CB-46AC-A54B-C404AB61D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8EFC-7183-45E4-B402-5809EA3D5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4355-328F-4861-9E6F-DB9A523BF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73BD3-E2D2-4B66-8463-E76C6B1A8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9E0AF-1DD7-4692-9E7F-0EEEC447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A2B3C0-3C8E-401E-9364-D2D39DD42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ISOC Annual Meeting, Yerevan, Nov. 7, 2012</a:t>
            </a:r>
          </a:p>
        </p:txBody>
      </p:sp>
      <p:sp>
        <p:nvSpPr>
          <p:cNvPr id="307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1D036EF-FD4F-4A36-BCA1-E11977E60279}" type="slidenum">
              <a:rPr lang="en-US" sz="1400"/>
              <a:pPr algn="r"/>
              <a:t>1</a:t>
            </a:fld>
            <a:endParaRPr lang="en-US" sz="1400"/>
          </a:p>
        </p:txBody>
      </p:sp>
      <p:pic>
        <p:nvPicPr>
          <p:cNvPr id="3078" name="Picture 4" descr="backgrou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4343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70C0"/>
                </a:solidFill>
              </a:rPr>
              <a:t>Развитие национального сегмента (</a:t>
            </a:r>
            <a:r>
              <a:rPr lang="en-US" dirty="0" smtClean="0">
                <a:solidFill>
                  <a:srgbClr val="0070C0"/>
                </a:solidFill>
              </a:rPr>
              <a:t>.am) </a:t>
            </a:r>
            <a:r>
              <a:rPr lang="ru-RU" dirty="0" smtClean="0">
                <a:solidFill>
                  <a:srgbClr val="0070C0"/>
                </a:solidFill>
              </a:rPr>
              <a:t>сети Интернет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ru-RU" sz="1800" i="1" dirty="0" smtClean="0">
                <a:solidFill>
                  <a:schemeClr val="accent2"/>
                </a:solidFill>
              </a:rPr>
              <a:t>И.Мкртумян, </a:t>
            </a:r>
            <a:br>
              <a:rPr lang="ru-RU" sz="1800" i="1" dirty="0" smtClean="0">
                <a:solidFill>
                  <a:schemeClr val="accent2"/>
                </a:solidFill>
              </a:rPr>
            </a:br>
            <a:r>
              <a:rPr lang="ru-RU" sz="1800" i="1" dirty="0" smtClean="0">
                <a:solidFill>
                  <a:schemeClr val="accent2"/>
                </a:solidFill>
              </a:rPr>
              <a:t>Общество Интернет Армении </a:t>
            </a:r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410" name="Picture 2" descr="C:\Documents and Settings\Igor\Desktop\Bl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39768"/>
            <a:ext cx="6698028" cy="447523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52600" y="228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Центр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доступа</a:t>
            </a:r>
            <a:r>
              <a:rPr lang="en-US" sz="2400" b="1" dirty="0" smtClean="0">
                <a:solidFill>
                  <a:srgbClr val="002060"/>
                </a:solidFill>
              </a:rPr>
              <a:t> к </a:t>
            </a:r>
            <a:r>
              <a:rPr lang="en-US" sz="2400" b="1" dirty="0" err="1" smtClean="0">
                <a:solidFill>
                  <a:srgbClr val="002060"/>
                </a:solidFill>
              </a:rPr>
              <a:t>Интернету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для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слепых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IMG_3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Перевод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на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армянский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издание</a:t>
            </a:r>
            <a:r>
              <a:rPr lang="en-US" sz="2000" b="1" dirty="0" smtClean="0">
                <a:solidFill>
                  <a:srgbClr val="002060"/>
                </a:solidFill>
              </a:rPr>
              <a:t> и </a:t>
            </a:r>
            <a:r>
              <a:rPr lang="en-US" sz="2000" b="1" dirty="0" err="1" smtClean="0">
                <a:solidFill>
                  <a:srgbClr val="002060"/>
                </a:solidFill>
              </a:rPr>
              <a:t>распространение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книги</a:t>
            </a:r>
            <a:r>
              <a:rPr lang="en-US" sz="2000" b="1" dirty="0" smtClean="0">
                <a:solidFill>
                  <a:srgbClr val="002060"/>
                </a:solidFill>
              </a:rPr>
              <a:t> “</a:t>
            </a:r>
            <a:r>
              <a:rPr lang="en-US" sz="2000" b="1" dirty="0" err="1" smtClean="0">
                <a:solidFill>
                  <a:srgbClr val="002060"/>
                </a:solidFill>
              </a:rPr>
              <a:t>Управление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Интернетом</a:t>
            </a:r>
            <a:r>
              <a:rPr lang="en-US" sz="2000" b="1" dirty="0" smtClean="0">
                <a:solidFill>
                  <a:srgbClr val="002060"/>
                </a:solidFill>
              </a:rPr>
              <a:t>”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IMG_3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304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Проведение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семинаров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по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насущным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проблемам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управления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Интернетом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133600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en-US" sz="2800" dirty="0" err="1" smtClean="0">
                <a:solidFill>
                  <a:srgbClr val="002060"/>
                </a:solidFill>
              </a:rPr>
              <a:t>Дни</a:t>
            </a:r>
            <a:r>
              <a:rPr lang="en-US" sz="2800" dirty="0" smtClean="0">
                <a:solidFill>
                  <a:srgbClr val="002060"/>
                </a:solidFill>
              </a:rPr>
              <a:t> IPv6</a:t>
            </a:r>
            <a:r>
              <a:rPr lang="hy-AM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в </a:t>
            </a:r>
            <a:r>
              <a:rPr lang="en-US" sz="2800" dirty="0" err="1" smtClean="0">
                <a:solidFill>
                  <a:srgbClr val="002060"/>
                </a:solidFill>
              </a:rPr>
              <a:t>Армении</a:t>
            </a:r>
            <a:endParaRPr lang="hy-AM" sz="2800" dirty="0">
              <a:solidFill>
                <a:srgbClr val="002060"/>
              </a:solidFill>
            </a:endParaRPr>
          </a:p>
        </p:txBody>
      </p:sp>
      <p:pic>
        <p:nvPicPr>
          <p:cNvPr id="18436" name="Picture 4" descr="IP6 day in Armenia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1468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E4355-328F-4861-9E6F-DB9A523BF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Диаграмма 33"/>
          <p:cNvGraphicFramePr/>
          <p:nvPr/>
        </p:nvGraphicFramePr>
        <p:xfrm>
          <a:off x="1983850" y="1854641"/>
          <a:ext cx="5176299" cy="314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828800" y="42419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ПРОНИКНОВЕНИЕ ИНТЕРНЕТА В РЕСПУБЛИКЕ АРМЕНИЯ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E4355-328F-4861-9E6F-DB9A523BF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Диаграмма 80"/>
          <p:cNvGraphicFramePr/>
          <p:nvPr/>
        </p:nvGraphicFramePr>
        <p:xfrm>
          <a:off x="914400" y="17526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28800" y="42419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ПРОНИКНОВЕНИЕ ИНТЕРНЕТА В РЕСПУБЛИКЕ АРМЕНИЯ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</p:nvPr>
        </p:nvGraphicFramePr>
        <p:xfrm>
          <a:off x="990600" y="2209800"/>
          <a:ext cx="7620000" cy="2905982"/>
        </p:xfrm>
        <a:graphic>
          <a:graphicData uri="http://schemas.openxmlformats.org/drawingml/2006/table">
            <a:tbl>
              <a:tblPr/>
              <a:tblGrid>
                <a:gridCol w="1530575"/>
                <a:gridCol w="2230598"/>
                <a:gridCol w="890499"/>
                <a:gridCol w="890499"/>
                <a:gridCol w="2077829"/>
              </a:tblGrid>
              <a:tr h="7600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ол-во опрошенных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нтернетом пользуются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проникновения Интернета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660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нет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6631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реван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60,5%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31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егионы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48,0%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631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1474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56,9%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30639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ПРОНИКНОВЕНИЕ ИНТЕРНЕТА В РЕСПУБЛИКЕ АРМЕНИЯ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ОСНОВНЫЕ ПРИЧИНЫ НЕПОЛЬЗОВАНИЯ ИНТЕРНЕТОМ НАСЕЛЕНИЯ РА 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</p:nvPr>
        </p:nvGraphicFramePr>
        <p:xfrm>
          <a:off x="914400" y="1447800"/>
          <a:ext cx="7315200" cy="4065651"/>
        </p:xfrm>
        <a:graphic>
          <a:graphicData uri="http://schemas.openxmlformats.org/drawingml/2006/table">
            <a:tbl>
              <a:tblPr/>
              <a:tblGrid>
                <a:gridCol w="585448"/>
                <a:gridCol w="3142753"/>
                <a:gridCol w="1767075"/>
                <a:gridCol w="1819924"/>
              </a:tblGrid>
              <a:tr h="567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ричины непользования 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нтернетом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Кол-во непользующихся 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нтернетом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 непользующихся 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нтернетом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еимение компьютера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171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26,9%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Неимение смартфона или мобильного телефона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10,7%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еимение времени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12,0%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еумение пользоваться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4,4%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Дороговизна или недоступность Интернет связи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152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23,9%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енадобность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нтернет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11,8%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едоступность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нтернет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связи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10,2%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сего  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ОСНОВНЫЕ ПРИЧИНЫ НЕПОЛЬЗОВАНИЯ ИНТЕРНЕТОМ НАСЕЛЕНИЯ РА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Диаграмма 6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РАСПРЕДЕЛЕНИЕ МЕСТА ПРИСОЕДИНЕНИЯ К ИНТЕРНЕТУ –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 КОЛИЧЕСТВУ ОТВЕТОВ УЧАСТНИКОВ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Диаграмма 6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Основные</a:t>
            </a:r>
            <a:r>
              <a:rPr lang="en-US" sz="3200" dirty="0" smtClean="0"/>
              <a:t> </a:t>
            </a:r>
            <a:r>
              <a:rPr lang="en-US" sz="3200" dirty="0" err="1" smtClean="0"/>
              <a:t>принципы</a:t>
            </a:r>
            <a:r>
              <a:rPr lang="en-US" sz="3200" dirty="0" smtClean="0"/>
              <a:t> </a:t>
            </a:r>
            <a:r>
              <a:rPr lang="en-US" sz="3200" dirty="0" err="1" smtClean="0"/>
              <a:t>управления</a:t>
            </a:r>
            <a:r>
              <a:rPr lang="en-US" sz="3200" dirty="0" smtClean="0"/>
              <a:t> </a:t>
            </a:r>
            <a:r>
              <a:rPr lang="en-US" sz="3200" dirty="0" err="1" smtClean="0"/>
              <a:t>Интернетом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Права</a:t>
            </a:r>
            <a:r>
              <a:rPr lang="en-US" sz="2400" dirty="0" smtClean="0"/>
              <a:t> </a:t>
            </a:r>
            <a:r>
              <a:rPr lang="en-US" sz="2400" dirty="0" err="1" smtClean="0"/>
              <a:t>человека</a:t>
            </a:r>
            <a:r>
              <a:rPr lang="en-US" sz="2400" dirty="0" smtClean="0"/>
              <a:t>, </a:t>
            </a:r>
          </a:p>
          <a:p>
            <a:pPr algn="just"/>
            <a:r>
              <a:rPr lang="en-US" sz="2400" dirty="0" smtClean="0"/>
              <a:t>У</a:t>
            </a:r>
            <a:r>
              <a:rPr lang="ru-RU" sz="2400" dirty="0" smtClean="0"/>
              <a:t>части</a:t>
            </a:r>
            <a:r>
              <a:rPr lang="en-US" sz="2400" dirty="0" smtClean="0"/>
              <a:t>е</a:t>
            </a:r>
            <a:r>
              <a:rPr lang="ru-RU" sz="2400" dirty="0" smtClean="0"/>
              <a:t> всех заинтересованных сторон</a:t>
            </a:r>
            <a:r>
              <a:rPr lang="en-US" sz="2400" dirty="0" smtClean="0"/>
              <a:t>, </a:t>
            </a:r>
          </a:p>
          <a:p>
            <a:pPr algn="just"/>
            <a:r>
              <a:rPr lang="ru-RU" sz="2400" dirty="0" smtClean="0"/>
              <a:t>Н</a:t>
            </a:r>
            <a:r>
              <a:rPr lang="en-US" sz="2400" dirty="0" err="1" smtClean="0"/>
              <a:t>енанесение</a:t>
            </a:r>
            <a:r>
              <a:rPr lang="en-US" sz="2400" dirty="0" smtClean="0"/>
              <a:t> </a:t>
            </a:r>
            <a:r>
              <a:rPr lang="en-US" sz="2400" dirty="0" err="1" smtClean="0"/>
              <a:t>трансграничного</a:t>
            </a:r>
            <a:r>
              <a:rPr lang="en-US" sz="2400" dirty="0" smtClean="0"/>
              <a:t> </a:t>
            </a:r>
            <a:r>
              <a:rPr lang="en-US" sz="2400" dirty="0" err="1" smtClean="0"/>
              <a:t>ущерба</a:t>
            </a:r>
            <a:r>
              <a:rPr lang="en-US" sz="2400" dirty="0" smtClean="0"/>
              <a:t> </a:t>
            </a:r>
            <a:r>
              <a:rPr lang="en-US" sz="2400" dirty="0" err="1" smtClean="0"/>
              <a:t>государствами</a:t>
            </a:r>
            <a:r>
              <a:rPr lang="en-US" sz="2400" dirty="0" smtClean="0"/>
              <a:t>, </a:t>
            </a:r>
          </a:p>
          <a:p>
            <a:pPr algn="just"/>
            <a:r>
              <a:rPr lang="en-US" sz="2400" dirty="0" err="1" smtClean="0"/>
              <a:t>Универсальный</a:t>
            </a:r>
            <a:r>
              <a:rPr lang="en-US" sz="2400" dirty="0" smtClean="0"/>
              <a:t> </a:t>
            </a:r>
            <a:r>
              <a:rPr lang="en-US" sz="2400" dirty="0" err="1" smtClean="0"/>
              <a:t>доступ</a:t>
            </a:r>
            <a:r>
              <a:rPr lang="en-US" sz="2400" dirty="0" smtClean="0"/>
              <a:t> и </a:t>
            </a:r>
            <a:r>
              <a:rPr lang="ru-RU" sz="2400" dirty="0" smtClean="0"/>
              <a:t>беспрепятственный </a:t>
            </a:r>
            <a:r>
              <a:rPr lang="en-US" sz="2400" dirty="0" err="1" smtClean="0"/>
              <a:t>поток</a:t>
            </a:r>
            <a:r>
              <a:rPr lang="en-US" sz="2400" dirty="0" smtClean="0"/>
              <a:t> </a:t>
            </a:r>
            <a:r>
              <a:rPr lang="en-US" sz="2400" dirty="0" err="1" smtClean="0"/>
              <a:t>трафика</a:t>
            </a:r>
            <a:r>
              <a:rPr lang="en-US" sz="2400" dirty="0" smtClean="0"/>
              <a:t>, </a:t>
            </a:r>
          </a:p>
          <a:p>
            <a:pPr algn="just"/>
            <a:r>
              <a:rPr lang="en-US" sz="2400" dirty="0" err="1" smtClean="0"/>
              <a:t>Кибербезопасность</a:t>
            </a:r>
            <a:r>
              <a:rPr lang="en-US" sz="2400" dirty="0" smtClean="0"/>
              <a:t>, </a:t>
            </a:r>
          </a:p>
          <a:p>
            <a:pPr algn="just"/>
            <a:r>
              <a:rPr lang="en-US" sz="2400" dirty="0" err="1" smtClean="0"/>
              <a:t>Стабильность</a:t>
            </a:r>
            <a:r>
              <a:rPr lang="en-US" sz="2400" dirty="0" smtClean="0"/>
              <a:t>, </a:t>
            </a:r>
          </a:p>
          <a:p>
            <a:pPr algn="just"/>
            <a:r>
              <a:rPr lang="en-US" sz="2400" dirty="0" err="1" smtClean="0"/>
              <a:t>Открытые</a:t>
            </a:r>
            <a:r>
              <a:rPr lang="en-US" sz="2400" dirty="0" smtClean="0"/>
              <a:t> </a:t>
            </a:r>
            <a:r>
              <a:rPr lang="en-US" sz="2400" dirty="0" err="1" smtClean="0"/>
              <a:t>стандарты</a:t>
            </a:r>
            <a:r>
              <a:rPr lang="en-US" sz="2400" dirty="0" smtClean="0"/>
              <a:t>, </a:t>
            </a:r>
          </a:p>
          <a:p>
            <a:pPr algn="just"/>
            <a:r>
              <a:rPr lang="en-US" sz="2400" dirty="0" err="1" smtClean="0"/>
              <a:t>Культурное</a:t>
            </a:r>
            <a:r>
              <a:rPr lang="en-US" sz="2400" dirty="0" smtClean="0"/>
              <a:t> и </a:t>
            </a:r>
            <a:r>
              <a:rPr lang="en-US" sz="2400" dirty="0" err="1" smtClean="0"/>
              <a:t>языковое</a:t>
            </a:r>
            <a:r>
              <a:rPr lang="en-US" sz="2400" dirty="0" smtClean="0"/>
              <a:t> </a:t>
            </a:r>
            <a:r>
              <a:rPr lang="en-US" sz="2400" dirty="0" err="1" smtClean="0"/>
              <a:t>многообразие</a:t>
            </a:r>
            <a:r>
              <a:rPr lang="en-US" sz="2400" dirty="0" smtClean="0"/>
              <a:t>, </a:t>
            </a:r>
          </a:p>
          <a:p>
            <a:pPr algn="just"/>
            <a:r>
              <a:rPr lang="en-US" sz="2400" dirty="0" err="1" smtClean="0"/>
              <a:t>Доступность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5E11F-FB55-4907-BAD7-875773610B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РАСПРЕДЕЛЕНИЕ СПОСОБОВ ПРИСОЕДИНЕНИЯ К ИНТЕРНЕТУ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" name="Диаграмма 65"/>
          <p:cNvGraphicFramePr/>
          <p:nvPr/>
        </p:nvGraphicFramePr>
        <p:xfrm>
          <a:off x="1603168" y="1428008"/>
          <a:ext cx="6550231" cy="436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РАСПРЕДЕЛЕНИЕ ТИПОВ УСТРОЙСТВ, РАБОТАЮЩИХ В ИНТЕРНЕТЕ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1371599"/>
          <a:ext cx="7391401" cy="4479532"/>
        </p:xfrm>
        <a:graphic>
          <a:graphicData uri="http://schemas.openxmlformats.org/drawingml/2006/table">
            <a:tbl>
              <a:tblPr/>
              <a:tblGrid>
                <a:gridCol w="592148"/>
                <a:gridCol w="2749434"/>
                <a:gridCol w="1894203"/>
                <a:gridCol w="2155616"/>
              </a:tblGrid>
              <a:tr h="1118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ип оборудования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ол-во ответов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устройств, работающих в Интернете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9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Desktop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59,8%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Notebook/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Netbook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18,1%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ланшет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iPad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Android, Windows)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9,8%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мартфон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обильный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телефон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4,6%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2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ол-во ответов 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8C7FE1-D195-4CA0-A9E1-FD8296F5C2B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Основные задачи </a:t>
            </a:r>
            <a:r>
              <a:rPr lang="en-US" dirty="0" smtClean="0">
                <a:solidFill>
                  <a:srgbClr val="000099"/>
                </a:solidFill>
              </a:rPr>
              <a:t>AMNIC</a:t>
            </a:r>
          </a:p>
        </p:txBody>
      </p:sp>
      <p:sp>
        <p:nvSpPr>
          <p:cNvPr id="512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638ED36-AD63-46A0-A7B2-AD241F7F02DC}" type="slidenum">
              <a:rPr lang="en-US" sz="1400"/>
              <a:pPr algn="r"/>
              <a:t>22</a:t>
            </a:fld>
            <a:endParaRPr lang="en-US" sz="140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533400" y="1295400"/>
            <a:ext cx="8153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/>
              <a:t>Поддержание национальных </a:t>
            </a:r>
            <a:r>
              <a:rPr lang="en-US" sz="2400" dirty="0" smtClean="0"/>
              <a:t>DNS </a:t>
            </a:r>
            <a:r>
              <a:rPr lang="ru-RU" sz="2400" dirty="0" smtClean="0"/>
              <a:t>серверов на современном техническом уровне</a:t>
            </a:r>
            <a:r>
              <a:rPr lang="en-US" sz="2400" dirty="0" smtClean="0"/>
              <a:t>, </a:t>
            </a:r>
            <a:r>
              <a:rPr lang="ru-RU" sz="2400" dirty="0" smtClean="0"/>
              <a:t>обеспечение надежного </a:t>
            </a:r>
            <a:r>
              <a:rPr lang="en-US" sz="2400" dirty="0" smtClean="0"/>
              <a:t>DNS </a:t>
            </a:r>
            <a:r>
              <a:rPr lang="ru-RU" sz="2400" dirty="0" smtClean="0"/>
              <a:t>сервиса</a:t>
            </a:r>
            <a:r>
              <a:rPr lang="hy-AM" sz="2400" dirty="0"/>
              <a:t/>
            </a:r>
            <a:br>
              <a:rPr lang="hy-AM" sz="2400" dirty="0"/>
            </a:br>
            <a:r>
              <a:rPr lang="en-US" sz="2400" dirty="0"/>
              <a:t>- </a:t>
            </a:r>
            <a:r>
              <a:rPr lang="ru-RU" sz="2400" dirty="0" smtClean="0"/>
              <a:t>Апгрейд аппаратуры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DNSSEC</a:t>
            </a:r>
            <a:br>
              <a:rPr lang="en-US" sz="2400" dirty="0"/>
            </a:br>
            <a:r>
              <a:rPr lang="en-US" sz="2400" dirty="0"/>
              <a:t>-</a:t>
            </a:r>
            <a:r>
              <a:rPr lang="hy-AM" sz="2400" dirty="0"/>
              <a:t> </a:t>
            </a:r>
            <a:r>
              <a:rPr lang="en-US" sz="2400" dirty="0"/>
              <a:t>IPv6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Предоставление качественных услуг</a:t>
            </a:r>
            <a:r>
              <a:rPr lang="en-US" sz="2400" dirty="0" smtClean="0"/>
              <a:t> </a:t>
            </a:r>
            <a:r>
              <a:rPr lang="ru-RU" sz="2400" dirty="0" smtClean="0"/>
              <a:t>потребителям </a:t>
            </a:r>
            <a:r>
              <a:rPr lang="en-US" sz="2400" dirty="0" smtClean="0"/>
              <a:t>(</a:t>
            </a:r>
            <a:r>
              <a:rPr lang="ru-RU" sz="2400" dirty="0" smtClean="0"/>
              <a:t>Регистраторам и регистрантам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Развивать и обновлять правила регистрации доменов в зоне</a:t>
            </a:r>
            <a:r>
              <a:rPr lang="en-US" sz="2400" dirty="0" smtClean="0"/>
              <a:t> </a:t>
            </a:r>
            <a:r>
              <a:rPr lang="en-US" sz="2400" dirty="0"/>
              <a:t>.am </a:t>
            </a:r>
            <a:r>
              <a:rPr lang="ru-RU" sz="2400" dirty="0" smtClean="0"/>
              <a:t>и приводить их в соответствие с национальными законами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Разрабатывать правила разрешения споров и координировать их с ВОИС</a:t>
            </a:r>
            <a:endParaRPr lang="en-US" sz="2400" dirty="0"/>
          </a:p>
          <a:p>
            <a:pPr marL="342900" indent="-342900">
              <a:buFontTx/>
              <a:buAutoNum type="arabicPeriod"/>
            </a:pP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D549B-43E0-44D2-A32E-AF30D6172A4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/>
                </a:solidFill>
              </a:rPr>
              <a:t>Надежность </a:t>
            </a:r>
            <a:r>
              <a:rPr lang="en-US" sz="3600" b="1" dirty="0" smtClean="0">
                <a:solidFill>
                  <a:schemeClr val="accent6"/>
                </a:solidFill>
              </a:rPr>
              <a:t>DNS </a:t>
            </a:r>
            <a:r>
              <a:rPr lang="ru-RU" sz="3600" b="1" dirty="0" smtClean="0">
                <a:solidFill>
                  <a:schemeClr val="accent6"/>
                </a:solidFill>
              </a:rPr>
              <a:t>сервиса</a:t>
            </a:r>
            <a:r>
              <a:rPr lang="en-US" sz="3600" b="1" dirty="0" smtClean="0">
                <a:solidFill>
                  <a:schemeClr val="accent6"/>
                </a:solidFill>
              </a:rPr>
              <a:t> </a:t>
            </a:r>
            <a:r>
              <a:rPr lang="ru-RU" sz="3600" b="1" dirty="0" smtClean="0">
                <a:solidFill>
                  <a:schemeClr val="accent6"/>
                </a:solidFill>
              </a:rPr>
              <a:t>Армении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8197" name="Footer Placeholder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ISOC Annual Meeting, Yerevan, Nov. 7, 2012</a:t>
            </a:r>
          </a:p>
        </p:txBody>
      </p:sp>
      <p:sp>
        <p:nvSpPr>
          <p:cNvPr id="819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82054CE-A4CC-4FC8-802E-6FAC4680FE44}" type="slidenum">
              <a:rPr lang="en-US" sz="1400"/>
              <a:pPr algn="r"/>
              <a:t>23</a:t>
            </a:fld>
            <a:endParaRPr lang="en-US" sz="1400"/>
          </a:p>
        </p:txBody>
      </p:sp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457200" y="1752600"/>
            <a:ext cx="8305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sz="2800" dirty="0"/>
              <a:t>     </a:t>
            </a:r>
            <a:r>
              <a:rPr lang="ru-RU" sz="2800" dirty="0" smtClean="0"/>
              <a:t>Два независимых Интернет соединения</a:t>
            </a:r>
          </a:p>
          <a:p>
            <a:pPr lvl="1">
              <a:buFontTx/>
              <a:buChar char="•"/>
            </a:pPr>
            <a:r>
              <a:rPr lang="en-US" sz="2800" dirty="0" smtClean="0"/>
              <a:t>      </a:t>
            </a:r>
            <a:r>
              <a:rPr lang="ru-RU" sz="2800" dirty="0" smtClean="0"/>
              <a:t>Современная аппаратура</a:t>
            </a: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      </a:t>
            </a:r>
            <a:r>
              <a:rPr lang="ru-RU" sz="2800" dirty="0" smtClean="0"/>
              <a:t>Копия</a:t>
            </a:r>
            <a:r>
              <a:rPr lang="en-US" sz="2800" dirty="0" smtClean="0"/>
              <a:t> </a:t>
            </a:r>
            <a:r>
              <a:rPr lang="en-US" sz="2800" dirty="0"/>
              <a:t>DNS </a:t>
            </a:r>
            <a:r>
              <a:rPr lang="ru-RU" sz="2800" dirty="0" smtClean="0"/>
              <a:t>серверов в </a:t>
            </a:r>
            <a:r>
              <a:rPr lang="en-US" sz="2800" dirty="0" smtClean="0"/>
              <a:t> </a:t>
            </a:r>
            <a:r>
              <a:rPr lang="hy-AM" sz="2800" dirty="0"/>
              <a:t>ASNET-AM</a:t>
            </a: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      DNSSEC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      </a:t>
            </a:r>
            <a:r>
              <a:rPr lang="ru-RU" sz="2800" dirty="0" smtClean="0"/>
              <a:t>Сервер </a:t>
            </a:r>
            <a:r>
              <a:rPr lang="en-US" sz="2800" dirty="0" smtClean="0"/>
              <a:t>Community</a:t>
            </a:r>
            <a:r>
              <a:rPr lang="ru-RU" sz="2800" dirty="0" smtClean="0"/>
              <a:t> </a:t>
            </a:r>
            <a:r>
              <a:rPr lang="en-US" sz="2800" dirty="0" smtClean="0"/>
              <a:t>DNS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/>
              <a:t>Перспективы российско-армянской интеграции, Ереван.</a:t>
            </a:r>
            <a:endParaRPr lang="en-US" dirty="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CACD73-CFB3-42DF-A150-281810C5CBA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31242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6"/>
                </a:solidFill>
              </a:rPr>
              <a:t>DNSSEC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922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A23DB82-1C7D-4A53-87EA-F16F0728227A}" type="slidenum">
              <a:rPr lang="en-US" sz="1400"/>
              <a:pPr algn="r"/>
              <a:t>24</a:t>
            </a:fld>
            <a:endParaRPr lang="en-US" sz="1400"/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 dirty="0"/>
              <a:t>    </a:t>
            </a:r>
            <a:r>
              <a:rPr lang="en-US" sz="3200" b="1" dirty="0"/>
              <a:t>DNSSEC </a:t>
            </a:r>
            <a:r>
              <a:rPr lang="en-US" sz="3200" b="1" dirty="0" smtClean="0"/>
              <a:t>– </a:t>
            </a:r>
            <a:r>
              <a:rPr lang="ru-RU" sz="3200" b="1" dirty="0" smtClean="0"/>
              <a:t>внедрен в</a:t>
            </a:r>
            <a:r>
              <a:rPr lang="en-US" sz="3200" b="1" dirty="0" smtClean="0"/>
              <a:t> </a:t>
            </a:r>
            <a:r>
              <a:rPr lang="ru-RU" sz="3200" b="1" dirty="0" smtClean="0"/>
              <a:t>июле</a:t>
            </a:r>
            <a:r>
              <a:rPr lang="en-US" sz="3200" b="1" dirty="0" smtClean="0"/>
              <a:t> </a:t>
            </a:r>
            <a:r>
              <a:rPr lang="en-US" sz="3200" b="1" dirty="0"/>
              <a:t>2011.</a:t>
            </a:r>
          </a:p>
          <a:p>
            <a:r>
              <a:rPr lang="en-US" sz="3200" b="1" dirty="0"/>
              <a:t>  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04CAC4-242C-4253-8947-A9348022A70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293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E26DCA7-FDA5-46F9-A001-B65089A827DD}" type="slidenum">
              <a:rPr lang="en-US" sz="1400"/>
              <a:pPr algn="r"/>
              <a:t>25</a:t>
            </a:fld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1752600" y="2286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6"/>
                </a:solidFill>
              </a:rPr>
              <a:t>Сервер</a:t>
            </a:r>
            <a:r>
              <a:rPr lang="en-US" sz="3600" b="1" dirty="0" smtClean="0">
                <a:solidFill>
                  <a:schemeClr val="accent6"/>
                </a:solidFill>
              </a:rPr>
              <a:t> Community DNS</a:t>
            </a:r>
            <a:endParaRPr lang="en-US" dirty="0"/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838200" y="198120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t">
              <a:buFontTx/>
              <a:buChar char="•"/>
              <a:tabLst>
                <a:tab pos="457200" algn="l"/>
              </a:tabLst>
            </a:pPr>
            <a:r>
              <a:rPr lang="en-US" sz="2800" b="1" dirty="0">
                <a:latin typeface="Helvetica" pitchFamily="34" charset="0"/>
                <a:cs typeface="Times New Roman" pitchFamily="18" charset="0"/>
              </a:rPr>
              <a:t>CDNS </a:t>
            </a:r>
            <a:r>
              <a:rPr lang="en-US" sz="2800" b="1" dirty="0" err="1" smtClean="0">
                <a:latin typeface="Helvetica" pitchFamily="34" charset="0"/>
                <a:cs typeface="Times New Roman" pitchFamily="18" charset="0"/>
              </a:rPr>
              <a:t>поддерживает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elvetica" pitchFamily="34" charset="0"/>
                <a:cs typeface="Times New Roman" pitchFamily="18" charset="0"/>
              </a:rPr>
              <a:t>около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Helvetica" pitchFamily="34" charset="0"/>
                <a:cs typeface="Times New Roman" pitchFamily="18" charset="0"/>
              </a:rPr>
              <a:t>68% </a:t>
            </a:r>
            <a:r>
              <a:rPr lang="en-US" sz="2800" b="1" dirty="0" err="1" smtClean="0">
                <a:latin typeface="Helvetica" pitchFamily="34" charset="0"/>
                <a:cs typeface="Times New Roman" pitchFamily="18" charset="0"/>
              </a:rPr>
              <a:t>доменных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elvetica" pitchFamily="34" charset="0"/>
                <a:cs typeface="Times New Roman" pitchFamily="18" charset="0"/>
              </a:rPr>
              <a:t>имен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elvetica" pitchFamily="34" charset="0"/>
                <a:cs typeface="Times New Roman" pitchFamily="18" charset="0"/>
              </a:rPr>
              <a:t>всего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elvetica" pitchFamily="34" charset="0"/>
                <a:cs typeface="Times New Roman" pitchFamily="18" charset="0"/>
              </a:rPr>
              <a:t>Интернета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DA3B0F-6B38-4366-8997-C75F9BDFF94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365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BDD5553-8B69-4963-9B93-53F150BFF0A4}" type="slidenum">
              <a:rPr lang="en-US" sz="1400"/>
              <a:pPr algn="r"/>
              <a:t>26</a:t>
            </a:fld>
            <a:endParaRPr 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6629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6"/>
                </a:solidFill>
              </a:rPr>
              <a:t>Country DNS IPv6 readiness</a:t>
            </a: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838200" y="2590800"/>
            <a:ext cx="800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   </a:t>
            </a:r>
            <a:r>
              <a:rPr lang="en-US" sz="2800" dirty="0" smtClean="0"/>
              <a:t>DNS </a:t>
            </a:r>
            <a:r>
              <a:rPr lang="ru-RU" sz="2800" dirty="0" smtClean="0"/>
              <a:t>сервисы</a:t>
            </a:r>
            <a:r>
              <a:rPr lang="en-US" sz="2800" dirty="0" smtClean="0"/>
              <a:t> </a:t>
            </a:r>
            <a:r>
              <a:rPr lang="ru-RU" sz="2800" dirty="0" smtClean="0"/>
              <a:t>имеют </a:t>
            </a:r>
            <a:r>
              <a:rPr lang="en-US" sz="2800" dirty="0" smtClean="0"/>
              <a:t>IPv6 </a:t>
            </a:r>
            <a:r>
              <a:rPr lang="ru-RU" sz="2800" dirty="0" smtClean="0"/>
              <a:t>готовность с </a:t>
            </a:r>
            <a:r>
              <a:rPr lang="en-US" sz="2800" dirty="0" smtClean="0"/>
              <a:t>2006</a:t>
            </a:r>
            <a:r>
              <a:rPr lang="ru-RU" sz="2800" dirty="0" smtClean="0"/>
              <a:t> года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E35A5-AD22-49ED-A799-789319943E6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741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AD4019D-75B6-4E38-A044-33311FAF5610}" type="slidenum">
              <a:rPr lang="en-US" sz="1400"/>
              <a:pPr algn="r"/>
              <a:t>27</a:t>
            </a:fld>
            <a:endParaRPr lang="en-US" sz="1400"/>
          </a:p>
        </p:txBody>
      </p:sp>
      <p:sp>
        <p:nvSpPr>
          <p:cNvPr id="5" name="Oval 4"/>
          <p:cNvSpPr/>
          <p:nvPr/>
        </p:nvSpPr>
        <p:spPr>
          <a:xfrm>
            <a:off x="1219200" y="2133600"/>
            <a:ext cx="1752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ISOC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AM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2133600"/>
            <a:ext cx="1752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ITC (AMNIC)</a:t>
            </a:r>
          </a:p>
        </p:txBody>
      </p:sp>
      <p:sp>
        <p:nvSpPr>
          <p:cNvPr id="8" name="Oval 7"/>
          <p:cNvSpPr/>
          <p:nvPr/>
        </p:nvSpPr>
        <p:spPr>
          <a:xfrm>
            <a:off x="6553200" y="1143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532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600" y="4800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5" idx="6"/>
            <a:endCxn id="6" idx="2"/>
          </p:cNvCxnSpPr>
          <p:nvPr/>
        </p:nvCxnSpPr>
        <p:spPr>
          <a:xfrm>
            <a:off x="2971800" y="29718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1"/>
          </p:cNvCxnSpPr>
          <p:nvPr/>
        </p:nvCxnSpPr>
        <p:spPr>
          <a:xfrm>
            <a:off x="5105400" y="3505200"/>
            <a:ext cx="1655763" cy="13509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7"/>
          </p:cNvCxnSpPr>
          <p:nvPr/>
        </p:nvCxnSpPr>
        <p:spPr>
          <a:xfrm rot="5400000" flipH="1" flipV="1">
            <a:off x="5349081" y="1175544"/>
            <a:ext cx="931863" cy="1476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2"/>
          </p:cNvCxnSpPr>
          <p:nvPr/>
        </p:nvCxnSpPr>
        <p:spPr>
          <a:xfrm flipV="1">
            <a:off x="5181600" y="1866900"/>
            <a:ext cx="1371600" cy="723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257800" y="2438400"/>
            <a:ext cx="1295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25" name="TextBox 30"/>
          <p:cNvSpPr txBox="1">
            <a:spLocks noChangeArrowheads="1"/>
          </p:cNvSpPr>
          <p:nvPr/>
        </p:nvSpPr>
        <p:spPr bwMode="auto">
          <a:xfrm>
            <a:off x="5791200" y="6858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/>
              <a:t>Регистраторы</a:t>
            </a:r>
            <a:endParaRPr lang="en-US" sz="2400" dirty="0"/>
          </a:p>
        </p:txBody>
      </p:sp>
      <p:sp>
        <p:nvSpPr>
          <p:cNvPr id="17426" name="TextBox 32"/>
          <p:cNvSpPr txBox="1">
            <a:spLocks noChangeArrowheads="1"/>
          </p:cNvSpPr>
          <p:nvPr/>
        </p:nvSpPr>
        <p:spPr bwMode="auto">
          <a:xfrm>
            <a:off x="685800" y="1447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 smtClean="0"/>
              <a:t>Менеджер</a:t>
            </a:r>
            <a:endParaRPr lang="en-US" sz="2800" dirty="0"/>
          </a:p>
        </p:txBody>
      </p:sp>
      <p:sp>
        <p:nvSpPr>
          <p:cNvPr id="17427" name="TextBox 33"/>
          <p:cNvSpPr txBox="1">
            <a:spLocks noChangeArrowheads="1"/>
          </p:cNvSpPr>
          <p:nvPr/>
        </p:nvSpPr>
        <p:spPr bwMode="auto">
          <a:xfrm>
            <a:off x="3657600" y="14478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/>
              <a:t>Регистр</a:t>
            </a:r>
            <a:endParaRPr lang="en-US" sz="2800" dirty="0"/>
          </a:p>
        </p:txBody>
      </p:sp>
      <p:sp>
        <p:nvSpPr>
          <p:cNvPr id="17428" name="Text Placeholder 35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1981200" cy="646113"/>
          </a:xfr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sz="3600" dirty="0" smtClean="0"/>
              <a:t>AM TLD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CA6C4-019C-4671-B494-ABD53CE48DC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2743200" cy="411162"/>
          </a:xfrm>
        </p:spPr>
        <p:txBody>
          <a:bodyPr/>
          <a:lstStyle/>
          <a:p>
            <a:r>
              <a:rPr lang="ru-RU" sz="2800" b="1" dirty="0" smtClean="0"/>
              <a:t>Регистраторы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AATVC CJSC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ABCDomain LLC (formerly ARMINCO Ltd)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ARANEA LLC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Armenian Datacom Company CJSC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Arminco-NK LLC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Dolphin Ltd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GlobalAR LLC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iCON Communications CJSC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K-Telecom CJSC (VivaCell-MTS)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Mastercomp LLC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NETSYS JV LLC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ShTE LtdUcom LLC</a:t>
            </a:r>
            <a:endParaRPr lang="en-US" sz="2000" smtClean="0"/>
          </a:p>
          <a:p>
            <a:pPr>
              <a:buFontTx/>
              <a:buNone/>
            </a:pPr>
            <a:r>
              <a:rPr lang="ru-RU" sz="2000" smtClean="0"/>
              <a:t>WEB Ltd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ADD3BD-2FFC-4F5E-92C9-0F961673218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946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8C8D101-017D-4A71-B838-C447F972D0FF}" type="slidenum">
              <a:rPr lang="en-US" sz="1400"/>
              <a:pPr algn="r"/>
              <a:t>29</a:t>
            </a:fld>
            <a:endParaRPr 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486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/>
                </a:solidFill>
              </a:rPr>
              <a:t>Бесплатные домены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609600" y="1676400"/>
            <a:ext cx="800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   </a:t>
            </a:r>
            <a:r>
              <a:rPr lang="ru-RU" sz="2800" dirty="0" smtClean="0"/>
              <a:t>Президентские, правительственные, министерские и муниципальные домены регистрируются бесплатно и бессрочно.</a:t>
            </a:r>
            <a:br>
              <a:rPr lang="ru-RU" sz="2800" dirty="0" smtClean="0"/>
            </a:b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  </a:t>
            </a:r>
            <a:r>
              <a:rPr lang="ru-RU" sz="2800" dirty="0" smtClean="0"/>
              <a:t>Домены НПО и благотворительных организаций также могут быть включены в список бесплатных по решнию</a:t>
            </a:r>
            <a:r>
              <a:rPr lang="en-US" sz="2800" dirty="0" smtClean="0"/>
              <a:t> </a:t>
            </a:r>
            <a:r>
              <a:rPr lang="ru-RU" sz="2800" dirty="0" smtClean="0"/>
              <a:t>совета общества.</a:t>
            </a:r>
            <a:endParaRPr lang="en-US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управления Интернетом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828800"/>
            <a:ext cx="853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кибербезопасность;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от WCIT 2012 до WSIS 2015: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прогнозы будущего;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правовые аспекты регулирования Интернета;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электронное правительство;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детский интернет;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экономика доменной индустрии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044F39-7B06-4F08-A8E2-E594FC2A441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запрещенных имен доменов</a:t>
            </a:r>
            <a:endParaRPr lang="en-US" dirty="0" smtClean="0"/>
          </a:p>
        </p:txBody>
      </p:sp>
      <p:sp>
        <p:nvSpPr>
          <p:cNvPr id="2151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5A2F1AA-E2A7-4C02-993B-3C2E52D96512}" type="slidenum">
              <a:rPr lang="en-US" sz="1400"/>
              <a:pPr algn="r"/>
              <a:t>30</a:t>
            </a:fld>
            <a:endParaRPr lang="en-US" sz="1400"/>
          </a:p>
        </p:txBody>
      </p:sp>
      <p:sp>
        <p:nvSpPr>
          <p:cNvPr id="21511" name="TextBox 5"/>
          <p:cNvSpPr txBox="1">
            <a:spLocks noChangeArrowheads="1"/>
          </p:cNvSpPr>
          <p:nvPr/>
        </p:nvSpPr>
        <p:spPr bwMode="auto">
          <a:xfrm>
            <a:off x="838200" y="1752600"/>
            <a:ext cx="7467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600 имен наболее известных товарных знаков</a:t>
            </a:r>
            <a:br>
              <a:rPr lang="ru-RU" sz="3200" dirty="0" smtClean="0"/>
            </a:b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 Неэтичные имена </a:t>
            </a:r>
            <a:endParaRPr lang="en-US" sz="32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0153F-EB32-44A0-890A-CC61CAA9FCD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3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C00524-DFD4-4A24-B4BC-8CEEC63834BA}" type="slidenum">
              <a:rPr lang="en-US" sz="1400"/>
              <a:pPr algn="r"/>
              <a:t>31</a:t>
            </a:fld>
            <a:endParaRPr lang="en-US" sz="140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chemeClr val="accent2"/>
                </a:solidFill>
              </a:rPr>
              <a:t>Количество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</a:rPr>
              <a:t>доменов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</a:rPr>
              <a:t>зарегистрированных</a:t>
            </a:r>
            <a:r>
              <a:rPr lang="en-US" sz="3600" b="1" dirty="0" smtClean="0">
                <a:solidFill>
                  <a:schemeClr val="accent2"/>
                </a:solidFill>
              </a:rPr>
              <a:t> в </a:t>
            </a:r>
            <a:r>
              <a:rPr lang="en-US" sz="3600" b="1" dirty="0" err="1" smtClean="0">
                <a:solidFill>
                  <a:schemeClr val="accent2"/>
                </a:solidFill>
              </a:rPr>
              <a:t>зоне</a:t>
            </a:r>
            <a:r>
              <a:rPr lang="en-US" sz="3600" b="1" dirty="0" smtClean="0">
                <a:solidFill>
                  <a:schemeClr val="accent2"/>
                </a:solidFill>
              </a:rPr>
              <a:t> .AM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905000"/>
          <a:ext cx="8534400" cy="3889375"/>
        </p:xfrm>
        <a:graphic>
          <a:graphicData uri="http://schemas.openxmlformats.org/presentationml/2006/ole">
            <p:oleObj spid="_x0000_s1026" name="Worksheet" r:id="rId3" imgW="9134521" imgH="4286250" progId="Excel.Sheet.8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BAE740-5458-4D3C-9406-C200847DE41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2533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0E57A2A-9E0F-4B9E-A88C-D1F261158657}" type="slidenum">
              <a:rPr lang="en-US" sz="1400"/>
              <a:pPr algn="r"/>
              <a:t>32</a:t>
            </a:fld>
            <a:endParaRPr 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1752600" y="304800"/>
            <a:ext cx="480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accent6"/>
                </a:solidFill>
              </a:rPr>
              <a:t>Разрешение споров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685800" y="1143000"/>
            <a:ext cx="7696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AMNIC </a:t>
            </a:r>
            <a:r>
              <a:rPr lang="en-US" sz="2000" dirty="0" smtClean="0"/>
              <a:t> </a:t>
            </a:r>
            <a:r>
              <a:rPr lang="en-US" sz="2000" dirty="0" err="1" smtClean="0"/>
              <a:t>принял</a:t>
            </a:r>
            <a:r>
              <a:rPr lang="en-US" sz="2000" dirty="0" smtClean="0"/>
              <a:t> </a:t>
            </a:r>
            <a:r>
              <a:rPr lang="en-US" sz="2000" dirty="0" err="1" smtClean="0"/>
              <a:t>процедуру</a:t>
            </a:r>
            <a:r>
              <a:rPr lang="en-US" sz="2000" dirty="0" smtClean="0"/>
              <a:t> UDRP </a:t>
            </a:r>
            <a:r>
              <a:rPr lang="en-US" sz="2000" dirty="0" err="1" smtClean="0"/>
              <a:t>как</a:t>
            </a:r>
            <a:r>
              <a:rPr lang="en-US" sz="2000" dirty="0" smtClean="0"/>
              <a:t> </a:t>
            </a:r>
            <a:r>
              <a:rPr lang="en-US" sz="2000" dirty="0" err="1" smtClean="0"/>
              <a:t>основу</a:t>
            </a:r>
            <a:r>
              <a:rPr lang="en-US" sz="2000" dirty="0" smtClean="0"/>
              <a:t> </a:t>
            </a:r>
            <a:r>
              <a:rPr lang="en-US" sz="2000" dirty="0" err="1" smtClean="0"/>
              <a:t>для</a:t>
            </a:r>
            <a:r>
              <a:rPr lang="en-US" sz="2000" dirty="0" smtClean="0"/>
              <a:t> </a:t>
            </a:r>
            <a:r>
              <a:rPr lang="en-US" sz="2000" dirty="0" err="1" smtClean="0"/>
              <a:t>решения</a:t>
            </a:r>
            <a:r>
              <a:rPr lang="en-US" sz="2000" dirty="0" smtClean="0"/>
              <a:t> </a:t>
            </a:r>
            <a:r>
              <a:rPr lang="en-US" sz="2000" dirty="0" err="1" smtClean="0"/>
              <a:t>споров</a:t>
            </a:r>
            <a:r>
              <a:rPr lang="en-US" sz="2000" dirty="0" smtClean="0"/>
              <a:t> </a:t>
            </a:r>
            <a:r>
              <a:rPr lang="en-US" sz="2000" dirty="0" err="1" smtClean="0"/>
              <a:t>по</a:t>
            </a:r>
            <a:r>
              <a:rPr lang="en-US" sz="2000" dirty="0" smtClean="0"/>
              <a:t> </a:t>
            </a:r>
            <a:r>
              <a:rPr lang="en-US" sz="2000" dirty="0" err="1" smtClean="0"/>
              <a:t>именам</a:t>
            </a:r>
            <a:r>
              <a:rPr lang="en-US" sz="2000" dirty="0" smtClean="0"/>
              <a:t> </a:t>
            </a:r>
            <a:r>
              <a:rPr lang="en-US" sz="2000" dirty="0" err="1" smtClean="0"/>
              <a:t>доменов</a:t>
            </a:r>
            <a:r>
              <a:rPr lang="en-US" sz="2000" dirty="0" smtClean="0"/>
              <a:t> с </a:t>
            </a:r>
            <a:r>
              <a:rPr lang="en-US" sz="2000" dirty="0" err="1" smtClean="0"/>
              <a:t>арбитражем</a:t>
            </a:r>
            <a:r>
              <a:rPr lang="en-US" sz="2000" dirty="0" smtClean="0"/>
              <a:t> ВОИС.</a:t>
            </a:r>
          </a:p>
          <a:p>
            <a:r>
              <a:rPr lang="en-US" sz="2000" dirty="0" err="1" smtClean="0"/>
              <a:t>Однако</a:t>
            </a:r>
            <a:r>
              <a:rPr lang="en-US" sz="2000" dirty="0" smtClean="0"/>
              <a:t> </a:t>
            </a:r>
            <a:r>
              <a:rPr lang="en-US" sz="2000" dirty="0" err="1" smtClean="0"/>
              <a:t>проведение</a:t>
            </a:r>
            <a:r>
              <a:rPr lang="en-US" sz="2000" dirty="0" smtClean="0"/>
              <a:t> </a:t>
            </a:r>
            <a:r>
              <a:rPr lang="en-US" sz="2000" dirty="0" err="1" smtClean="0"/>
              <a:t>решений</a:t>
            </a:r>
            <a:r>
              <a:rPr lang="en-US" sz="2000" dirty="0" smtClean="0"/>
              <a:t> ВОИС </a:t>
            </a:r>
            <a:r>
              <a:rPr lang="en-US" sz="2000" dirty="0" err="1" smtClean="0"/>
              <a:t>сталкивается</a:t>
            </a:r>
            <a:r>
              <a:rPr lang="en-US" sz="2000" dirty="0" smtClean="0"/>
              <a:t> </a:t>
            </a:r>
            <a:r>
              <a:rPr lang="en-US" sz="2000" dirty="0" err="1" smtClean="0"/>
              <a:t>со</a:t>
            </a:r>
            <a:r>
              <a:rPr lang="en-US" sz="2000" dirty="0" smtClean="0"/>
              <a:t> </a:t>
            </a:r>
            <a:r>
              <a:rPr lang="en-US" sz="2000" dirty="0" err="1" smtClean="0"/>
              <a:t>значительными</a:t>
            </a:r>
            <a:r>
              <a:rPr lang="en-US" sz="2000" dirty="0" smtClean="0"/>
              <a:t> </a:t>
            </a:r>
            <a:r>
              <a:rPr lang="en-US" sz="2000" dirty="0" err="1" smtClean="0"/>
              <a:t>трудностями</a:t>
            </a:r>
            <a:r>
              <a:rPr lang="en-US" sz="2000" dirty="0" smtClean="0"/>
              <a:t>. </a:t>
            </a:r>
            <a:r>
              <a:rPr lang="en-US" sz="2000" dirty="0" err="1" smtClean="0"/>
              <a:t>Нам</a:t>
            </a:r>
            <a:r>
              <a:rPr lang="en-US" sz="2000" dirty="0" smtClean="0"/>
              <a:t> </a:t>
            </a:r>
            <a:r>
              <a:rPr lang="en-US" sz="2000" dirty="0" err="1" smtClean="0"/>
              <a:t>пришлось</a:t>
            </a:r>
            <a:r>
              <a:rPr lang="en-US" sz="2000" dirty="0" smtClean="0"/>
              <a:t> </a:t>
            </a:r>
            <a:r>
              <a:rPr lang="en-US" sz="2000" dirty="0" err="1" smtClean="0"/>
              <a:t>коренным</a:t>
            </a:r>
            <a:r>
              <a:rPr lang="en-US" sz="2000" dirty="0" smtClean="0"/>
              <a:t> </a:t>
            </a:r>
            <a:r>
              <a:rPr lang="en-US" sz="2000" dirty="0" err="1" smtClean="0"/>
              <a:t>образом</a:t>
            </a:r>
            <a:r>
              <a:rPr lang="en-US" sz="2000" dirty="0" smtClean="0"/>
              <a:t> </a:t>
            </a:r>
            <a:r>
              <a:rPr lang="en-US" sz="2000" dirty="0" err="1" smtClean="0"/>
              <a:t>изменить</a:t>
            </a:r>
            <a:r>
              <a:rPr lang="en-US" sz="2000" dirty="0" smtClean="0"/>
              <a:t> </a:t>
            </a:r>
            <a:r>
              <a:rPr lang="en-US" sz="2000" dirty="0" err="1" smtClean="0"/>
              <a:t>договора</a:t>
            </a:r>
            <a:r>
              <a:rPr lang="en-US" sz="2000" dirty="0" smtClean="0"/>
              <a:t> </a:t>
            </a:r>
            <a:r>
              <a:rPr lang="en-US" sz="2000" dirty="0" err="1" smtClean="0"/>
              <a:t>между</a:t>
            </a:r>
            <a:r>
              <a:rPr lang="en-US" sz="2000" dirty="0" smtClean="0"/>
              <a:t> </a:t>
            </a:r>
            <a:r>
              <a:rPr lang="en-US" sz="2000" dirty="0" err="1" smtClean="0"/>
              <a:t>Регистром</a:t>
            </a:r>
            <a:r>
              <a:rPr lang="en-US" sz="2000" dirty="0" smtClean="0"/>
              <a:t> и </a:t>
            </a:r>
            <a:r>
              <a:rPr lang="en-US" sz="2000" dirty="0" err="1" smtClean="0"/>
              <a:t>регистраторами</a:t>
            </a:r>
            <a:r>
              <a:rPr lang="en-US" sz="2000" dirty="0" smtClean="0"/>
              <a:t>, а </a:t>
            </a:r>
            <a:r>
              <a:rPr lang="en-US" sz="2000" dirty="0" err="1" smtClean="0"/>
              <a:t>также</a:t>
            </a:r>
            <a:r>
              <a:rPr lang="en-US" sz="2000" dirty="0" smtClean="0"/>
              <a:t> </a:t>
            </a:r>
            <a:r>
              <a:rPr lang="en-US" sz="2000" dirty="0" err="1" smtClean="0"/>
              <a:t>между</a:t>
            </a:r>
            <a:r>
              <a:rPr lang="en-US" sz="2000" dirty="0" smtClean="0"/>
              <a:t> </a:t>
            </a:r>
            <a:r>
              <a:rPr lang="en-US" sz="2000" dirty="0" err="1" smtClean="0"/>
              <a:t>регистраторами</a:t>
            </a:r>
            <a:r>
              <a:rPr lang="en-US" sz="2000" dirty="0" smtClean="0"/>
              <a:t> и </a:t>
            </a:r>
            <a:r>
              <a:rPr lang="en-US" sz="2000" dirty="0" err="1" smtClean="0"/>
              <a:t>регистрантами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В </a:t>
            </a:r>
            <a:r>
              <a:rPr lang="en-US" sz="2000" dirty="0" err="1" smtClean="0"/>
              <a:t>то</a:t>
            </a:r>
            <a:r>
              <a:rPr lang="en-US" sz="2000" dirty="0" smtClean="0"/>
              <a:t> </a:t>
            </a:r>
            <a:r>
              <a:rPr lang="en-US" sz="2000" dirty="0" err="1" smtClean="0"/>
              <a:t>же</a:t>
            </a:r>
            <a:r>
              <a:rPr lang="en-US" sz="2000" dirty="0" smtClean="0"/>
              <a:t> </a:t>
            </a:r>
            <a:r>
              <a:rPr lang="en-US" sz="2000" dirty="0" err="1" smtClean="0"/>
              <a:t>врмя</a:t>
            </a:r>
            <a:r>
              <a:rPr lang="en-US" sz="2000" dirty="0" smtClean="0"/>
              <a:t> </a:t>
            </a:r>
            <a:r>
              <a:rPr lang="en-US" sz="2000" dirty="0" err="1" smtClean="0"/>
              <a:t>для</a:t>
            </a:r>
            <a:r>
              <a:rPr lang="en-US" sz="2000" dirty="0" smtClean="0"/>
              <a:t> </a:t>
            </a:r>
            <a:r>
              <a:rPr lang="en-US" sz="2000" dirty="0" err="1" smtClean="0"/>
              <a:t>решений</a:t>
            </a:r>
            <a:r>
              <a:rPr lang="en-US" sz="2000" dirty="0" smtClean="0"/>
              <a:t> </a:t>
            </a:r>
            <a:r>
              <a:rPr lang="en-US" sz="2000" dirty="0" err="1" smtClean="0"/>
              <a:t>по</a:t>
            </a:r>
            <a:r>
              <a:rPr lang="en-US" sz="2000" dirty="0" smtClean="0"/>
              <a:t> </a:t>
            </a:r>
            <a:r>
              <a:rPr lang="en-US" sz="2000" dirty="0" err="1" smtClean="0"/>
              <a:t>старым</a:t>
            </a:r>
            <a:r>
              <a:rPr lang="en-US" sz="2000" dirty="0" smtClean="0"/>
              <a:t> </a:t>
            </a:r>
            <a:r>
              <a:rPr lang="en-US" sz="2000" dirty="0" err="1" smtClean="0"/>
              <a:t>договорам</a:t>
            </a:r>
            <a:r>
              <a:rPr lang="en-US" sz="2000" dirty="0" smtClean="0"/>
              <a:t> </a:t>
            </a:r>
            <a:r>
              <a:rPr lang="en-US" sz="2000" dirty="0" err="1" smtClean="0"/>
              <a:t>нам</a:t>
            </a:r>
            <a:r>
              <a:rPr lang="en-US" sz="2000" dirty="0" smtClean="0"/>
              <a:t> </a:t>
            </a:r>
            <a:r>
              <a:rPr lang="en-US" sz="2000" dirty="0" err="1" smtClean="0"/>
              <a:t>придется</a:t>
            </a:r>
            <a:r>
              <a:rPr lang="en-US" sz="2000" dirty="0" smtClean="0"/>
              <a:t> </a:t>
            </a:r>
            <a:r>
              <a:rPr lang="en-US" sz="2000" dirty="0" err="1" smtClean="0"/>
              <a:t>обращатся</a:t>
            </a:r>
            <a:r>
              <a:rPr lang="en-US" sz="2000" dirty="0" smtClean="0"/>
              <a:t> к </a:t>
            </a:r>
            <a:r>
              <a:rPr lang="en-US" sz="2000" dirty="0" err="1" smtClean="0"/>
              <a:t>местному</a:t>
            </a:r>
            <a:r>
              <a:rPr lang="en-US" sz="2000" dirty="0" smtClean="0"/>
              <a:t> </a:t>
            </a:r>
            <a:r>
              <a:rPr lang="en-US" sz="2000" dirty="0" err="1" smtClean="0"/>
              <a:t>арбитражу</a:t>
            </a:r>
            <a:r>
              <a:rPr lang="en-US" sz="2000" dirty="0" smtClean="0"/>
              <a:t>. </a:t>
            </a:r>
            <a:r>
              <a:rPr lang="en-US" sz="2000" dirty="0" err="1" smtClean="0"/>
              <a:t>При</a:t>
            </a:r>
            <a:r>
              <a:rPr lang="en-US" sz="2000" dirty="0" smtClean="0"/>
              <a:t> </a:t>
            </a:r>
            <a:r>
              <a:rPr lang="en-US" sz="2000" dirty="0" err="1" smtClean="0"/>
              <a:t>этом</a:t>
            </a:r>
            <a:r>
              <a:rPr lang="en-US" sz="2000" dirty="0" smtClean="0"/>
              <a:t> </a:t>
            </a:r>
            <a:r>
              <a:rPr lang="en-US" sz="2000" dirty="0" err="1" smtClean="0"/>
              <a:t>не</a:t>
            </a:r>
            <a:r>
              <a:rPr lang="en-US" sz="2000" dirty="0" smtClean="0"/>
              <a:t> </a:t>
            </a:r>
            <a:r>
              <a:rPr lang="en-US" sz="2000" dirty="0" err="1" smtClean="0"/>
              <a:t>исключена</a:t>
            </a:r>
            <a:r>
              <a:rPr lang="en-US" sz="2000" dirty="0" smtClean="0"/>
              <a:t> </a:t>
            </a:r>
            <a:r>
              <a:rPr lang="en-US" sz="2000" dirty="0" err="1" smtClean="0"/>
              <a:t>возможность</a:t>
            </a:r>
            <a:r>
              <a:rPr lang="en-US" sz="2000" dirty="0" smtClean="0"/>
              <a:t> </a:t>
            </a:r>
            <a:r>
              <a:rPr lang="en-US" sz="2000" dirty="0" err="1" smtClean="0"/>
              <a:t>опротестовывания</a:t>
            </a:r>
            <a:r>
              <a:rPr lang="en-US" sz="2000" dirty="0" smtClean="0"/>
              <a:t> </a:t>
            </a:r>
            <a:r>
              <a:rPr lang="en-US" sz="2000" dirty="0" err="1" smtClean="0"/>
              <a:t>решений</a:t>
            </a:r>
            <a:r>
              <a:rPr lang="en-US" sz="2000" dirty="0" smtClean="0"/>
              <a:t> </a:t>
            </a:r>
            <a:r>
              <a:rPr lang="en-US" sz="2000" dirty="0" err="1" smtClean="0"/>
              <a:t>арбитража</a:t>
            </a:r>
            <a:r>
              <a:rPr lang="en-US" sz="2000" dirty="0" smtClean="0"/>
              <a:t> в </a:t>
            </a:r>
            <a:r>
              <a:rPr lang="en-US" sz="2000" dirty="0" err="1" smtClean="0"/>
              <a:t>судах</a:t>
            </a:r>
            <a:r>
              <a:rPr lang="en-US" sz="2000" dirty="0" smtClean="0"/>
              <a:t> </a:t>
            </a:r>
            <a:r>
              <a:rPr lang="en-US" sz="2000" dirty="0" err="1" smtClean="0"/>
              <a:t>вышестоящих</a:t>
            </a:r>
            <a:r>
              <a:rPr lang="en-US" sz="2000" dirty="0" smtClean="0"/>
              <a:t> </a:t>
            </a:r>
            <a:r>
              <a:rPr lang="en-US" sz="2000" dirty="0" err="1" smtClean="0"/>
              <a:t>инстанций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В </a:t>
            </a:r>
            <a:r>
              <a:rPr lang="en-US" sz="2000" dirty="0" err="1" smtClean="0"/>
              <a:t>настоящее</a:t>
            </a:r>
            <a:r>
              <a:rPr lang="en-US" sz="2000" dirty="0" smtClean="0"/>
              <a:t> </a:t>
            </a:r>
            <a:r>
              <a:rPr lang="en-US" sz="2000" dirty="0" err="1" smtClean="0"/>
              <a:t>время</a:t>
            </a:r>
            <a:r>
              <a:rPr lang="en-US" sz="2000" dirty="0" smtClean="0"/>
              <a:t> </a:t>
            </a:r>
            <a:r>
              <a:rPr lang="en-US" sz="2000" dirty="0" err="1" smtClean="0"/>
              <a:t>ожидают</a:t>
            </a:r>
            <a:r>
              <a:rPr lang="en-US" sz="2000" dirty="0" smtClean="0"/>
              <a:t> </a:t>
            </a:r>
            <a:r>
              <a:rPr lang="en-US" sz="2000" dirty="0" err="1" smtClean="0"/>
              <a:t>своего</a:t>
            </a:r>
            <a:r>
              <a:rPr lang="en-US" sz="2000" dirty="0" smtClean="0"/>
              <a:t> </a:t>
            </a:r>
            <a:r>
              <a:rPr lang="en-US" sz="2000" dirty="0" err="1" smtClean="0"/>
              <a:t>решения</a:t>
            </a:r>
            <a:r>
              <a:rPr lang="en-US" sz="2000" dirty="0" smtClean="0"/>
              <a:t> </a:t>
            </a:r>
            <a:r>
              <a:rPr lang="en-US" sz="2000" dirty="0" err="1" smtClean="0"/>
              <a:t>дела</a:t>
            </a:r>
            <a:r>
              <a:rPr lang="en-US" sz="2000" dirty="0" smtClean="0"/>
              <a:t> </a:t>
            </a:r>
            <a:r>
              <a:rPr lang="en-US" sz="2000" dirty="0" err="1" smtClean="0"/>
              <a:t>по</a:t>
            </a:r>
            <a:r>
              <a:rPr lang="en-US" sz="2000" dirty="0" smtClean="0"/>
              <a:t> </a:t>
            </a:r>
            <a:r>
              <a:rPr lang="en-US" sz="2000" dirty="0" err="1" smtClean="0"/>
              <a:t>доменнымименам</a:t>
            </a:r>
            <a:r>
              <a:rPr lang="en-US" sz="2000" dirty="0" smtClean="0"/>
              <a:t> </a:t>
            </a:r>
            <a:r>
              <a:rPr lang="en-US" sz="2000" dirty="0" err="1" smtClean="0"/>
              <a:t>allianz.am</a:t>
            </a:r>
            <a:r>
              <a:rPr lang="en-US" sz="2000" dirty="0" smtClean="0"/>
              <a:t>, </a:t>
            </a:r>
            <a:r>
              <a:rPr lang="en-US" sz="2000" dirty="0" err="1" smtClean="0"/>
              <a:t>nespresso.am</a:t>
            </a:r>
            <a:r>
              <a:rPr lang="en-US" sz="2000" dirty="0" smtClean="0"/>
              <a:t>, </a:t>
            </a:r>
            <a:r>
              <a:rPr lang="en-US" sz="2000" dirty="0" err="1" smtClean="0"/>
              <a:t>pepsi.am</a:t>
            </a:r>
            <a:r>
              <a:rPr lang="en-US" sz="2000" dirty="0" smtClean="0"/>
              <a:t>, </a:t>
            </a:r>
            <a:r>
              <a:rPr lang="en-US" sz="2000" dirty="0" err="1" smtClean="0"/>
              <a:t>pepsico.am</a:t>
            </a:r>
            <a:r>
              <a:rPr lang="en-US" sz="2000" dirty="0" smtClean="0"/>
              <a:t>, </a:t>
            </a:r>
            <a:r>
              <a:rPr lang="en-US" sz="2000" dirty="0" err="1" smtClean="0"/>
              <a:t>softline.am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7A3A06-2676-43A4-9EBE-AD0F38A011C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74638"/>
            <a:ext cx="9372600" cy="868362"/>
          </a:xfrm>
        </p:spPr>
        <p:txBody>
          <a:bodyPr/>
          <a:lstStyle/>
          <a:p>
            <a:r>
              <a:rPr lang="ru-RU" sz="3200" dirty="0" smtClean="0">
                <a:solidFill>
                  <a:srgbClr val="000099"/>
                </a:solidFill>
              </a:rPr>
              <a:t>Мониторинг</a:t>
            </a:r>
            <a:r>
              <a:rPr lang="hy-AM" sz="3200" dirty="0" smtClean="0">
                <a:solidFill>
                  <a:srgbClr val="000099"/>
                </a:solidFill>
              </a:rPr>
              <a:t> </a:t>
            </a:r>
            <a:r>
              <a:rPr lang="ru-RU" sz="3200" dirty="0" smtClean="0">
                <a:solidFill>
                  <a:srgbClr val="000099"/>
                </a:solidFill>
              </a:rPr>
              <a:t>взломов веб пространства </a:t>
            </a:r>
            <a:r>
              <a:rPr lang="hy-AM" sz="3200" dirty="0" smtClean="0">
                <a:solidFill>
                  <a:srgbClr val="000099"/>
                </a:solidFill>
              </a:rPr>
              <a:t>.am </a:t>
            </a:r>
            <a:r>
              <a:rPr lang="ru-RU" sz="3600" dirty="0" smtClean="0">
                <a:solidFill>
                  <a:srgbClr val="000099"/>
                </a:solidFill>
              </a:rPr>
              <a:t/>
            </a:r>
            <a:br>
              <a:rPr lang="ru-RU" sz="3600" dirty="0" smtClean="0">
                <a:solidFill>
                  <a:srgbClr val="000099"/>
                </a:solidFill>
              </a:rPr>
            </a:br>
            <a:r>
              <a:rPr lang="en-US" sz="3200" dirty="0" err="1" smtClean="0">
                <a:solidFill>
                  <a:srgbClr val="000099"/>
                </a:solidFill>
              </a:rPr>
              <a:t>Websec.am</a:t>
            </a:r>
            <a:endParaRPr lang="ru-RU" sz="3200" dirty="0" smtClean="0">
              <a:solidFill>
                <a:srgbClr val="000099"/>
              </a:solidFill>
            </a:endParaRPr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0F808EE-872B-4B49-A553-4505E1DA4D8E}" type="slidenum">
              <a:rPr lang="en-US" sz="1400"/>
              <a:pPr algn="r"/>
              <a:t>33</a:t>
            </a:fld>
            <a:endParaRPr lang="en-US" sz="1400"/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1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Источники атак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6961187" cy="4525962"/>
          </a:xfrm>
        </p:spPr>
        <p:txBody>
          <a:bodyPr/>
          <a:lstStyle/>
          <a:p>
            <a:r>
              <a:rPr lang="ru-RU" dirty="0" smtClean="0"/>
              <a:t>Азербайджан </a:t>
            </a:r>
            <a:r>
              <a:rPr lang="en-US" dirty="0" smtClean="0"/>
              <a:t> -  </a:t>
            </a:r>
            <a:r>
              <a:rPr lang="en-US" b="1" dirty="0" smtClean="0"/>
              <a:t>78%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ru-RU" dirty="0" smtClean="0"/>
              <a:t>Турция</a:t>
            </a:r>
            <a:r>
              <a:rPr lang="en-US" dirty="0" smtClean="0"/>
              <a:t>   -  </a:t>
            </a:r>
            <a:r>
              <a:rPr lang="en-US" b="1" dirty="0" smtClean="0"/>
              <a:t>5%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ru-RU" dirty="0" smtClean="0"/>
              <a:t>Германия</a:t>
            </a:r>
            <a:r>
              <a:rPr lang="en-US" dirty="0" smtClean="0"/>
              <a:t>  -  </a:t>
            </a:r>
            <a:r>
              <a:rPr lang="en-US" b="1" dirty="0" smtClean="0"/>
              <a:t>4%</a:t>
            </a:r>
          </a:p>
          <a:p>
            <a:pPr>
              <a:buFontTx/>
              <a:buNone/>
            </a:pPr>
            <a:endParaRPr lang="en-US" dirty="0" smtClean="0"/>
          </a:p>
          <a:p>
            <a:r>
              <a:rPr lang="ru-RU" dirty="0" smtClean="0"/>
              <a:t>Остальные </a:t>
            </a:r>
            <a:r>
              <a:rPr lang="en-US" dirty="0" smtClean="0"/>
              <a:t>– </a:t>
            </a:r>
            <a:r>
              <a:rPr lang="en-US" b="1" dirty="0" smtClean="0"/>
              <a:t>13%</a:t>
            </a:r>
            <a:endParaRPr lang="en-US" dirty="0" smtClean="0"/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4" descr="C:\Users\Linuxoid\Desktop\contact.az\flag-azerbaydzhana-kupit-kiev-8ff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863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Linuxoid\Desktop\contact.az\flag-turc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2708275"/>
            <a:ext cx="8302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Linuxoid\Desktop\contact.az\germany-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8" y="3860800"/>
            <a:ext cx="9302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Linuxoid\Desktop\contact.az\glo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01332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95E30D-EB14-44AC-AA42-0C339326EDF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9701" name="Slide Number Placeholder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0ED557-9F41-4212-9830-213C7B2A7872}" type="slidenum">
              <a:rPr lang="en-US" sz="1400"/>
              <a:pPr algn="r"/>
              <a:t>35</a:t>
            </a:fld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634357" y="2967335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управления Интернетом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828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безопасность и открытость интернета,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неприкосновенность личной жизни в глобальной сети,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фильтрация интернет-трафика,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блокирование доступа к интернет-ресурсам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последствия мер по прекращению доступа к интернету для отдельных лиц, групп лиц и целых стран.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М</a:t>
            </a:r>
            <a:r>
              <a:rPr lang="ru-RU" sz="2000" dirty="0" smtClean="0"/>
              <a:t>одель управления при участии всех заинтересованных сторон (</a:t>
            </a:r>
            <a:r>
              <a:rPr lang="ru-RU" sz="2000" b="1" dirty="0" smtClean="0"/>
              <a:t>мультистейкхолдеризм</a:t>
            </a:r>
            <a:r>
              <a:rPr lang="ru-RU" sz="2000" dirty="0" smtClean="0"/>
              <a:t>)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192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Общество</a:t>
            </a:r>
            <a:r>
              <a:rPr lang="en-US" sz="2000" dirty="0" smtClean="0"/>
              <a:t> </a:t>
            </a:r>
            <a:r>
              <a:rPr lang="en-US" sz="2000" dirty="0" err="1" smtClean="0"/>
              <a:t>Интернет</a:t>
            </a:r>
            <a:r>
              <a:rPr lang="en-US" sz="2000" dirty="0" smtClean="0"/>
              <a:t> </a:t>
            </a:r>
            <a:r>
              <a:rPr lang="en-US" sz="2000" dirty="0" err="1" smtClean="0"/>
              <a:t>Армении</a:t>
            </a:r>
            <a:r>
              <a:rPr lang="en-US" sz="2000" dirty="0" smtClean="0"/>
              <a:t> </a:t>
            </a:r>
            <a:r>
              <a:rPr lang="en-US" sz="2000" dirty="0" err="1" smtClean="0"/>
              <a:t>приветствует</a:t>
            </a:r>
            <a:r>
              <a:rPr lang="en-US" sz="2000" dirty="0" smtClean="0"/>
              <a:t> </a:t>
            </a:r>
            <a:r>
              <a:rPr lang="en-US" sz="2000" dirty="0" err="1" smtClean="0"/>
              <a:t>создание</a:t>
            </a:r>
            <a:r>
              <a:rPr lang="en-US" sz="2000" dirty="0" smtClean="0"/>
              <a:t>  </a:t>
            </a:r>
            <a:r>
              <a:rPr lang="en-US" sz="2000" dirty="0" err="1" smtClean="0"/>
              <a:t>такой</a:t>
            </a:r>
            <a:r>
              <a:rPr lang="en-US" sz="2000" dirty="0" smtClean="0"/>
              <a:t> </a:t>
            </a:r>
            <a:r>
              <a:rPr lang="en-US" sz="2000" dirty="0" err="1" smtClean="0"/>
              <a:t>модели</a:t>
            </a:r>
            <a:r>
              <a:rPr lang="en-US" sz="2000" dirty="0" smtClean="0"/>
              <a:t> и </a:t>
            </a:r>
            <a:r>
              <a:rPr lang="en-US" sz="2000" dirty="0" err="1" smtClean="0"/>
              <a:t>поддерживает</a:t>
            </a:r>
            <a:r>
              <a:rPr lang="en-US" sz="2000" dirty="0" smtClean="0"/>
              <a:t> </a:t>
            </a:r>
            <a:r>
              <a:rPr lang="en-US" sz="2000" dirty="0" err="1" smtClean="0"/>
              <a:t>инициативу</a:t>
            </a:r>
            <a:r>
              <a:rPr lang="en-US" sz="2000" dirty="0" smtClean="0"/>
              <a:t> </a:t>
            </a:r>
            <a:r>
              <a:rPr lang="en-US" sz="2000" dirty="0" err="1" smtClean="0"/>
              <a:t>правительства</a:t>
            </a:r>
            <a:r>
              <a:rPr lang="en-US" sz="2000" dirty="0" smtClean="0"/>
              <a:t> в </a:t>
            </a:r>
            <a:r>
              <a:rPr lang="en-US" sz="2000" dirty="0" err="1" smtClean="0"/>
              <a:t>лице</a:t>
            </a:r>
            <a:r>
              <a:rPr lang="en-US" sz="2000" dirty="0" smtClean="0"/>
              <a:t> </a:t>
            </a:r>
            <a:r>
              <a:rPr lang="en-US" sz="2000" dirty="0" err="1" smtClean="0"/>
              <a:t>Министерства</a:t>
            </a:r>
            <a:r>
              <a:rPr lang="en-US" sz="2000" dirty="0" smtClean="0"/>
              <a:t> </a:t>
            </a:r>
            <a:r>
              <a:rPr lang="en-US" sz="2000" dirty="0" err="1" smtClean="0"/>
              <a:t>транспорта</a:t>
            </a:r>
            <a:r>
              <a:rPr lang="en-US" sz="2000" dirty="0" smtClean="0"/>
              <a:t> и </a:t>
            </a:r>
            <a:r>
              <a:rPr lang="en-US" sz="2000" dirty="0" err="1" smtClean="0"/>
              <a:t>связи</a:t>
            </a:r>
            <a:r>
              <a:rPr lang="en-US" sz="2000" dirty="0" smtClean="0"/>
              <a:t> (МТС). </a:t>
            </a:r>
            <a:r>
              <a:rPr lang="en-US" sz="2000" dirty="0" err="1" smtClean="0"/>
              <a:t>Общество</a:t>
            </a:r>
            <a:r>
              <a:rPr lang="en-US" sz="2000" dirty="0" smtClean="0"/>
              <a:t> </a:t>
            </a:r>
            <a:r>
              <a:rPr lang="en-US" sz="2000" dirty="0" err="1" smtClean="0"/>
              <a:t>Интернет</a:t>
            </a:r>
            <a:r>
              <a:rPr lang="en-US" sz="2000" dirty="0" smtClean="0"/>
              <a:t> </a:t>
            </a:r>
            <a:r>
              <a:rPr lang="en-US" sz="2000" dirty="0" err="1" smtClean="0"/>
              <a:t>Армении</a:t>
            </a:r>
            <a:r>
              <a:rPr lang="en-US" sz="2000" dirty="0" smtClean="0"/>
              <a:t> и МТС </a:t>
            </a:r>
            <a:r>
              <a:rPr lang="en-US" sz="2000" dirty="0" err="1" smtClean="0"/>
              <a:t>давно</a:t>
            </a:r>
            <a:r>
              <a:rPr lang="en-US" sz="2000" dirty="0" smtClean="0"/>
              <a:t> </a:t>
            </a:r>
            <a:r>
              <a:rPr lang="en-US" sz="2000" dirty="0" err="1" smtClean="0"/>
              <a:t>подписали</a:t>
            </a:r>
            <a:r>
              <a:rPr lang="en-US" sz="2000" dirty="0" smtClean="0"/>
              <a:t> </a:t>
            </a:r>
            <a:r>
              <a:rPr lang="en-US" sz="2000" dirty="0" err="1" smtClean="0"/>
              <a:t>меморандум</a:t>
            </a:r>
            <a:r>
              <a:rPr lang="en-US" sz="2000" dirty="0" smtClean="0"/>
              <a:t> о </a:t>
            </a:r>
            <a:r>
              <a:rPr lang="en-US" sz="2000" dirty="0" err="1" smtClean="0"/>
              <a:t>сотрудничестве</a:t>
            </a:r>
            <a:r>
              <a:rPr lang="en-US" sz="2000" dirty="0" smtClean="0"/>
              <a:t> и </a:t>
            </a:r>
            <a:r>
              <a:rPr lang="en-US" sz="2000" dirty="0" err="1" smtClean="0"/>
              <a:t>плодотворно</a:t>
            </a:r>
            <a:r>
              <a:rPr lang="en-US" sz="2000" dirty="0" smtClean="0"/>
              <a:t> </a:t>
            </a:r>
            <a:r>
              <a:rPr lang="en-US" sz="2000" dirty="0" err="1" smtClean="0"/>
              <a:t>сотрудничают</a:t>
            </a:r>
            <a:r>
              <a:rPr lang="en-US" sz="2000" dirty="0" smtClean="0"/>
              <a:t> в </a:t>
            </a:r>
            <a:r>
              <a:rPr lang="en-US" sz="2000" dirty="0" err="1" smtClean="0"/>
              <a:t>разных</a:t>
            </a:r>
            <a:r>
              <a:rPr lang="en-US" sz="2000" dirty="0" smtClean="0"/>
              <a:t> </a:t>
            </a:r>
            <a:r>
              <a:rPr lang="en-US" sz="2000" dirty="0" err="1" smtClean="0"/>
              <a:t>областях</a:t>
            </a:r>
            <a:r>
              <a:rPr lang="en-US" sz="2000" dirty="0" smtClean="0"/>
              <a:t>. </a:t>
            </a:r>
            <a:r>
              <a:rPr lang="ru-RU" sz="2000" dirty="0" smtClean="0"/>
              <a:t>Д</a:t>
            </a:r>
            <a:r>
              <a:rPr lang="en-US" sz="2000" dirty="0" err="1" smtClean="0"/>
              <a:t>иректор</a:t>
            </a:r>
            <a:r>
              <a:rPr lang="en-US" sz="2000" dirty="0" smtClean="0"/>
              <a:t> </a:t>
            </a:r>
            <a:r>
              <a:rPr lang="en-US" sz="2000" dirty="0" err="1" smtClean="0"/>
              <a:t>администрации</a:t>
            </a:r>
            <a:r>
              <a:rPr lang="en-US" sz="2000" dirty="0" smtClean="0"/>
              <a:t> МТС </a:t>
            </a:r>
            <a:r>
              <a:rPr lang="en-US" sz="2000" dirty="0" err="1" smtClean="0"/>
              <a:t>является</a:t>
            </a:r>
            <a:r>
              <a:rPr lang="en-US" sz="2000" dirty="0" smtClean="0"/>
              <a:t> </a:t>
            </a:r>
            <a:r>
              <a:rPr lang="en-US" sz="2000" dirty="0" err="1" smtClean="0"/>
              <a:t>одним</a:t>
            </a:r>
            <a:r>
              <a:rPr lang="en-US" sz="2000" dirty="0" smtClean="0"/>
              <a:t> </a:t>
            </a:r>
            <a:r>
              <a:rPr lang="en-US" sz="2000" dirty="0" err="1" smtClean="0"/>
              <a:t>из</a:t>
            </a:r>
            <a:r>
              <a:rPr lang="en-US" sz="2000" dirty="0" smtClean="0"/>
              <a:t> </a:t>
            </a:r>
            <a:r>
              <a:rPr lang="en-US" sz="2000" dirty="0" err="1" smtClean="0"/>
              <a:t>вице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президентов</a:t>
            </a:r>
            <a:r>
              <a:rPr lang="en-US" sz="2000" dirty="0" smtClean="0"/>
              <a:t> </a:t>
            </a:r>
            <a:r>
              <a:rPr lang="en-US" sz="2000" dirty="0" err="1" smtClean="0"/>
              <a:t>общества</a:t>
            </a:r>
            <a:r>
              <a:rPr lang="en-US" sz="2000" dirty="0" smtClean="0"/>
              <a:t>. </a:t>
            </a:r>
            <a:r>
              <a:rPr lang="en-US" sz="2000" dirty="0" err="1" smtClean="0"/>
              <a:t>Общество</a:t>
            </a:r>
            <a:r>
              <a:rPr lang="en-US" sz="2000" dirty="0" smtClean="0"/>
              <a:t> </a:t>
            </a:r>
            <a:r>
              <a:rPr lang="en-US" sz="2000" dirty="0" err="1" smtClean="0"/>
              <a:t>Интернет</a:t>
            </a:r>
            <a:r>
              <a:rPr lang="en-US" sz="2000" dirty="0" smtClean="0"/>
              <a:t> </a:t>
            </a:r>
            <a:r>
              <a:rPr lang="en-US" sz="2000" dirty="0" err="1" smtClean="0"/>
              <a:t>Армении</a:t>
            </a:r>
            <a:r>
              <a:rPr lang="en-US" sz="2000" dirty="0" smtClean="0"/>
              <a:t> </a:t>
            </a:r>
            <a:r>
              <a:rPr lang="en-US" sz="2000" dirty="0" err="1" smtClean="0"/>
              <a:t>также</a:t>
            </a:r>
            <a:r>
              <a:rPr lang="en-US" sz="2000" dirty="0" smtClean="0"/>
              <a:t> </a:t>
            </a:r>
            <a:r>
              <a:rPr lang="en-US" sz="2000" dirty="0" err="1" smtClean="0"/>
              <a:t>тесно</a:t>
            </a:r>
            <a:r>
              <a:rPr lang="en-US" sz="2000" dirty="0" smtClean="0"/>
              <a:t> </a:t>
            </a:r>
            <a:r>
              <a:rPr lang="en-US" sz="2000" dirty="0" err="1" smtClean="0"/>
              <a:t>сотрудничает</a:t>
            </a:r>
            <a:r>
              <a:rPr lang="en-US" sz="2000" dirty="0" smtClean="0"/>
              <a:t> с </a:t>
            </a:r>
            <a:r>
              <a:rPr lang="en-US" sz="2000" dirty="0" err="1" smtClean="0"/>
              <a:t>Академией</a:t>
            </a:r>
            <a:r>
              <a:rPr lang="en-US" sz="2000" dirty="0" smtClean="0"/>
              <a:t> </a:t>
            </a:r>
            <a:r>
              <a:rPr lang="en-US" sz="2000" dirty="0" err="1" smtClean="0"/>
              <a:t>наук</a:t>
            </a:r>
            <a:r>
              <a:rPr lang="en-US" sz="2000" dirty="0" smtClean="0"/>
              <a:t>, </a:t>
            </a:r>
            <a:r>
              <a:rPr lang="en-US" sz="2000" dirty="0" err="1" smtClean="0"/>
              <a:t>союзом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предприятий</a:t>
            </a:r>
            <a:r>
              <a:rPr lang="en-US" sz="2000" dirty="0" smtClean="0"/>
              <a:t>, </a:t>
            </a:r>
            <a:r>
              <a:rPr lang="en-US" sz="2000" dirty="0" err="1" smtClean="0"/>
              <a:t>работающих</a:t>
            </a:r>
            <a:r>
              <a:rPr lang="en-US" sz="2000" dirty="0" smtClean="0"/>
              <a:t> в </a:t>
            </a:r>
            <a:r>
              <a:rPr lang="en-US" sz="2000" dirty="0" err="1" smtClean="0"/>
              <a:t>оласти</a:t>
            </a:r>
            <a:r>
              <a:rPr lang="en-US" sz="2000" dirty="0" smtClean="0"/>
              <a:t> ИТ, </a:t>
            </a:r>
            <a:r>
              <a:rPr lang="en-US" sz="2000" dirty="0" err="1" smtClean="0"/>
              <a:t>библиотечной</a:t>
            </a:r>
            <a:r>
              <a:rPr lang="en-US" sz="2000" dirty="0" smtClean="0"/>
              <a:t> </a:t>
            </a:r>
            <a:r>
              <a:rPr lang="en-US" sz="2000" dirty="0" err="1" smtClean="0"/>
              <a:t>сетью</a:t>
            </a:r>
            <a:r>
              <a:rPr lang="en-US" sz="2000" dirty="0" smtClean="0"/>
              <a:t>, </a:t>
            </a:r>
            <a:r>
              <a:rPr lang="en-US" sz="2000" dirty="0" err="1" smtClean="0"/>
              <a:t>сервис</a:t>
            </a:r>
            <a:r>
              <a:rPr lang="en-US" sz="2000" dirty="0" smtClean="0"/>
              <a:t> </a:t>
            </a:r>
            <a:r>
              <a:rPr lang="en-US" sz="2000" dirty="0" err="1" smtClean="0"/>
              <a:t>провайдерами</a:t>
            </a:r>
            <a:r>
              <a:rPr lang="en-US" sz="2000" dirty="0" smtClean="0"/>
              <a:t>, СМИ и </a:t>
            </a:r>
            <a:r>
              <a:rPr lang="en-US" sz="2000" dirty="0" err="1" smtClean="0"/>
              <a:t>другими</a:t>
            </a:r>
            <a:r>
              <a:rPr lang="en-US" sz="2000" dirty="0" smtClean="0"/>
              <a:t> </a:t>
            </a:r>
            <a:r>
              <a:rPr lang="en-US" sz="2000" dirty="0" err="1" smtClean="0"/>
              <a:t>общественными</a:t>
            </a:r>
            <a:r>
              <a:rPr lang="en-US" sz="2000" dirty="0" smtClean="0"/>
              <a:t> </a:t>
            </a:r>
            <a:r>
              <a:rPr lang="en-US" sz="2000" dirty="0" err="1" smtClean="0"/>
              <a:t>организациями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Мы</a:t>
            </a:r>
            <a:r>
              <a:rPr lang="en-US" sz="2000" dirty="0" smtClean="0"/>
              <a:t> </a:t>
            </a:r>
            <a:r>
              <a:rPr lang="en-US" sz="2000" dirty="0" err="1" smtClean="0"/>
              <a:t>поддерживаем</a:t>
            </a:r>
            <a:r>
              <a:rPr lang="en-US" sz="2000" dirty="0" smtClean="0"/>
              <a:t> </a:t>
            </a:r>
            <a:r>
              <a:rPr lang="en-US" sz="2000" dirty="0" err="1" smtClean="0"/>
              <a:t>инициативу</a:t>
            </a:r>
            <a:r>
              <a:rPr lang="en-US" sz="2000" dirty="0" smtClean="0"/>
              <a:t> </a:t>
            </a:r>
            <a:r>
              <a:rPr lang="en-US" sz="2000" dirty="0" err="1" smtClean="0"/>
              <a:t>правительства</a:t>
            </a:r>
            <a:r>
              <a:rPr lang="en-US" sz="2000" dirty="0" smtClean="0"/>
              <a:t> </a:t>
            </a:r>
            <a:r>
              <a:rPr lang="en-US" sz="2000" dirty="0" err="1" smtClean="0"/>
              <a:t>по</a:t>
            </a:r>
            <a:r>
              <a:rPr lang="en-US" sz="2000" dirty="0" smtClean="0"/>
              <a:t> </a:t>
            </a:r>
            <a:r>
              <a:rPr lang="en-US" sz="2000" dirty="0" err="1" smtClean="0"/>
              <a:t>созданию</a:t>
            </a:r>
            <a:r>
              <a:rPr lang="en-US" sz="2000" dirty="0" smtClean="0"/>
              <a:t> </a:t>
            </a:r>
            <a:r>
              <a:rPr lang="en-US" sz="2000" dirty="0" err="1" smtClean="0"/>
              <a:t>постоянно</a:t>
            </a:r>
            <a:r>
              <a:rPr lang="en-US" sz="2000" dirty="0" smtClean="0"/>
              <a:t> </a:t>
            </a:r>
            <a:r>
              <a:rPr lang="en-US" sz="2000" dirty="0" err="1" smtClean="0"/>
              <a:t>действующего</a:t>
            </a:r>
            <a:r>
              <a:rPr lang="en-US" sz="2000" dirty="0" smtClean="0"/>
              <a:t> </a:t>
            </a:r>
            <a:r>
              <a:rPr lang="en-US" sz="2000" dirty="0" err="1" smtClean="0"/>
              <a:t>форума</a:t>
            </a:r>
            <a:r>
              <a:rPr lang="en-US" sz="2000" dirty="0" smtClean="0"/>
              <a:t> </a:t>
            </a:r>
            <a:r>
              <a:rPr lang="en-US" sz="2000" dirty="0" err="1" smtClean="0"/>
              <a:t>управления</a:t>
            </a:r>
            <a:r>
              <a:rPr lang="en-US" sz="2000" dirty="0" smtClean="0"/>
              <a:t> </a:t>
            </a:r>
            <a:r>
              <a:rPr lang="en-US" sz="2000" dirty="0" err="1" smtClean="0"/>
              <a:t>Интернетом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9EB9E8-70EA-44A0-A578-AA5B5DC4F23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0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5C3E44E-B3E9-410D-B71B-7F11A21C57AA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Общество Интернет </a:t>
            </a:r>
            <a:r>
              <a:rPr lang="en-US" sz="3200" b="1" dirty="0" smtClean="0">
                <a:solidFill>
                  <a:schemeClr val="accent2"/>
                </a:solidFill>
              </a:rPr>
              <a:t>(ISOC AM)</a:t>
            </a:r>
            <a:r>
              <a:rPr lang="ru-RU" sz="3200" b="1" dirty="0" smtClean="0">
                <a:solidFill>
                  <a:schemeClr val="accent2"/>
                </a:solidFill>
              </a:rPr>
              <a:t> является менеджером  домена </a:t>
            </a:r>
            <a:r>
              <a:rPr lang="en-US" sz="3200" b="1" dirty="0" smtClean="0">
                <a:solidFill>
                  <a:schemeClr val="accent2"/>
                </a:solidFill>
              </a:rPr>
              <a:t>AM, ISOC Chapter, </a:t>
            </a:r>
            <a:r>
              <a:rPr lang="ru-RU" sz="3200" b="1" dirty="0" smtClean="0">
                <a:solidFill>
                  <a:schemeClr val="accent2"/>
                </a:solidFill>
              </a:rPr>
              <a:t>членом</a:t>
            </a:r>
            <a:r>
              <a:rPr lang="en-US" sz="3200" b="1" dirty="0" smtClean="0">
                <a:solidFill>
                  <a:schemeClr val="accent2"/>
                </a:solidFill>
              </a:rPr>
              <a:t> ccNSO, CENTR </a:t>
            </a:r>
            <a:r>
              <a:rPr lang="ru-RU" sz="3200" b="1" dirty="0" smtClean="0">
                <a:solidFill>
                  <a:schemeClr val="accent2"/>
                </a:solidFill>
              </a:rPr>
              <a:t>и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</a:rPr>
              <a:t>CEENet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Сетевой информационный центр </a:t>
            </a:r>
            <a:r>
              <a:rPr lang="en-US" sz="3200" b="1" dirty="0" smtClean="0">
                <a:solidFill>
                  <a:schemeClr val="accent2"/>
                </a:solidFill>
              </a:rPr>
              <a:t>AMNIC </a:t>
            </a:r>
            <a:r>
              <a:rPr lang="ru-RU" sz="3200" b="1" dirty="0" smtClean="0">
                <a:solidFill>
                  <a:schemeClr val="accent2"/>
                </a:solidFill>
              </a:rPr>
              <a:t>(подразделение общества) является Регистром </a:t>
            </a:r>
            <a:r>
              <a:rPr lang="en-US" sz="3200" b="1" dirty="0" smtClean="0">
                <a:solidFill>
                  <a:schemeClr val="accent2"/>
                </a:solidFill>
              </a:rPr>
              <a:t>AM</a:t>
            </a:r>
          </a:p>
          <a:p>
            <a:pPr lvl="1" eaLnBrk="1" hangingPunct="1">
              <a:buFontTx/>
              <a:buNone/>
            </a:pPr>
            <a:endParaRPr 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Сотрудничество</a:t>
            </a:r>
            <a:r>
              <a:rPr lang="en-US" sz="3200" dirty="0" smtClean="0">
                <a:solidFill>
                  <a:srgbClr val="002060"/>
                </a:solidFill>
              </a:rPr>
              <a:t> с </a:t>
            </a:r>
            <a:r>
              <a:rPr lang="en-US" sz="3200" dirty="0" err="1" smtClean="0">
                <a:solidFill>
                  <a:srgbClr val="002060"/>
                </a:solidFill>
              </a:rPr>
              <a:t>Координационным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центром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Российского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Интернета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Перспективы российско-армянской интеграции, Ереван.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E8057-ABC4-457F-8D81-C899242AFB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8288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  </a:t>
            </a:r>
            <a:r>
              <a:rPr lang="en-US" sz="2800" dirty="0" err="1" smtClean="0"/>
              <a:t>Участие</a:t>
            </a:r>
            <a:r>
              <a:rPr lang="en-US" sz="2800" dirty="0" smtClean="0"/>
              <a:t> в </a:t>
            </a:r>
            <a:r>
              <a:rPr lang="en-US" sz="2800" dirty="0" err="1" smtClean="0"/>
              <a:t>Российских</a:t>
            </a:r>
            <a:r>
              <a:rPr lang="en-US" sz="2800" dirty="0" smtClean="0"/>
              <a:t> </a:t>
            </a:r>
            <a:r>
              <a:rPr lang="en-US" sz="2800" dirty="0" err="1" smtClean="0"/>
              <a:t>форумах</a:t>
            </a:r>
            <a:r>
              <a:rPr lang="en-US" sz="2800" dirty="0" smtClean="0"/>
              <a:t> </a:t>
            </a:r>
            <a:r>
              <a:rPr lang="en-US" sz="2800" dirty="0" err="1" smtClean="0"/>
              <a:t>управления</a:t>
            </a:r>
            <a:r>
              <a:rPr lang="en-US" sz="2800" dirty="0" smtClean="0"/>
              <a:t> </a:t>
            </a:r>
            <a:r>
              <a:rPr lang="en-US" sz="2800" dirty="0" err="1" smtClean="0"/>
              <a:t>Интернетом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</a:t>
            </a:r>
            <a:r>
              <a:rPr lang="en-US" sz="2800" dirty="0" err="1" smtClean="0"/>
              <a:t>Участие</a:t>
            </a:r>
            <a:r>
              <a:rPr lang="en-US" sz="2800" dirty="0" smtClean="0"/>
              <a:t> в </a:t>
            </a:r>
            <a:r>
              <a:rPr lang="en-US" sz="2800" dirty="0" err="1" smtClean="0"/>
              <a:t>ежегодных</a:t>
            </a:r>
            <a:r>
              <a:rPr lang="en-US" sz="2800" dirty="0" smtClean="0"/>
              <a:t> </a:t>
            </a:r>
            <a:r>
              <a:rPr lang="en-US" sz="2800" dirty="0" err="1" smtClean="0"/>
              <a:t>конференциях</a:t>
            </a:r>
            <a:r>
              <a:rPr lang="en-US" sz="2800" dirty="0" smtClean="0"/>
              <a:t> </a:t>
            </a:r>
            <a:r>
              <a:rPr lang="en-US" sz="2800" dirty="0" err="1" smtClean="0"/>
              <a:t>Координационного</a:t>
            </a:r>
            <a:r>
              <a:rPr lang="en-US" sz="2800" dirty="0" smtClean="0"/>
              <a:t> </a:t>
            </a:r>
            <a:r>
              <a:rPr lang="en-US" sz="2800" dirty="0" err="1" smtClean="0"/>
              <a:t>центра</a:t>
            </a: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  </a:t>
            </a:r>
            <a:r>
              <a:rPr lang="en-US" sz="2800" dirty="0" err="1" smtClean="0"/>
              <a:t>Участие</a:t>
            </a:r>
            <a:r>
              <a:rPr lang="en-US" sz="2800" dirty="0" smtClean="0"/>
              <a:t> </a:t>
            </a:r>
            <a:r>
              <a:rPr lang="ru-RU" sz="2800" dirty="0" smtClean="0"/>
              <a:t>представителей</a:t>
            </a:r>
            <a:r>
              <a:rPr lang="en-US" sz="2800" dirty="0" smtClean="0"/>
              <a:t> </a:t>
            </a:r>
            <a:r>
              <a:rPr lang="en-US" sz="2800" dirty="0" err="1" smtClean="0"/>
              <a:t>Российск</a:t>
            </a:r>
            <a:r>
              <a:rPr lang="ru-RU" sz="2800" dirty="0" smtClean="0"/>
              <a:t>ого</a:t>
            </a:r>
            <a:r>
              <a:rPr lang="en-US" sz="2800" dirty="0" smtClean="0"/>
              <a:t> </a:t>
            </a:r>
            <a:r>
              <a:rPr lang="ru-RU" sz="2800" dirty="0" smtClean="0"/>
              <a:t>Координационного центра в мероприятиях</a:t>
            </a:r>
            <a:r>
              <a:rPr lang="en-US" sz="2800" dirty="0" smtClean="0"/>
              <a:t> </a:t>
            </a:r>
            <a:r>
              <a:rPr lang="ru-RU" sz="2800" dirty="0" smtClean="0"/>
              <a:t>проводимых в Армении </a:t>
            </a:r>
            <a:endParaRPr lang="en-US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09600" y="1379579"/>
            <a:ext cx="7848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1" dirty="0" err="1" smtClean="0"/>
              <a:t>Спонсирование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международной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конференции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телемедицине</a:t>
            </a:r>
            <a:endParaRPr lang="en-US" sz="2800" i="1" dirty="0" smtClean="0"/>
          </a:p>
          <a:p>
            <a:pPr>
              <a:buFont typeface="Arial" charset="0"/>
              <a:buChar char="•"/>
            </a:pPr>
            <a:r>
              <a:rPr lang="en-US" sz="2800" i="1" dirty="0" err="1" smtClean="0"/>
              <a:t>Спонсирование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создания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центра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обмена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Интернет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трафика</a:t>
            </a:r>
            <a:r>
              <a:rPr lang="en-US" sz="2800" i="1" dirty="0" smtClean="0"/>
              <a:t> </a:t>
            </a:r>
            <a:r>
              <a:rPr lang="hy-AM" sz="2800" i="1" dirty="0" smtClean="0"/>
              <a:t>ARMIX</a:t>
            </a:r>
            <a:endParaRPr lang="en-US" sz="2800" i="1" dirty="0" smtClean="0"/>
          </a:p>
          <a:p>
            <a:pPr>
              <a:buFont typeface="Arial" charset="0"/>
              <a:buChar char="•"/>
            </a:pPr>
            <a:r>
              <a:rPr lang="en-US" sz="2800" i="1" dirty="0" err="1" smtClean="0"/>
              <a:t>Спонсирование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апгрейда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научно-образовательной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сети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до</a:t>
            </a:r>
            <a:r>
              <a:rPr lang="en-US" sz="2800" i="1" dirty="0" smtClean="0"/>
              <a:t> </a:t>
            </a:r>
            <a:r>
              <a:rPr lang="hy-AM" sz="2800" i="1" dirty="0" smtClean="0"/>
              <a:t>IP6 </a:t>
            </a:r>
            <a:r>
              <a:rPr lang="en-US" sz="2800" i="1" dirty="0" err="1" smtClean="0"/>
              <a:t>готовности</a:t>
            </a:r>
            <a:endParaRPr lang="en-US" sz="2800" i="1" dirty="0" smtClean="0"/>
          </a:p>
          <a:p>
            <a:pPr>
              <a:buFont typeface="Arial" charset="0"/>
              <a:buChar char="•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Спонсирование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проекта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оцифровки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литературы</a:t>
            </a:r>
            <a:r>
              <a:rPr lang="en-US" sz="2800" i="1" dirty="0" smtClean="0"/>
              <a:t> в </a:t>
            </a:r>
            <a:r>
              <a:rPr lang="en-US" sz="2800" i="1" dirty="0" err="1" smtClean="0"/>
              <a:t>национальной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библиотеке</a:t>
            </a:r>
            <a:endParaRPr lang="en-US" sz="2800" i="1" dirty="0" smtClean="0"/>
          </a:p>
          <a:p>
            <a:pPr>
              <a:buFont typeface="Arial" charset="0"/>
              <a:buChar char="•"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Спонсирование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проекта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создания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центра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доступа</a:t>
            </a:r>
            <a:r>
              <a:rPr lang="en-US" sz="2800" i="1" dirty="0" smtClean="0"/>
              <a:t> к </a:t>
            </a:r>
            <a:r>
              <a:rPr lang="en-US" sz="2800" i="1" dirty="0" err="1" smtClean="0"/>
              <a:t>Интернету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для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слепых</a:t>
            </a:r>
            <a:r>
              <a:rPr lang="hy-AM" sz="2800" i="1" dirty="0" smtClean="0"/>
              <a:t/>
            </a:r>
            <a:br>
              <a:rPr lang="hy-AM" sz="2800" i="1" dirty="0" smtClean="0"/>
            </a:br>
            <a:endParaRPr lang="hy-AM" sz="2800" i="1" dirty="0" smtClean="0"/>
          </a:p>
          <a:p>
            <a:pPr>
              <a:buFont typeface="Arial" charset="0"/>
              <a:buChar char="•"/>
            </a:pPr>
            <a:endParaRPr lang="en-US" sz="2800" i="1" dirty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09600" y="2286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Деятельность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общества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на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благо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развития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Интернета</a:t>
            </a:r>
            <a:r>
              <a:rPr lang="en-US" sz="2800" dirty="0" smtClean="0">
                <a:solidFill>
                  <a:srgbClr val="002060"/>
                </a:solidFill>
              </a:rPr>
              <a:t> в </a:t>
            </a:r>
            <a:r>
              <a:rPr lang="en-US" sz="2800" dirty="0" err="1" smtClean="0">
                <a:solidFill>
                  <a:srgbClr val="002060"/>
                </a:solidFill>
              </a:rPr>
              <a:t>Армении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Перспективы российско-армянской интеграции, Ереван.</a:t>
            </a:r>
            <a:endParaRPr lang="en-US" smtClean="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81000" y="1524000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i="1" dirty="0" err="1" smtClean="0"/>
              <a:t>Спонсирование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проекта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определению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степени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проникновения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Интернета</a:t>
            </a:r>
            <a:r>
              <a:rPr lang="en-US" sz="2800" i="1" dirty="0" smtClean="0"/>
              <a:t> в </a:t>
            </a:r>
            <a:r>
              <a:rPr lang="en-US" sz="2800" i="1" dirty="0" err="1" smtClean="0"/>
              <a:t>Армении</a:t>
            </a:r>
            <a:endParaRPr lang="en-US" sz="2800" i="1" dirty="0" smtClean="0"/>
          </a:p>
          <a:p>
            <a:pPr>
              <a:buFont typeface="Arial" charset="0"/>
              <a:buChar char="•"/>
            </a:pPr>
            <a:r>
              <a:rPr lang="en-US" sz="2800" i="1" dirty="0" err="1" smtClean="0"/>
              <a:t>Спонсирование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традиционной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ежегодной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конференции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Интернету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где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присуждаются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премии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лучшим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Интернет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сайтам</a:t>
            </a:r>
            <a:r>
              <a:rPr lang="en-US" sz="2800" i="1" dirty="0" smtClean="0"/>
              <a:t> в </a:t>
            </a:r>
            <a:r>
              <a:rPr lang="en-US" sz="2800" i="1" dirty="0" err="1" smtClean="0"/>
              <a:t>различных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номинациях</a:t>
            </a:r>
            <a:endParaRPr lang="en-US" sz="2800" i="1" dirty="0" smtClean="0"/>
          </a:p>
          <a:p>
            <a:pPr>
              <a:buFont typeface="Arial" charset="0"/>
              <a:buChar char="•"/>
            </a:pPr>
            <a:r>
              <a:rPr lang="en-US" sz="2800" i="1" dirty="0" err="1" smtClean="0"/>
              <a:t>Проведение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совместной</a:t>
            </a:r>
            <a:r>
              <a:rPr lang="en-US" sz="2800" i="1" dirty="0" smtClean="0"/>
              <a:t> с </a:t>
            </a:r>
            <a:r>
              <a:rPr lang="en-US" sz="2800" i="1" dirty="0" err="1" smtClean="0"/>
              <a:t>Всемирным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обществом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Интернет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конференции</a:t>
            </a:r>
            <a:r>
              <a:rPr lang="en-US" sz="2800" i="1" dirty="0" smtClean="0"/>
              <a:t> INET-Armenia и </a:t>
            </a:r>
            <a:r>
              <a:rPr lang="en-US" sz="2800" i="1" dirty="0" err="1" smtClean="0"/>
              <a:t>трейнингов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по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Интернет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Exchanage</a:t>
            </a:r>
            <a:endParaRPr lang="en-US" sz="2800" i="1" dirty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09600" y="2286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Деятельность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общества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на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благо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развития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Интернета</a:t>
            </a:r>
            <a:r>
              <a:rPr lang="en-US" sz="2800" dirty="0" smtClean="0">
                <a:solidFill>
                  <a:srgbClr val="002060"/>
                </a:solidFill>
              </a:rPr>
              <a:t> в </a:t>
            </a:r>
            <a:r>
              <a:rPr lang="en-US" sz="2800" dirty="0" err="1" smtClean="0">
                <a:solidFill>
                  <a:srgbClr val="002060"/>
                </a:solidFill>
              </a:rPr>
              <a:t>Армении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49D07-A07D-4359-9F47-CF9D79387B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03.12.2013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1134</Words>
  <Application>Microsoft Office PowerPoint</Application>
  <PresentationFormat>On-screen Show (4:3)</PresentationFormat>
  <Paragraphs>319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Worksheet</vt:lpstr>
      <vt:lpstr>Развитие национального сегмента (.am) сети Интернет  И.Мкртумян,  Общество Интернет Армении   </vt:lpstr>
      <vt:lpstr>Основные принципы управления Интернетом</vt:lpstr>
      <vt:lpstr>Проблемы управления Интернетом</vt:lpstr>
      <vt:lpstr>Проблемы управления Интернетом</vt:lpstr>
      <vt:lpstr>Slide 5</vt:lpstr>
      <vt:lpstr>Slide 6</vt:lpstr>
      <vt:lpstr>Сотрудничество с Координационным центром Российского Интернета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ПРОНИКНОВЕНИЕ ИНТЕРНЕТА В РЕСПУБЛИКЕ АРМЕНИЯ </vt:lpstr>
      <vt:lpstr>ОСНОВНЫЕ ПРИЧИНЫ НЕПОЛЬЗОВАНИЯ ИНТЕРНЕТОМ НАСЕЛЕНИЯ РА </vt:lpstr>
      <vt:lpstr>ОСНОВНЫЕ ПРИЧИНЫ НЕПОЛЬЗОВАНИЯ ИНТЕРНЕТОМ НАСЕЛЕНИЯ РА </vt:lpstr>
      <vt:lpstr>РАСПРЕДЕЛЕНИЕ МЕСТА ПРИСОЕДИНЕНИЯ К ИНТЕРНЕТУ –  ПО КОЛИЧЕСТВУ ОТВЕТОВ УЧАСТНИКОВ </vt:lpstr>
      <vt:lpstr> РАСПРЕДЕЛЕНИЕ СПОСОБОВ ПРИСОЕДИНЕНИЯ К ИНТЕРНЕТУ  </vt:lpstr>
      <vt:lpstr> РАСПРЕДЕЛЕНИЕ ТИПОВ УСТРОЙСТВ, РАБОТАЮЩИХ В ИНТЕРНЕТЕ  </vt:lpstr>
      <vt:lpstr>Основные задачи AMNIC</vt:lpstr>
      <vt:lpstr>Надежность DNS сервиса Армении</vt:lpstr>
      <vt:lpstr>DNSSEC</vt:lpstr>
      <vt:lpstr>Slide 25</vt:lpstr>
      <vt:lpstr>Slide 26</vt:lpstr>
      <vt:lpstr>Slide 27</vt:lpstr>
      <vt:lpstr>Регистраторы</vt:lpstr>
      <vt:lpstr>Slide 29</vt:lpstr>
      <vt:lpstr>Список запрещенных имен доменов</vt:lpstr>
      <vt:lpstr>Количество доменов зарегистрированных в зоне .AM</vt:lpstr>
      <vt:lpstr>Slide 32</vt:lpstr>
      <vt:lpstr>Мониторинг взломов веб пространства .am  Websec.am</vt:lpstr>
      <vt:lpstr>Источники атак</vt:lpstr>
      <vt:lpstr>Slide 35</vt:lpstr>
    </vt:vector>
  </TitlesOfParts>
  <Company>AUA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Armenia Internet Development Concept  I. Mkrtumyan imkrtoum@aua.am  AUA, ISOC AM </dc:title>
  <dc:creator>Igor Mkrtumyan</dc:creator>
  <cp:lastModifiedBy>IM</cp:lastModifiedBy>
  <cp:revision>269</cp:revision>
  <dcterms:created xsi:type="dcterms:W3CDTF">2009-04-14T12:25:26Z</dcterms:created>
  <dcterms:modified xsi:type="dcterms:W3CDTF">2013-12-03T06:10:04Z</dcterms:modified>
</cp:coreProperties>
</file>