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76" r:id="rId4"/>
    <p:sldId id="281" r:id="rId5"/>
    <p:sldId id="257" r:id="rId6"/>
    <p:sldId id="258" r:id="rId7"/>
    <p:sldId id="259" r:id="rId8"/>
    <p:sldId id="280" r:id="rId9"/>
    <p:sldId id="283" r:id="rId10"/>
    <p:sldId id="260" r:id="rId11"/>
    <p:sldId id="284" r:id="rId12"/>
    <p:sldId id="261" r:id="rId13"/>
    <p:sldId id="263" r:id="rId14"/>
    <p:sldId id="282" r:id="rId15"/>
    <p:sldId id="264" r:id="rId16"/>
    <p:sldId id="285" r:id="rId17"/>
    <p:sldId id="265" r:id="rId18"/>
    <p:sldId id="291" r:id="rId19"/>
    <p:sldId id="288" r:id="rId20"/>
    <p:sldId id="286" r:id="rId21"/>
    <p:sldId id="270" r:id="rId22"/>
    <p:sldId id="273" r:id="rId23"/>
    <p:sldId id="290" r:id="rId24"/>
    <p:sldId id="269" r:id="rId25"/>
    <p:sldId id="289" r:id="rId26"/>
    <p:sldId id="271" r:id="rId27"/>
    <p:sldId id="268" r:id="rId28"/>
    <p:sldId id="275" r:id="rId29"/>
    <p:sldId id="287" r:id="rId30"/>
    <p:sldId id="272" r:id="rId31"/>
    <p:sldId id="267" r:id="rId32"/>
    <p:sldId id="294" r:id="rId33"/>
    <p:sldId id="2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67" autoAdjust="0"/>
    <p:restoredTop sz="94681"/>
  </p:normalViewPr>
  <p:slideViewPr>
    <p:cSldViewPr snapToGrid="0" snapToObjects="1">
      <p:cViewPr varScale="1">
        <p:scale>
          <a:sx n="114" d="100"/>
          <a:sy n="114" d="100"/>
        </p:scale>
        <p:origin x="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D1A70-3069-2E48-B9ED-941B6DFC6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AF54F-ED6D-B847-9894-B89605140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D0FE5-FEE1-F247-A8F4-B859C950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1FCE4-53A9-544A-A10D-FFE20D33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B5C9-387F-DF42-9381-00852593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968F-9BC7-384D-A4E3-B5F829CF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AE40F-112B-F34E-865F-9AC8C72CB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D0F7D-6A55-7E47-95A4-6F731DD8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9F791-5A81-4944-99CC-83CBE0461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3C429-5AEE-CF44-B444-F335C0AE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0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AFAE35-EFBC-0148-8A00-BF91AB86F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4B5BC-93D2-4B45-91F5-FB33781C1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B5E08-B500-294F-B6E9-AE6AF61D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236B3-9E38-5B45-B972-5152F308C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60127-46BB-E34D-BB08-93C8B1D4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4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A41C-1491-6749-83C0-88E62544E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92DAD-91B7-F944-B79B-F8169F81F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4196A-E3FC-444B-8053-50DDEB7F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6768C-077B-054E-A908-9F5650AB8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DDB49-5C7D-3E40-840E-2F993427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9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568E-B93C-C246-B89C-50E14B88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5B7F0-7388-2B42-8CC4-C1594D161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2CC53-3E29-2042-8682-DBBA41EB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507B2-85C0-7A41-BCD5-620C8AE61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D2E5E-3596-BA4B-AB17-BDF6A7EA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5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E9C8E-707A-8645-8C04-F76FC136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F19F3-A050-5D4A-8538-D0BF8E6BB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CBA29-F0AF-B84C-98F4-3768AC6BF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DE805-1CCC-7845-A4B3-D6512D3B7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E6460-9936-FE4D-8626-3D47484F9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B96CC-938D-5748-BBE9-7A654940D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5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947D-E7FC-4F4A-A310-37E83DBF6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2D876-F5BD-DE44-8FDA-2ABFB3193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51AB3-4D85-2641-8668-C0724F523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D85AFF-2DED-684B-8CEC-7EEDC898AF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949E7C-8B21-B748-AEC4-EDBB1812E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AD790B-B8CA-CE4F-90C1-6B54C7D9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9F770A-ECAA-0B42-BF97-52485B7B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3426DB-28C1-6E4F-8899-12B13360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9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65ED-D8AA-BF43-85D1-678F72A3C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6CCD2-234E-7044-951B-707A75FA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55D03-9F2D-7A4F-BC73-98BEF2CE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2ABD3-282D-384A-919A-0F3F18E4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91D18-A1A2-8842-A200-1B3D9EE0A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2B26B9-E24B-2349-9CB9-2771B944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31779-7D40-FD42-BF63-F37D5778D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30D8-7EFC-C04C-98A6-B9B829C0C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3881F-BC84-8845-8AD7-50F0B8120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65822-C80E-D943-85CE-FB4BB6EF7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19DEE-5740-364D-B135-D8C855E3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04B6A-BEB0-4248-A7FB-B259116E7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B11E1-C056-514C-8649-E172ABD5B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8DC5D-3F10-A64B-8DFC-1A1986334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DCC962-DB48-5D42-A943-F01D3305B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CBF8D-72C1-8F4F-89FF-B955D445F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98608-E2AA-9840-BCAD-F1F2E3CC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8C845-2F77-124B-AAED-90E5F0D2A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7D7F0-297A-4349-B7D4-AAC389B0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4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4F2333-0D00-D144-A334-5DD7FD37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2B910-531E-F546-8FFE-B54B98EB2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9F3E0-1B2F-B548-B160-603199F28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D7B5E-DDF6-E041-A95F-1E157FB2A5B5}" type="datetimeFigureOut">
              <a:rPr lang="en-US" smtClean="0"/>
              <a:t>5/22/20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E0696-2111-0E4F-BDC8-F5AE5096D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B9603-E459-A341-BA2C-903DA0E61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83DEC-B968-554D-9FDE-C8A8C4ED6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hyperlink" Target="https://armigf.am/2018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hyperlink" Target="https://armsig.am/2019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migf.am/2019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hronicle.isocchapter.am/finrep.ht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hronicle.isocchapter.am/publ/interim_report.pdf" TargetMode="External"/><Relationship Id="rId2" Type="http://schemas.openxmlformats.org/officeDocument/2006/relationships/hyperlink" Target="https://www.internetsociety.org/blog/2018/12/helping-rural-libraries-in-armenia-to-embrace-the-digital-age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chronicle.isocchapter.am/publ/Finalreport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XZR64YOHY&amp;feature=youtu.be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72573-E0C4-5546-98AC-C17353502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931" y="2766199"/>
            <a:ext cx="8300137" cy="3404142"/>
          </a:xfrm>
        </p:spPr>
        <p:txBody>
          <a:bodyPr>
            <a:noAutofit/>
          </a:bodyPr>
          <a:lstStyle/>
          <a:p>
            <a:r>
              <a:rPr lang="hy-AM" sz="4800" dirty="0">
                <a:latin typeface="Calibri" panose="020F0502020204030204" pitchFamily="34" charset="0"/>
              </a:rPr>
              <a:t>Ինտերնետ Հասարակության Հայաստան Հատված</a:t>
            </a:r>
            <a:br>
              <a:rPr lang="hy-AM" sz="4800" dirty="0">
                <a:latin typeface="Calibri" panose="020F0502020204030204" pitchFamily="34" charset="0"/>
              </a:rPr>
            </a:br>
            <a:r>
              <a:rPr lang="en-US" sz="4800" dirty="0">
                <a:latin typeface="Calibri" panose="020F0502020204030204" pitchFamily="34" charset="0"/>
              </a:rPr>
              <a:t>2018-2019 </a:t>
            </a:r>
            <a:br>
              <a:rPr lang="en-US" sz="4800" dirty="0">
                <a:latin typeface="Calibri" panose="020F0502020204030204" pitchFamily="34" charset="0"/>
              </a:rPr>
            </a:br>
            <a:r>
              <a:rPr lang="hy-AM" sz="4800" dirty="0">
                <a:latin typeface="Calibri" panose="020F0502020204030204" pitchFamily="34" charset="0"/>
              </a:rPr>
              <a:t> </a:t>
            </a:r>
            <a:r>
              <a:rPr lang="hy-AM" sz="4800" dirty="0"/>
              <a:t>Գ</a:t>
            </a:r>
            <a:r>
              <a:rPr lang="en-US" sz="4800" dirty="0" err="1"/>
              <a:t>ործունեությ</a:t>
            </a:r>
            <a:r>
              <a:rPr lang="hy-AM" sz="4800" dirty="0"/>
              <a:t>ա</a:t>
            </a:r>
            <a:r>
              <a:rPr lang="en-US" sz="4800" dirty="0" err="1"/>
              <a:t>ն</a:t>
            </a:r>
            <a:r>
              <a:rPr lang="en-US" sz="4800" dirty="0"/>
              <a:t> </a:t>
            </a:r>
            <a:r>
              <a:rPr lang="en-US" sz="4800" dirty="0" err="1"/>
              <a:t>զեկույց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707E6-EA4F-40F6-A70B-83982FE45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531" y="587994"/>
            <a:ext cx="9088243" cy="2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2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2A805-724A-3A49-B93D-901ED213881C}"/>
              </a:ext>
            </a:extLst>
          </p:cNvPr>
          <p:cNvSpPr/>
          <p:nvPr/>
        </p:nvSpPr>
        <p:spPr>
          <a:xfrm>
            <a:off x="223025" y="751520"/>
            <a:ext cx="11837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400" dirty="0">
                <a:latin typeface="Calibri" panose="020F0502020204030204" pitchFamily="34" charset="0"/>
              </a:rPr>
              <a:t>ԻՀՀՀ-ն համակազմակերպել եր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hlinkClick r:id="rId2"/>
              </a:rPr>
              <a:t>4</a:t>
            </a:r>
            <a:r>
              <a:rPr lang="hy-AM" sz="2400" dirty="0">
                <a:solidFill>
                  <a:srgbClr val="0000FF"/>
                </a:solidFill>
                <a:latin typeface="Calibri" panose="020F0502020204030204" pitchFamily="34" charset="0"/>
                <a:hlinkClick r:id="rId2"/>
              </a:rPr>
              <a:t>րդ</a:t>
            </a: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hlinkClick r:id="rId2"/>
              </a:rPr>
              <a:t> </a:t>
            </a:r>
            <a:r>
              <a:rPr lang="hy-AM" sz="2400" dirty="0">
                <a:latin typeface="Calibri" panose="020F0502020204030204" pitchFamily="34" charset="0"/>
              </a:rPr>
              <a:t>Հայաստանյան Ինտերնետի կառամարման </a:t>
            </a:r>
          </a:p>
          <a:p>
            <a:r>
              <a:rPr lang="hy-AM" sz="2400" dirty="0">
                <a:latin typeface="Calibri" panose="020F0502020204030204" pitchFamily="34" charset="0"/>
              </a:rPr>
              <a:t>Ֆորումը։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1604CF-88B6-498E-A2EB-6001A3329DA6}"/>
              </a:ext>
            </a:extLst>
          </p:cNvPr>
          <p:cNvSpPr/>
          <p:nvPr/>
        </p:nvSpPr>
        <p:spPr>
          <a:xfrm>
            <a:off x="223025" y="59908"/>
            <a:ext cx="11837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4000" dirty="0">
                <a:latin typeface="Calibri" panose="020F0502020204030204" pitchFamily="34" charset="0"/>
              </a:rPr>
              <a:t>Հայաստանյան Ինտերնետի կառամարման ֆորում</a:t>
            </a:r>
            <a:endParaRPr lang="en-US" sz="4000" dirty="0">
              <a:latin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8E5E58-65B7-4C61-8D9D-05247D327E7E}"/>
              </a:ext>
            </a:extLst>
          </p:cNvPr>
          <p:cNvGrpSpPr/>
          <p:nvPr/>
        </p:nvGrpSpPr>
        <p:grpSpPr>
          <a:xfrm>
            <a:off x="353584" y="1446483"/>
            <a:ext cx="11706501" cy="5155763"/>
            <a:chOff x="353584" y="1446483"/>
            <a:chExt cx="11706501" cy="5155763"/>
          </a:xfrm>
        </p:grpSpPr>
        <p:pic>
          <p:nvPicPr>
            <p:cNvPr id="12290" name="Picture 2" descr="2M4A5292">
              <a:extLst>
                <a:ext uri="{FF2B5EF4-FFF2-40B4-BE49-F238E27FC236}">
                  <a16:creationId xmlns:a16="http://schemas.microsoft.com/office/drawing/2014/main" id="{B0B57D6E-BC14-4769-810E-FDFD12EAC1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85"/>
            <a:stretch/>
          </p:blipFill>
          <p:spPr bwMode="auto">
            <a:xfrm>
              <a:off x="6486648" y="1446483"/>
              <a:ext cx="5118652" cy="2575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6" name="Picture 8" descr="2M4A5785">
              <a:extLst>
                <a:ext uri="{FF2B5EF4-FFF2-40B4-BE49-F238E27FC236}">
                  <a16:creationId xmlns:a16="http://schemas.microsoft.com/office/drawing/2014/main" id="{F8D1E4D7-5327-4B37-856D-C0E60149C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584" y="2883407"/>
              <a:ext cx="5118652" cy="3415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8" name="Picture 10" descr="2M4A6164">
              <a:extLst>
                <a:ext uri="{FF2B5EF4-FFF2-40B4-BE49-F238E27FC236}">
                  <a16:creationId xmlns:a16="http://schemas.microsoft.com/office/drawing/2014/main" id="{619E0A50-9D91-4608-8170-10E901C793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2" r="18199"/>
            <a:stretch/>
          </p:blipFill>
          <p:spPr bwMode="auto">
            <a:xfrm>
              <a:off x="5670671" y="4220788"/>
              <a:ext cx="1998800" cy="238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0" name="Picture 12" descr="2M4A5796">
              <a:extLst>
                <a:ext uri="{FF2B5EF4-FFF2-40B4-BE49-F238E27FC236}">
                  <a16:creationId xmlns:a16="http://schemas.microsoft.com/office/drawing/2014/main" id="{3C9AB701-C4B3-4F16-A779-877A17A2E5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2" r="16793"/>
            <a:stretch/>
          </p:blipFill>
          <p:spPr bwMode="auto">
            <a:xfrm>
              <a:off x="7781011" y="4220788"/>
              <a:ext cx="2170737" cy="2381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2" name="Picture 14" descr="2M4A5762">
              <a:extLst>
                <a:ext uri="{FF2B5EF4-FFF2-40B4-BE49-F238E27FC236}">
                  <a16:creationId xmlns:a16="http://schemas.microsoft.com/office/drawing/2014/main" id="{438ED4EA-38B9-4BB2-BF67-6D037A2F79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66" b="8743"/>
            <a:stretch/>
          </p:blipFill>
          <p:spPr bwMode="auto">
            <a:xfrm>
              <a:off x="10031260" y="4220788"/>
              <a:ext cx="2028825" cy="2372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2972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2A805-724A-3A49-B93D-901ED213881C}"/>
              </a:ext>
            </a:extLst>
          </p:cNvPr>
          <p:cNvSpPr/>
          <p:nvPr/>
        </p:nvSpPr>
        <p:spPr>
          <a:xfrm>
            <a:off x="591671" y="775047"/>
            <a:ext cx="11121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ԻՀՀՀ-ի խորհրդի նախագահ` Լիաննա Գալստյանը մի քանի անդամների հետ մասնակցել է ԻԿՖ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2018 </a:t>
            </a:r>
            <a:r>
              <a:rPr lang="hy-AM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համաժողովին Պարիզում։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2400" dirty="0">
              <a:latin typeface="SymbolM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1604CF-88B6-498E-A2EB-6001A3329DA6}"/>
              </a:ext>
            </a:extLst>
          </p:cNvPr>
          <p:cNvSpPr/>
          <p:nvPr/>
        </p:nvSpPr>
        <p:spPr>
          <a:xfrm>
            <a:off x="627529" y="101821"/>
            <a:ext cx="10936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4000" dirty="0">
                <a:latin typeface="Calibri" panose="020F0502020204030204" pitchFamily="34" charset="0"/>
              </a:rPr>
              <a:t>Գլոբալ ԻԿՖ</a:t>
            </a:r>
            <a:endParaRPr lang="en-US" sz="4000" dirty="0">
              <a:latin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A8CD1F-221B-4D49-AB4C-E04EB3FDAD92}"/>
              </a:ext>
            </a:extLst>
          </p:cNvPr>
          <p:cNvGrpSpPr/>
          <p:nvPr/>
        </p:nvGrpSpPr>
        <p:grpSpPr>
          <a:xfrm>
            <a:off x="815085" y="1887526"/>
            <a:ext cx="10989567" cy="4748886"/>
            <a:chOff x="826236" y="1653350"/>
            <a:chExt cx="10989567" cy="4748886"/>
          </a:xfrm>
        </p:grpSpPr>
        <p:pic>
          <p:nvPicPr>
            <p:cNvPr id="14346" name="Picture 10" descr="Image may contain: 1 person">
              <a:extLst>
                <a:ext uri="{FF2B5EF4-FFF2-40B4-BE49-F238E27FC236}">
                  <a16:creationId xmlns:a16="http://schemas.microsoft.com/office/drawing/2014/main" id="{E6E98267-EABA-48CD-9678-ACDAF5CD7A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21" t="17246" r="18841" b="13780"/>
            <a:stretch/>
          </p:blipFill>
          <p:spPr bwMode="auto">
            <a:xfrm>
              <a:off x="3675664" y="2648041"/>
              <a:ext cx="4341776" cy="3243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2" name="Picture 6">
              <a:extLst>
                <a:ext uri="{FF2B5EF4-FFF2-40B4-BE49-F238E27FC236}">
                  <a16:creationId xmlns:a16="http://schemas.microsoft.com/office/drawing/2014/main" id="{420695FB-AFE5-4988-9F65-47A00907C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448" y="1653350"/>
              <a:ext cx="4903355" cy="2551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8" name="Picture 12">
              <a:extLst>
                <a:ext uri="{FF2B5EF4-FFF2-40B4-BE49-F238E27FC236}">
                  <a16:creationId xmlns:a16="http://schemas.microsoft.com/office/drawing/2014/main" id="{809551CB-7AB2-493B-85DE-41485BA199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45" t="21624" r="32080" b="8551"/>
            <a:stretch/>
          </p:blipFill>
          <p:spPr bwMode="auto">
            <a:xfrm>
              <a:off x="826236" y="2929130"/>
              <a:ext cx="2746487" cy="3473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131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age2image16518400">
            <a:extLst>
              <a:ext uri="{FF2B5EF4-FFF2-40B4-BE49-F238E27FC236}">
                <a16:creationId xmlns:a16="http://schemas.microsoft.com/office/drawing/2014/main" id="{CC670B99-8E65-8141-BC59-F22C9D7CC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Freeform: Shape 6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4" name="Freeform: Shape 7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12CBEF-109A-4DB1-A068-508F032FA97E}"/>
              </a:ext>
            </a:extLst>
          </p:cNvPr>
          <p:cNvSpPr/>
          <p:nvPr/>
        </p:nvSpPr>
        <p:spPr>
          <a:xfrm>
            <a:off x="750242" y="632990"/>
            <a:ext cx="4062643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y-AM" sz="3600" dirty="0">
                <a:latin typeface="+mj-lt"/>
                <a:ea typeface="+mj-ea"/>
                <a:cs typeface="+mj-cs"/>
              </a:rPr>
              <a:t>Համաժողով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C8244A-F2BC-384F-86A4-AEF790727C6A}"/>
              </a:ext>
            </a:extLst>
          </p:cNvPr>
          <p:cNvSpPr/>
          <p:nvPr/>
        </p:nvSpPr>
        <p:spPr>
          <a:xfrm>
            <a:off x="167267" y="1774372"/>
            <a:ext cx="4645617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y-AM" sz="2800" dirty="0"/>
              <a:t>ԻՀՀՀ-ի նախագահ Իգոր Մկրտումյանը մասնակցել էր, </a:t>
            </a:r>
            <a:r>
              <a:rPr lang="en-US" sz="2800" dirty="0"/>
              <a:t>AGBU</a:t>
            </a:r>
            <a:r>
              <a:rPr lang="hy-AM" sz="2800" dirty="0"/>
              <a:t>-ի</a:t>
            </a:r>
            <a:r>
              <a:rPr lang="en-US" sz="2800" dirty="0"/>
              <a:t> </a:t>
            </a:r>
            <a:r>
              <a:rPr lang="hy-AM" sz="2800" dirty="0"/>
              <a:t>և</a:t>
            </a:r>
            <a:r>
              <a:rPr lang="en-US" sz="2800" dirty="0"/>
              <a:t> AVC</a:t>
            </a:r>
            <a:r>
              <a:rPr lang="hy-AM" sz="2800" dirty="0"/>
              <a:t>-ի կողմից կազմակերպված, «</a:t>
            </a:r>
            <a:r>
              <a:rPr lang="en-US" sz="2800" dirty="0"/>
              <a:t>GIS </a:t>
            </a:r>
            <a:r>
              <a:rPr lang="hy-AM" sz="2800" dirty="0"/>
              <a:t>համակարգը Հայաստանի դպրոցներում» համաժողովին։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7631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DF7E64-BCAD-1841-AB86-B446AA54BE7F}"/>
              </a:ext>
            </a:extLst>
          </p:cNvPr>
          <p:cNvSpPr/>
          <p:nvPr/>
        </p:nvSpPr>
        <p:spPr>
          <a:xfrm>
            <a:off x="591671" y="787678"/>
            <a:ext cx="11008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400" dirty="0">
                <a:latin typeface="Calibri" panose="020F0502020204030204" pitchFamily="34" charset="0"/>
              </a:rPr>
              <a:t>ԻՀՀՀ-ի խորհրդի նախագահ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hy-AM" sz="2400" dirty="0">
                <a:latin typeface="Calibri" panose="020F0502020204030204" pitchFamily="34" charset="0"/>
              </a:rPr>
              <a:t>Լիաննա Գալստյանը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hy-AM" sz="2400" dirty="0">
                <a:latin typeface="Calibri" panose="020F0502020204030204" pitchFamily="34" charset="0"/>
              </a:rPr>
              <a:t>խորհրդի անդամներ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hy-AM" sz="2400" dirty="0">
                <a:latin typeface="Calibri" panose="020F0502020204030204" pitchFamily="34" charset="0"/>
              </a:rPr>
              <a:t>Անի Դալլաքյանը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hy-AM" sz="2400" dirty="0">
                <a:latin typeface="Calibri" panose="020F0502020204030204" pitchFamily="34" charset="0"/>
              </a:rPr>
              <a:t>Արմեն Մուրադյանը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hy-AM" sz="2400" dirty="0">
                <a:latin typeface="Calibri" panose="020F0502020204030204" pitchFamily="34" charset="0"/>
              </a:rPr>
              <a:t>Վահան Հովսեփյանը և մի քանի անդամներ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hy-AM" sz="2400" dirty="0">
                <a:latin typeface="Calibri" panose="020F0502020204030204" pitchFamily="34" charset="0"/>
              </a:rPr>
              <a:t>մասնակցեցին Վրացական 2018 ԻԿՖ-ին։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endParaRPr lang="en-US" sz="2400" dirty="0"/>
          </a:p>
        </p:txBody>
      </p:sp>
      <p:pic>
        <p:nvPicPr>
          <p:cNvPr id="16386" name="Picture 2" descr="Image may contain: 10 people, people smiling">
            <a:extLst>
              <a:ext uri="{FF2B5EF4-FFF2-40B4-BE49-F238E27FC236}">
                <a16:creationId xmlns:a16="http://schemas.microsoft.com/office/drawing/2014/main" id="{D695DDBD-ACEA-4336-8284-F73C1413D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61" b="6087"/>
          <a:stretch/>
        </p:blipFill>
        <p:spPr bwMode="auto">
          <a:xfrm>
            <a:off x="795134" y="2200350"/>
            <a:ext cx="5887278" cy="24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age may contain: 5 people">
            <a:extLst>
              <a:ext uri="{FF2B5EF4-FFF2-40B4-BE49-F238E27FC236}">
                <a16:creationId xmlns:a16="http://schemas.microsoft.com/office/drawing/2014/main" id="{F1B130D9-2A82-4ED2-B88A-CF14CBEF3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45217" r="21952"/>
          <a:stretch/>
        </p:blipFill>
        <p:spPr bwMode="auto">
          <a:xfrm>
            <a:off x="6940826" y="3935896"/>
            <a:ext cx="4770784" cy="25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B45817-0813-4267-BB18-40106809CAFA}"/>
              </a:ext>
            </a:extLst>
          </p:cNvPr>
          <p:cNvSpPr/>
          <p:nvPr/>
        </p:nvSpPr>
        <p:spPr>
          <a:xfrm>
            <a:off x="591671" y="197346"/>
            <a:ext cx="10936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4000" dirty="0">
                <a:latin typeface="Calibri" panose="020F0502020204030204" pitchFamily="34" charset="0"/>
              </a:rPr>
              <a:t>Վրացական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hy-AM" sz="4000" dirty="0">
                <a:latin typeface="Calibri" panose="020F0502020204030204" pitchFamily="34" charset="0"/>
              </a:rPr>
              <a:t>ԻԿՖ</a:t>
            </a:r>
            <a:endParaRPr lang="en-US" sz="4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4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86B2-7DEE-4E88-9F6F-B00262BB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23B00-AC74-43C9-80B0-5EC58B221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y-AM" sz="2800" dirty="0">
                <a:solidFill>
                  <a:schemeClr val="tx1"/>
                </a:solidFill>
              </a:rPr>
              <a:t>Նախագծեր</a:t>
            </a:r>
          </a:p>
          <a:p>
            <a:r>
              <a:rPr lang="hy-AM" sz="2800" dirty="0">
                <a:solidFill>
                  <a:schemeClr val="tx1"/>
                </a:solidFill>
              </a:rPr>
              <a:t>Հանդիպումներ / խորհրդաժողովների մասնակցություն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22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A9FCFB-2322-F04C-BD5D-E216DB59E0C7}"/>
              </a:ext>
            </a:extLst>
          </p:cNvPr>
          <p:cNvSpPr/>
          <p:nvPr/>
        </p:nvSpPr>
        <p:spPr>
          <a:xfrm>
            <a:off x="591668" y="1328037"/>
            <a:ext cx="107870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200" dirty="0">
                <a:latin typeface="Calibri" panose="020F0502020204030204" pitchFamily="34" charset="0"/>
              </a:rPr>
              <a:t>ԻՀՀՀ-ն շարուկում է դրամաշնորհային ծրագիրը, որի շրջանակներում համակարգիչներ և գրադարանի կառավարման ծրագրեր է տրամադրում գյուղական գրադարաններին։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3DC676-7C10-42C7-AD1F-89267B47C861}"/>
              </a:ext>
            </a:extLst>
          </p:cNvPr>
          <p:cNvSpPr/>
          <p:nvPr/>
        </p:nvSpPr>
        <p:spPr>
          <a:xfrm>
            <a:off x="293378" y="119716"/>
            <a:ext cx="11383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3600" dirty="0">
                <a:latin typeface="Calibri" panose="020F0502020204030204" pitchFamily="34" charset="0"/>
              </a:rPr>
              <a:t>Համակարգիչներ, ծառայություններ և </a:t>
            </a:r>
            <a:r>
              <a:rPr lang="en-US" sz="3600" dirty="0">
                <a:latin typeface="Calibri" panose="020F0502020204030204" pitchFamily="34" charset="0"/>
              </a:rPr>
              <a:t>W-Fi </a:t>
            </a:r>
            <a:r>
              <a:rPr lang="hy-AM" sz="3600" dirty="0">
                <a:latin typeface="Calibri" panose="020F0502020204030204" pitchFamily="34" charset="0"/>
              </a:rPr>
              <a:t>Ինտերնետ գյւողական գրադարանների համար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B90E2C-5216-461C-87EF-6D8EA4DC8B11}"/>
              </a:ext>
            </a:extLst>
          </p:cNvPr>
          <p:cNvSpPr/>
          <p:nvPr/>
        </p:nvSpPr>
        <p:spPr>
          <a:xfrm>
            <a:off x="591668" y="5758480"/>
            <a:ext cx="107870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200" dirty="0">
                <a:latin typeface="Calibri" panose="020F0502020204030204" pitchFamily="34" charset="0"/>
              </a:rPr>
              <a:t>Ծրագրի ֆինանսական օժանդակությունը տրամադրում է Հայաստանի Ինտերնետ Ռեգիստրը։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endParaRPr lang="en-US" sz="2000" dirty="0">
              <a:latin typeface="SymbolM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AE9BB1-4D77-4CA9-99C5-EFFFC8D431F7}"/>
              </a:ext>
            </a:extLst>
          </p:cNvPr>
          <p:cNvGrpSpPr/>
          <p:nvPr/>
        </p:nvGrpSpPr>
        <p:grpSpPr>
          <a:xfrm>
            <a:off x="865623" y="2458818"/>
            <a:ext cx="10811401" cy="3200876"/>
            <a:chOff x="788928" y="1613118"/>
            <a:chExt cx="10811401" cy="320087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55D7E7-6499-49C3-85FD-3A5A2F6185FB}"/>
                </a:ext>
              </a:extLst>
            </p:cNvPr>
            <p:cNvSpPr/>
            <p:nvPr/>
          </p:nvSpPr>
          <p:spPr>
            <a:xfrm>
              <a:off x="788928" y="1613118"/>
              <a:ext cx="3784435" cy="3200876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r>
                <a:rPr lang="hy-AM" sz="2200" b="1" dirty="0">
                  <a:latin typeface="Calibri" panose="020F0502020204030204" pitchFamily="34" charset="0"/>
                </a:rPr>
                <a:t>Կոտայք մարզ</a:t>
              </a:r>
              <a:r>
                <a:rPr lang="en-US" sz="2200" dirty="0">
                  <a:latin typeface="Calibri" panose="020F0502020204030204" pitchFamily="34" charset="0"/>
                </a:rPr>
                <a:t> </a:t>
              </a:r>
            </a:p>
            <a:p>
              <a:r>
                <a:rPr lang="hy-AM" sz="2000" dirty="0">
                  <a:latin typeface="Calibri" panose="020F0502020204030204" pitchFamily="34" charset="0"/>
                </a:rPr>
                <a:t>Նորաշեն</a:t>
              </a:r>
              <a:endParaRPr lang="en-US" sz="2000" dirty="0">
                <a:latin typeface="Calibri" panose="020F0502020204030204" pitchFamily="34" charset="0"/>
              </a:endParaRPr>
            </a:p>
            <a:p>
              <a:r>
                <a:rPr lang="hy-AM" sz="2000" dirty="0">
                  <a:latin typeface="Calibri" panose="020F0502020204030204" pitchFamily="34" charset="0"/>
                </a:rPr>
                <a:t>Լեռնանիստ</a:t>
              </a:r>
              <a:endParaRPr lang="en-US" sz="2000" dirty="0">
                <a:latin typeface="Calibri" panose="020F0502020204030204" pitchFamily="34" charset="0"/>
              </a:endParaRPr>
            </a:p>
            <a:p>
              <a:r>
                <a:rPr lang="hy-AM" sz="2000" dirty="0">
                  <a:latin typeface="Calibri" panose="020F0502020204030204" pitchFamily="34" charset="0"/>
                </a:rPr>
                <a:t>Մառմարիկ</a:t>
              </a:r>
              <a:endParaRPr lang="en-US" sz="2000" dirty="0">
                <a:latin typeface="Calibri" panose="020F0502020204030204" pitchFamily="34" charset="0"/>
              </a:endParaRPr>
            </a:p>
            <a:p>
              <a:r>
                <a:rPr lang="hy-AM" sz="2000" dirty="0">
                  <a:latin typeface="Calibri" panose="020F0502020204030204" pitchFamily="34" charset="0"/>
                </a:rPr>
                <a:t>Մեղրաձոր</a:t>
              </a:r>
              <a:endParaRPr lang="en-US" sz="2000" dirty="0">
                <a:latin typeface="Calibri" panose="020F0502020204030204" pitchFamily="34" charset="0"/>
              </a:endParaRPr>
            </a:p>
            <a:p>
              <a:r>
                <a:rPr lang="hy-AM" sz="2000" dirty="0">
                  <a:latin typeface="Calibri" panose="020F0502020204030204" pitchFamily="34" charset="0"/>
                </a:rPr>
                <a:t>Զովունիի գրադարաններ</a:t>
              </a:r>
              <a:endParaRPr lang="en-US" sz="2000" dirty="0">
                <a:latin typeface="Calibri" panose="020F0502020204030204" pitchFamily="34" charset="0"/>
              </a:endParaRPr>
            </a:p>
            <a:p>
              <a:r>
                <a:rPr lang="hy-AM" sz="2000" dirty="0">
                  <a:latin typeface="Calibri" panose="020F0502020204030204" pitchFamily="34" charset="0"/>
                </a:rPr>
                <a:t>Հրազդանի գրադարաններ </a:t>
              </a:r>
              <a:r>
                <a:rPr lang="en-US" sz="2000" dirty="0">
                  <a:latin typeface="Calibri" panose="020F0502020204030204" pitchFamily="34" charset="0"/>
                </a:rPr>
                <a:t>5</a:t>
              </a:r>
              <a:r>
                <a:rPr lang="hy-AM" sz="2000" dirty="0">
                  <a:latin typeface="Calibri" panose="020F0502020204030204" pitchFamily="34" charset="0"/>
                </a:rPr>
                <a:t>,</a:t>
              </a:r>
              <a:r>
                <a:rPr lang="en-US" sz="2000" dirty="0">
                  <a:latin typeface="Calibri" panose="020F0502020204030204" pitchFamily="34" charset="0"/>
                </a:rPr>
                <a:t> 7</a:t>
              </a:r>
            </a:p>
            <a:p>
              <a:r>
                <a:rPr lang="hy-AM" sz="2000" dirty="0">
                  <a:latin typeface="Calibri" panose="020F0502020204030204" pitchFamily="34" charset="0"/>
                </a:rPr>
                <a:t>Հրազդանի</a:t>
              </a:r>
              <a:r>
                <a:rPr lang="en-US" sz="2000" dirty="0">
                  <a:latin typeface="Calibri" panose="020F0502020204030204" pitchFamily="34" charset="0"/>
                </a:rPr>
                <a:t> </a:t>
              </a:r>
              <a:r>
                <a:rPr lang="hy-AM" sz="2000" dirty="0">
                  <a:latin typeface="Calibri" panose="020F0502020204030204" pitchFamily="34" charset="0"/>
                </a:rPr>
                <a:t>հեռուստակայանի գրադարան</a:t>
              </a:r>
              <a:endParaRPr lang="en-US" sz="2000" dirty="0">
                <a:latin typeface="Calibri" panose="020F0502020204030204" pitchFamily="34" charset="0"/>
              </a:endParaRPr>
            </a:p>
            <a:p>
              <a:r>
                <a:rPr lang="hy-AM" sz="2000" dirty="0">
                  <a:latin typeface="Calibri" panose="020F0502020204030204" pitchFamily="34" charset="0"/>
                </a:rPr>
                <a:t>Ազատամոտ</a:t>
              </a:r>
              <a:endParaRPr lang="en-US" sz="2000" dirty="0">
                <a:latin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1480FB-4272-4B4F-8E40-CC4CD08AD027}"/>
                </a:ext>
              </a:extLst>
            </p:cNvPr>
            <p:cNvSpPr/>
            <p:nvPr/>
          </p:nvSpPr>
          <p:spPr>
            <a:xfrm>
              <a:off x="4847317" y="1615639"/>
              <a:ext cx="2937598" cy="1969770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r>
                <a:rPr lang="hy-AM" sz="2200" b="1" dirty="0">
                  <a:latin typeface="Calibri" panose="020F0502020204030204" pitchFamily="34" charset="0"/>
                </a:rPr>
                <a:t>Գեղարքունիկի</a:t>
              </a:r>
              <a:r>
                <a:rPr lang="en-US" sz="2200" b="1" dirty="0">
                  <a:latin typeface="Calibri" panose="020F0502020204030204" pitchFamily="34" charset="0"/>
                </a:rPr>
                <a:t> </a:t>
              </a:r>
              <a:r>
                <a:rPr lang="hy-AM" sz="2200" b="1" dirty="0">
                  <a:latin typeface="Calibri" panose="020F0502020204030204" pitchFamily="34" charset="0"/>
                </a:rPr>
                <a:t>մարզ</a:t>
              </a:r>
              <a:r>
                <a:rPr lang="en-US" sz="2200" b="1" dirty="0">
                  <a:latin typeface="Calibri" panose="020F0502020204030204" pitchFamily="34" charset="0"/>
                </a:rPr>
                <a:t> </a:t>
              </a:r>
            </a:p>
            <a:p>
              <a:r>
                <a:rPr lang="hy-AM" sz="2000" dirty="0">
                  <a:latin typeface="Calibri" panose="020F0502020204030204" pitchFamily="34" charset="0"/>
                </a:rPr>
                <a:t>Չկալովկա</a:t>
              </a:r>
              <a:endParaRPr lang="en-US" sz="2000" dirty="0">
                <a:latin typeface="Calibri" panose="020F0502020204030204" pitchFamily="34" charset="0"/>
              </a:endParaRPr>
            </a:p>
            <a:p>
              <a:r>
                <a:rPr lang="hy-AM" sz="2000" dirty="0">
                  <a:latin typeface="Calibri" panose="020F0502020204030204" pitchFamily="34" charset="0"/>
                </a:rPr>
                <a:t>Ծովաբեր</a:t>
              </a:r>
              <a:endParaRPr lang="en-US" sz="2000" dirty="0">
                <a:latin typeface="Calibri" panose="020F0502020204030204" pitchFamily="34" charset="0"/>
              </a:endParaRPr>
            </a:p>
            <a:p>
              <a:r>
                <a:rPr lang="hy-AM" sz="2000" dirty="0">
                  <a:latin typeface="Calibri" panose="020F0502020204030204" pitchFamily="34" charset="0"/>
                </a:rPr>
                <a:t>Լճաեն</a:t>
              </a:r>
            </a:p>
            <a:p>
              <a:r>
                <a:rPr lang="hy-AM" sz="2000" dirty="0">
                  <a:latin typeface="Calibri" panose="020F0502020204030204" pitchFamily="34" charset="0"/>
                </a:rPr>
                <a:t>Ծաղկունք</a:t>
              </a:r>
              <a:endParaRPr lang="en-US" sz="2000" dirty="0">
                <a:latin typeface="Calibri" panose="020F0502020204030204" pitchFamily="34" charset="0"/>
              </a:endParaRPr>
            </a:p>
            <a:p>
              <a:r>
                <a:rPr lang="hy-AM" sz="2000" dirty="0">
                  <a:latin typeface="Calibri" panose="020F0502020204030204" pitchFamily="34" charset="0"/>
                </a:rPr>
                <a:t>Վարարս</a:t>
              </a:r>
              <a:endParaRPr lang="en-US" sz="2000" dirty="0">
                <a:latin typeface="SymbolM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4BFE35-B363-42C4-A967-AF1595CA21D1}"/>
                </a:ext>
              </a:extLst>
            </p:cNvPr>
            <p:cNvSpPr/>
            <p:nvPr/>
          </p:nvSpPr>
          <p:spPr>
            <a:xfrm>
              <a:off x="7937948" y="1615639"/>
              <a:ext cx="3662381" cy="1354217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r>
                <a:rPr lang="hy-AM" sz="2200" b="1" dirty="0">
                  <a:latin typeface="Calibri" panose="020F0502020204030204" pitchFamily="34" charset="0"/>
                </a:rPr>
                <a:t>Թավուշ</a:t>
              </a:r>
              <a:r>
                <a:rPr lang="en-US" sz="2200" b="1" dirty="0">
                  <a:latin typeface="Calibri" panose="020F0502020204030204" pitchFamily="34" charset="0"/>
                </a:rPr>
                <a:t> </a:t>
              </a:r>
              <a:r>
                <a:rPr lang="hy-AM" sz="2200" b="1" dirty="0">
                  <a:latin typeface="Calibri" panose="020F0502020204030204" pitchFamily="34" charset="0"/>
                </a:rPr>
                <a:t>մարզ</a:t>
              </a:r>
              <a:r>
                <a:rPr lang="en-US" sz="2200" b="1" dirty="0">
                  <a:latin typeface="Calibri" panose="020F0502020204030204" pitchFamily="34" charset="0"/>
                </a:rPr>
                <a:t> </a:t>
              </a:r>
            </a:p>
            <a:p>
              <a:r>
                <a:rPr lang="hy-AM" sz="2000" dirty="0">
                  <a:latin typeface="Calibri" panose="020F0502020204030204" pitchFamily="34" charset="0"/>
                </a:rPr>
                <a:t>Չինարի</a:t>
              </a:r>
            </a:p>
            <a:p>
              <a:r>
                <a:rPr lang="hy-AM" sz="2000" dirty="0">
                  <a:latin typeface="Calibri" panose="020F0502020204030204" pitchFamily="34" charset="0"/>
                </a:rPr>
                <a:t>Վոսկեվան</a:t>
              </a:r>
              <a:endParaRPr lang="en-US" sz="2000" dirty="0">
                <a:latin typeface="Calibri" panose="020F0502020204030204" pitchFamily="34" charset="0"/>
              </a:endParaRPr>
            </a:p>
            <a:p>
              <a:r>
                <a:rPr lang="hy-AM" sz="2000" dirty="0">
                  <a:latin typeface="Calibri" panose="020F0502020204030204" pitchFamily="34" charset="0"/>
                </a:rPr>
                <a:t>Դիլիջանի գրադարան թիվ 2,</a:t>
              </a:r>
              <a:r>
                <a:rPr lang="en-US" sz="2000" dirty="0">
                  <a:latin typeface="Calibri" panose="020F0502020204030204" pitchFamily="34" charset="0"/>
                </a:rPr>
                <a:t>3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3ADA51-3446-4F6B-AB8A-A0823DB0A9D0}"/>
                </a:ext>
              </a:extLst>
            </p:cNvPr>
            <p:cNvSpPr/>
            <p:nvPr/>
          </p:nvSpPr>
          <p:spPr>
            <a:xfrm>
              <a:off x="7937948" y="3337947"/>
              <a:ext cx="2675094" cy="738664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r>
                <a:rPr lang="hy-AM" sz="2200" b="1" dirty="0">
                  <a:latin typeface="Calibri" panose="020F0502020204030204" pitchFamily="34" charset="0"/>
                </a:rPr>
                <a:t>Վայոց Ձոր</a:t>
              </a:r>
              <a:r>
                <a:rPr lang="en-US" sz="2200" b="1" dirty="0">
                  <a:latin typeface="Calibri" panose="020F0502020204030204" pitchFamily="34" charset="0"/>
                </a:rPr>
                <a:t> </a:t>
              </a:r>
              <a:r>
                <a:rPr lang="hy-AM" sz="2200" b="1" dirty="0">
                  <a:latin typeface="Calibri" panose="020F0502020204030204" pitchFamily="34" charset="0"/>
                </a:rPr>
                <a:t>մարզ</a:t>
              </a:r>
              <a:r>
                <a:rPr lang="en-US" sz="2200" b="1" dirty="0">
                  <a:latin typeface="Calibri" panose="020F0502020204030204" pitchFamily="34" charset="0"/>
                </a:rPr>
                <a:t> </a:t>
              </a:r>
            </a:p>
            <a:p>
              <a:r>
                <a:rPr lang="hy-AM" sz="2000" dirty="0">
                  <a:latin typeface="Calibri" panose="020F0502020204030204" pitchFamily="34" charset="0"/>
                </a:rPr>
                <a:t>Ջերմուկ</a:t>
              </a:r>
              <a:endParaRPr lang="en-US" sz="2000" dirty="0">
                <a:latin typeface="Symbol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728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3DC676-7C10-42C7-AD1F-89267B47C861}"/>
              </a:ext>
            </a:extLst>
          </p:cNvPr>
          <p:cNvSpPr/>
          <p:nvPr/>
        </p:nvSpPr>
        <p:spPr>
          <a:xfrm>
            <a:off x="226742" y="-112596"/>
            <a:ext cx="119652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3200" dirty="0">
                <a:latin typeface="Calibri" panose="020F0502020204030204" pitchFamily="34" charset="0"/>
              </a:rPr>
              <a:t>Համակարգիչներ, ծառայություններ և </a:t>
            </a:r>
            <a:r>
              <a:rPr lang="en-US" sz="3200" dirty="0">
                <a:latin typeface="Calibri" panose="020F0502020204030204" pitchFamily="34" charset="0"/>
              </a:rPr>
              <a:t>W-Fi </a:t>
            </a:r>
            <a:r>
              <a:rPr lang="hy-AM" sz="3200" dirty="0">
                <a:latin typeface="Calibri" panose="020F0502020204030204" pitchFamily="34" charset="0"/>
              </a:rPr>
              <a:t>Ինտերնետ գյւողական գրադարանների համար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B90E2C-5216-461C-87EF-6D8EA4DC8B11}"/>
              </a:ext>
            </a:extLst>
          </p:cNvPr>
          <p:cNvSpPr/>
          <p:nvPr/>
        </p:nvSpPr>
        <p:spPr>
          <a:xfrm>
            <a:off x="226742" y="1064202"/>
            <a:ext cx="714421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Գյուղական</a:t>
            </a:r>
            <a:r>
              <a:rPr lang="en-US" dirty="0"/>
              <a:t> </a:t>
            </a:r>
            <a:r>
              <a:rPr lang="en-US" dirty="0" err="1"/>
              <a:t>շրջանների</a:t>
            </a:r>
            <a:r>
              <a:rPr lang="en-US" dirty="0"/>
              <a:t> </a:t>
            </a:r>
            <a:r>
              <a:rPr lang="en-US" dirty="0" err="1"/>
              <a:t>համար</a:t>
            </a:r>
            <a:r>
              <a:rPr lang="en-US" dirty="0"/>
              <a:t> </a:t>
            </a:r>
            <a:r>
              <a:rPr lang="en-US" dirty="0" err="1"/>
              <a:t>ամենակարևոր</a:t>
            </a:r>
            <a:r>
              <a:rPr lang="en-US" dirty="0"/>
              <a:t> </a:t>
            </a:r>
            <a:r>
              <a:rPr lang="en-US" dirty="0" err="1"/>
              <a:t>խնդիրներից</a:t>
            </a:r>
            <a:r>
              <a:rPr lang="en-US" dirty="0"/>
              <a:t> </a:t>
            </a:r>
            <a:r>
              <a:rPr lang="en-US" dirty="0" err="1"/>
              <a:t>է</a:t>
            </a:r>
            <a:r>
              <a:rPr lang="en-US" dirty="0"/>
              <a:t> ՏՏ </a:t>
            </a:r>
            <a:r>
              <a:rPr lang="en-US" dirty="0" err="1"/>
              <a:t>գիտելիքներ</a:t>
            </a:r>
            <a:r>
              <a:rPr lang="en-US" dirty="0"/>
              <a:t> </a:t>
            </a:r>
            <a:r>
              <a:rPr lang="hy-AM" dirty="0"/>
              <a:t>ունեցող այն մարդքանց պակասն է</a:t>
            </a:r>
            <a:r>
              <a:rPr lang="en-US" dirty="0"/>
              <a:t>, </a:t>
            </a:r>
            <a:r>
              <a:rPr lang="en-US" dirty="0" err="1"/>
              <a:t>որոնք</a:t>
            </a:r>
            <a:r>
              <a:rPr lang="en-US" dirty="0"/>
              <a:t> </a:t>
            </a:r>
            <a:r>
              <a:rPr lang="en-US" dirty="0" err="1"/>
              <a:t>կարողան</a:t>
            </a:r>
            <a:r>
              <a:rPr lang="hy-AM" dirty="0"/>
              <a:t>ան </a:t>
            </a:r>
            <a:r>
              <a:rPr lang="en-US" dirty="0" err="1"/>
              <a:t>լուծել</a:t>
            </a:r>
            <a:r>
              <a:rPr lang="en-US" dirty="0"/>
              <a:t> </a:t>
            </a:r>
            <a:r>
              <a:rPr lang="en-US" dirty="0" err="1"/>
              <a:t>նույնիսկ</a:t>
            </a:r>
            <a:r>
              <a:rPr lang="en-US" dirty="0"/>
              <a:t> </a:t>
            </a:r>
            <a:r>
              <a:rPr lang="en-US" dirty="0" err="1"/>
              <a:t>փոքր</a:t>
            </a:r>
            <a:r>
              <a:rPr lang="en-US" dirty="0"/>
              <a:t> </a:t>
            </a:r>
            <a:r>
              <a:rPr lang="en-US" dirty="0" err="1"/>
              <a:t>ծրագրային</a:t>
            </a:r>
            <a:r>
              <a:rPr lang="en-US" dirty="0"/>
              <a:t> </a:t>
            </a:r>
            <a:r>
              <a:rPr lang="en-US" dirty="0" err="1"/>
              <a:t>և</a:t>
            </a:r>
            <a:r>
              <a:rPr lang="en-US" dirty="0"/>
              <a:t> </a:t>
            </a:r>
            <a:r>
              <a:rPr lang="en-US" dirty="0" err="1"/>
              <a:t>ապարատային</a:t>
            </a:r>
            <a:r>
              <a:rPr lang="en-US" dirty="0"/>
              <a:t> </a:t>
            </a:r>
            <a:r>
              <a:rPr lang="en-US" dirty="0" err="1"/>
              <a:t>խնդիրներ</a:t>
            </a:r>
            <a:r>
              <a:rPr lang="hy-AM" dirty="0"/>
              <a:t>ը</a:t>
            </a:r>
            <a:r>
              <a:rPr lang="en-US" dirty="0"/>
              <a:t>: </a:t>
            </a:r>
            <a:r>
              <a:rPr lang="hy-AM" dirty="0"/>
              <a:t>Հ</a:t>
            </a:r>
            <a:r>
              <a:rPr lang="en-US" dirty="0" err="1"/>
              <a:t>ամակարգիչը</a:t>
            </a:r>
            <a:r>
              <a:rPr lang="en-US" dirty="0"/>
              <a:t> </a:t>
            </a:r>
            <a:r>
              <a:rPr lang="en-US" dirty="0" err="1"/>
              <a:t>և</a:t>
            </a:r>
            <a:r>
              <a:rPr lang="en-US" dirty="0"/>
              <a:t> </a:t>
            </a:r>
            <a:r>
              <a:rPr lang="en-US" dirty="0" err="1"/>
              <a:t>ծրագրակազմը</a:t>
            </a:r>
            <a:r>
              <a:rPr lang="en-US" dirty="0"/>
              <a:t> </a:t>
            </a:r>
            <a:r>
              <a:rPr lang="en-US" dirty="0" err="1"/>
              <a:t>տեղադրելը</a:t>
            </a:r>
            <a:r>
              <a:rPr lang="en-US" dirty="0"/>
              <a:t> </a:t>
            </a:r>
            <a:r>
              <a:rPr lang="en-US" dirty="0" err="1"/>
              <a:t>բավարար</a:t>
            </a:r>
            <a:r>
              <a:rPr lang="en-US" dirty="0"/>
              <a:t> </a:t>
            </a:r>
            <a:r>
              <a:rPr lang="en-US" dirty="0" err="1"/>
              <a:t>չէ</a:t>
            </a:r>
            <a:r>
              <a:rPr lang="hy-AM" dirty="0"/>
              <a:t>։ Ավելի կարևոր է դրանց սպասարկումը: Այդ իսկ պատճառով ԻՀՀՀ-ն կազմակերպեց հեռավոր անվճար ծառայություն: Գրադարանները իրենց չաշխատող համակարգիչները առաքում են ծրագրի ղեկավար Վահան Միսակյանին, որը դրանք վերանորոգում և հետ է ուղարկում: Ծրագրային ապահովման խնդիրները լուծվում են Anydesk հեռավոր ծառայության ծրագրի միջոցով: </a:t>
            </a:r>
            <a:br>
              <a:rPr lang="hy-AM" dirty="0"/>
            </a:br>
            <a:r>
              <a:rPr lang="hy-AM" dirty="0"/>
              <a:t>Միայն վերջին 3 ամիսների ընթացքում.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y-AM" dirty="0"/>
              <a:t>Վերանորոգվել են 30 գյուղական գրադարանների համակարգիչներ: Գրադարանները դրանք հանձնեցին ծրագրի ղեկավար Վահան Միսակյանին, որը դրանք վերանորոգեց և հետ ուղարկեց: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y-AM" dirty="0"/>
              <a:t>Anydesk հեռակառավարման ծրագրի միջոցով սպասարկվել է շուրջ 60 համակարգիչ: Դրանք ներառում են գրադարանի կառավարման ծրագրաշարի թարմացում և գրադարանների տվյալների շտեմարանների նորոգում: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/>
              <a:t>Կոտայքի</a:t>
            </a:r>
            <a:r>
              <a:rPr lang="en-US" dirty="0"/>
              <a:t> </a:t>
            </a:r>
            <a:r>
              <a:rPr lang="en-US" dirty="0" err="1"/>
              <a:t>մարզի</a:t>
            </a:r>
            <a:r>
              <a:rPr lang="en-US" dirty="0"/>
              <a:t> </a:t>
            </a:r>
            <a:r>
              <a:rPr lang="en-US" dirty="0" err="1"/>
              <a:t>գրադարաններում</a:t>
            </a:r>
            <a:r>
              <a:rPr lang="en-US" dirty="0"/>
              <a:t> </a:t>
            </a:r>
            <a:r>
              <a:rPr lang="en-US" dirty="0" err="1"/>
              <a:t>վերանորոգվել</a:t>
            </a:r>
            <a:r>
              <a:rPr lang="en-US" dirty="0"/>
              <a:t> </a:t>
            </a:r>
            <a:r>
              <a:rPr lang="en-US" dirty="0" err="1"/>
              <a:t>են</a:t>
            </a:r>
            <a:r>
              <a:rPr lang="en-US" dirty="0"/>
              <a:t> </a:t>
            </a:r>
            <a:r>
              <a:rPr lang="en-US" dirty="0" err="1"/>
              <a:t>մի</a:t>
            </a:r>
            <a:r>
              <a:rPr lang="en-US" dirty="0"/>
              <a:t> </a:t>
            </a:r>
            <a:r>
              <a:rPr lang="en-US" dirty="0" err="1"/>
              <a:t>քանի</a:t>
            </a:r>
            <a:r>
              <a:rPr lang="en-US" dirty="0"/>
              <a:t> WiFi </a:t>
            </a:r>
            <a:r>
              <a:rPr lang="en-US" dirty="0" err="1"/>
              <a:t>երթուղիչներ</a:t>
            </a:r>
            <a:r>
              <a:rPr lang="en-US" dirty="0"/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6C0F6F-F185-477C-8274-0A86A30B6A47}"/>
              </a:ext>
            </a:extLst>
          </p:cNvPr>
          <p:cNvGrpSpPr/>
          <p:nvPr/>
        </p:nvGrpSpPr>
        <p:grpSpPr>
          <a:xfrm>
            <a:off x="7573014" y="1064202"/>
            <a:ext cx="4218729" cy="5569545"/>
            <a:chOff x="7573014" y="1014507"/>
            <a:chExt cx="4218729" cy="5569545"/>
          </a:xfrm>
        </p:grpSpPr>
        <p:pic>
          <p:nvPicPr>
            <p:cNvPr id="17410" name="Picture 2" descr="Drakhtik village library 5">
              <a:extLst>
                <a:ext uri="{FF2B5EF4-FFF2-40B4-BE49-F238E27FC236}">
                  <a16:creationId xmlns:a16="http://schemas.microsoft.com/office/drawing/2014/main" id="{7A7B11F8-C33F-45A9-9CDD-B7DFB8DC68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65"/>
            <a:stretch/>
          </p:blipFill>
          <p:spPr bwMode="auto">
            <a:xfrm>
              <a:off x="7573014" y="1014507"/>
              <a:ext cx="4218729" cy="2828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 descr="մանկավարժական">
              <a:extLst>
                <a:ext uri="{FF2B5EF4-FFF2-40B4-BE49-F238E27FC236}">
                  <a16:creationId xmlns:a16="http://schemas.microsoft.com/office/drawing/2014/main" id="{F5FD1497-BA83-4BCE-92EA-D2AB4E859E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36" b="8521"/>
            <a:stretch/>
          </p:blipFill>
          <p:spPr bwMode="auto">
            <a:xfrm>
              <a:off x="7573014" y="3970061"/>
              <a:ext cx="4218729" cy="2613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5283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4569F2-F7DD-4D4D-9F1C-638B53561245}"/>
              </a:ext>
            </a:extLst>
          </p:cNvPr>
          <p:cNvSpPr/>
          <p:nvPr/>
        </p:nvSpPr>
        <p:spPr>
          <a:xfrm>
            <a:off x="591671" y="812711"/>
            <a:ext cx="107013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200" dirty="0"/>
              <a:t>ԻՀՀՀ-ն </a:t>
            </a:r>
            <a:r>
              <a:rPr lang="en-US" sz="2200" dirty="0" err="1"/>
              <a:t>կազմակերպեց</a:t>
            </a:r>
            <a:r>
              <a:rPr lang="en-US" sz="2200" dirty="0"/>
              <a:t> </a:t>
            </a:r>
            <a:r>
              <a:rPr lang="en-US" sz="2200" dirty="0" err="1"/>
              <a:t>սեմինար</a:t>
            </a:r>
            <a:r>
              <a:rPr lang="en-US" sz="2200" dirty="0"/>
              <a:t> </a:t>
            </a:r>
            <a:r>
              <a:rPr lang="en-US" sz="2200" dirty="0" err="1"/>
              <a:t>հաշմանդամություն</a:t>
            </a:r>
            <a:r>
              <a:rPr lang="en-US" sz="2200" dirty="0"/>
              <a:t> </a:t>
            </a:r>
            <a:r>
              <a:rPr lang="en-US" sz="2200" dirty="0" err="1"/>
              <a:t>ունեցող</a:t>
            </a:r>
            <a:r>
              <a:rPr lang="en-US" sz="2200" dirty="0"/>
              <a:t> </a:t>
            </a:r>
            <a:r>
              <a:rPr lang="en-US" sz="2200" dirty="0" err="1"/>
              <a:t>անձանց</a:t>
            </a:r>
            <a:r>
              <a:rPr lang="en-US" sz="2200" dirty="0"/>
              <a:t> </a:t>
            </a:r>
            <a:r>
              <a:rPr lang="en-US" sz="2200" dirty="0" err="1"/>
              <a:t>հիմնախնդիրների</a:t>
            </a:r>
            <a:r>
              <a:rPr lang="en-US" sz="2200" dirty="0"/>
              <a:t> </a:t>
            </a:r>
            <a:r>
              <a:rPr lang="en-US" sz="2200" dirty="0" err="1"/>
              <a:t>վերաբերյալ</a:t>
            </a:r>
            <a:r>
              <a:rPr lang="en-US" sz="2200" dirty="0"/>
              <a:t>, </a:t>
            </a:r>
            <a:r>
              <a:rPr lang="en-US" sz="2200" dirty="0" err="1"/>
              <a:t>որոնք</a:t>
            </a:r>
            <a:r>
              <a:rPr lang="en-US" sz="2200" dirty="0"/>
              <a:t> </a:t>
            </a:r>
            <a:r>
              <a:rPr lang="en-US" sz="2200" dirty="0" err="1"/>
              <a:t>տեղի</a:t>
            </a:r>
            <a:r>
              <a:rPr lang="en-US" sz="2200" dirty="0"/>
              <a:t> </a:t>
            </a:r>
            <a:r>
              <a:rPr lang="en-US" sz="2200" dirty="0" err="1"/>
              <a:t>ունեցան</a:t>
            </a:r>
            <a:r>
              <a:rPr lang="en-US" sz="2200" dirty="0"/>
              <a:t> </a:t>
            </a:r>
            <a:r>
              <a:rPr lang="hy-AM" sz="2200" dirty="0"/>
              <a:t>ԻՀՀՀ-ի </a:t>
            </a:r>
            <a:r>
              <a:rPr lang="en-US" sz="2200" dirty="0" err="1"/>
              <a:t>գրասենյակում</a:t>
            </a:r>
            <a:r>
              <a:rPr lang="en-US" sz="2200" dirty="0"/>
              <a:t>: </a:t>
            </a:r>
            <a:r>
              <a:rPr lang="en-US" sz="2200" dirty="0" err="1"/>
              <a:t>Ներկայացվեց</a:t>
            </a:r>
            <a:r>
              <a:rPr lang="en-US" sz="2200" dirty="0"/>
              <a:t> 2018 </a:t>
            </a:r>
            <a:r>
              <a:rPr lang="en-US" sz="2200" dirty="0" err="1"/>
              <a:t>թ</a:t>
            </a:r>
            <a:r>
              <a:rPr lang="en-US" sz="2200" dirty="0"/>
              <a:t>. </a:t>
            </a:r>
            <a:r>
              <a:rPr lang="en-US" sz="2200" dirty="0" err="1"/>
              <a:t>Եվրոպական</a:t>
            </a:r>
            <a:r>
              <a:rPr lang="en-US" sz="2200" dirty="0"/>
              <a:t> </a:t>
            </a:r>
            <a:r>
              <a:rPr lang="en-US" sz="2200" dirty="0" err="1"/>
              <a:t>մի</a:t>
            </a:r>
            <a:r>
              <a:rPr lang="en-US" sz="2200" dirty="0"/>
              <a:t> </a:t>
            </a:r>
            <a:r>
              <a:rPr lang="en-US" sz="2200" dirty="0" err="1"/>
              <a:t>շարք</a:t>
            </a:r>
            <a:r>
              <a:rPr lang="en-US" sz="2200" dirty="0"/>
              <a:t> </a:t>
            </a:r>
            <a:r>
              <a:rPr lang="en-US" sz="2200" dirty="0" err="1"/>
              <a:t>երկրներում</a:t>
            </a:r>
            <a:r>
              <a:rPr lang="en-US" sz="2200" dirty="0"/>
              <a:t> </a:t>
            </a:r>
            <a:r>
              <a:rPr lang="en-US" sz="2200" dirty="0" err="1"/>
              <a:t>իրականացվող</a:t>
            </a:r>
            <a:r>
              <a:rPr lang="en-US" sz="2200" dirty="0"/>
              <a:t> </a:t>
            </a:r>
            <a:r>
              <a:rPr lang="en-US" sz="2200" dirty="0" err="1"/>
              <a:t>ծրագրերի</a:t>
            </a:r>
            <a:r>
              <a:rPr lang="en-US" sz="2200" dirty="0"/>
              <a:t> </a:t>
            </a:r>
            <a:r>
              <a:rPr lang="en-US" sz="2200" dirty="0" err="1"/>
              <a:t>վերաբերյալ</a:t>
            </a:r>
            <a:r>
              <a:rPr lang="en-US" sz="2200" dirty="0"/>
              <a:t> «</a:t>
            </a:r>
            <a:r>
              <a:rPr lang="en-US" sz="2200" dirty="0" err="1"/>
              <a:t>Զ</a:t>
            </a:r>
            <a:r>
              <a:rPr lang="hy-AM" sz="2200" dirty="0"/>
              <a:t>ե</a:t>
            </a:r>
            <a:r>
              <a:rPr lang="en-US" sz="2200" dirty="0" err="1"/>
              <a:t>րո</a:t>
            </a:r>
            <a:r>
              <a:rPr lang="en-US" sz="2200" dirty="0"/>
              <a:t> </a:t>
            </a:r>
            <a:r>
              <a:rPr lang="en-US" sz="2200" dirty="0" err="1"/>
              <a:t>ծրագրի</a:t>
            </a:r>
            <a:r>
              <a:rPr lang="en-US" sz="2200" dirty="0"/>
              <a:t> </a:t>
            </a:r>
            <a:r>
              <a:rPr lang="en-US" sz="2200" dirty="0" err="1"/>
              <a:t>զեկույցը</a:t>
            </a:r>
            <a:r>
              <a:rPr lang="en-US" sz="2200" dirty="0"/>
              <a:t>»: </a:t>
            </a:r>
            <a:r>
              <a:rPr lang="en-US" sz="2200" dirty="0" err="1"/>
              <a:t>Քննարկումները</a:t>
            </a:r>
            <a:r>
              <a:rPr lang="en-US" sz="2200" dirty="0"/>
              <a:t> </a:t>
            </a:r>
            <a:r>
              <a:rPr lang="en-US" sz="2200" dirty="0" err="1"/>
              <a:t>վերաբերում</a:t>
            </a:r>
            <a:r>
              <a:rPr lang="en-US" sz="2200" dirty="0"/>
              <a:t> </a:t>
            </a:r>
            <a:r>
              <a:rPr lang="en-US" sz="2200" dirty="0" err="1"/>
              <a:t>էին</a:t>
            </a:r>
            <a:r>
              <a:rPr lang="en-US" sz="2200" dirty="0"/>
              <a:t> </a:t>
            </a:r>
            <a:r>
              <a:rPr lang="en-US" sz="2200" dirty="0" err="1"/>
              <a:t>հաշմանդամություն</a:t>
            </a:r>
            <a:r>
              <a:rPr lang="en-US" sz="2200" dirty="0"/>
              <a:t> </a:t>
            </a:r>
            <a:r>
              <a:rPr lang="en-US" sz="2200" dirty="0" err="1"/>
              <a:t>ունեցող</a:t>
            </a:r>
            <a:r>
              <a:rPr lang="en-US" sz="2200" dirty="0"/>
              <a:t> </a:t>
            </a:r>
            <a:r>
              <a:rPr lang="en-US" sz="2200" dirty="0" err="1"/>
              <a:t>անձանց</a:t>
            </a:r>
            <a:r>
              <a:rPr lang="en-US" sz="2200" dirty="0"/>
              <a:t> </a:t>
            </a:r>
            <a:r>
              <a:rPr lang="en-US" sz="2200" dirty="0" err="1"/>
              <a:t>մատչելիության</a:t>
            </a:r>
            <a:r>
              <a:rPr lang="en-US" sz="2200" dirty="0"/>
              <a:t> </a:t>
            </a:r>
            <a:r>
              <a:rPr lang="en-US" sz="2200" dirty="0" err="1"/>
              <a:t>խնդիրներին</a:t>
            </a:r>
            <a:r>
              <a:rPr lang="en-US" sz="2200" dirty="0"/>
              <a:t>, </a:t>
            </a:r>
            <a:r>
              <a:rPr lang="en-US" sz="2200" dirty="0" err="1"/>
              <a:t>հնարավոր</a:t>
            </a:r>
            <a:r>
              <a:rPr lang="en-US" sz="2200" dirty="0"/>
              <a:t> </a:t>
            </a:r>
            <a:r>
              <a:rPr lang="en-US" sz="2200" dirty="0" err="1"/>
              <a:t>լուծումներին</a:t>
            </a:r>
            <a:r>
              <a:rPr lang="en-US" sz="2200" dirty="0"/>
              <a:t>, </a:t>
            </a:r>
            <a:r>
              <a:rPr lang="en-US" sz="2200" dirty="0" err="1"/>
              <a:t>նրանց</a:t>
            </a:r>
            <a:r>
              <a:rPr lang="en-US" sz="2200" dirty="0"/>
              <a:t> </a:t>
            </a:r>
            <a:r>
              <a:rPr lang="en-US" sz="2200" dirty="0" err="1"/>
              <a:t>կյանքի</a:t>
            </a:r>
            <a:r>
              <a:rPr lang="en-US" sz="2200" dirty="0"/>
              <a:t> </a:t>
            </a:r>
            <a:r>
              <a:rPr lang="en-US" sz="2200" dirty="0" err="1"/>
              <a:t>դյուրինացմանը</a:t>
            </a:r>
            <a:r>
              <a:rPr lang="en-US" sz="2200" dirty="0"/>
              <a:t> </a:t>
            </a:r>
            <a:r>
              <a:rPr lang="en-US" sz="2200" dirty="0" err="1"/>
              <a:t>և</a:t>
            </a:r>
            <a:r>
              <a:rPr lang="en-US" sz="2200" dirty="0"/>
              <a:t> </a:t>
            </a:r>
            <a:r>
              <a:rPr lang="en-US" sz="2200" dirty="0" err="1"/>
              <a:t>հասարակությանը</a:t>
            </a:r>
            <a:r>
              <a:rPr lang="en-US" sz="2200" dirty="0"/>
              <a:t> </a:t>
            </a:r>
            <a:r>
              <a:rPr lang="en-US" sz="2200" dirty="0" err="1"/>
              <a:t>լիարժեք</a:t>
            </a:r>
            <a:r>
              <a:rPr lang="en-US" sz="2200" dirty="0"/>
              <a:t> </a:t>
            </a:r>
            <a:r>
              <a:rPr lang="en-US" sz="2200" dirty="0" err="1"/>
              <a:t>ինտեգրմանը</a:t>
            </a:r>
            <a:r>
              <a:rPr lang="en-US" sz="2200" dirty="0"/>
              <a:t>: </a:t>
            </a:r>
            <a:r>
              <a:rPr lang="en-US" sz="2200" dirty="0" err="1"/>
              <a:t>Որոշվեց</a:t>
            </a:r>
            <a:r>
              <a:rPr lang="en-US" sz="2200" dirty="0"/>
              <a:t>, </a:t>
            </a:r>
            <a:r>
              <a:rPr lang="hy-AM" sz="2200" dirty="0"/>
              <a:t>թե </a:t>
            </a:r>
            <a:r>
              <a:rPr lang="en-US" sz="2200" dirty="0" err="1"/>
              <a:t>որ</a:t>
            </a:r>
            <a:r>
              <a:rPr lang="en-US" sz="2200" dirty="0"/>
              <a:t> </a:t>
            </a:r>
            <a:r>
              <a:rPr lang="en-US" sz="2200" dirty="0" err="1"/>
              <a:t>քննարկվող</a:t>
            </a:r>
            <a:r>
              <a:rPr lang="en-US" sz="2200" dirty="0"/>
              <a:t> </a:t>
            </a:r>
            <a:r>
              <a:rPr lang="en-US" sz="2200" dirty="0" err="1"/>
              <a:t>նախագծերը</a:t>
            </a:r>
            <a:r>
              <a:rPr lang="en-US" sz="2200" dirty="0"/>
              <a:t> </a:t>
            </a:r>
            <a:r>
              <a:rPr lang="en-US" sz="2200" dirty="0" err="1"/>
              <a:t>իրատեսական</a:t>
            </a:r>
            <a:r>
              <a:rPr lang="en-US" sz="2200" dirty="0"/>
              <a:t> </a:t>
            </a:r>
            <a:r>
              <a:rPr lang="en-US" sz="2200" dirty="0" err="1"/>
              <a:t>էին</a:t>
            </a:r>
            <a:r>
              <a:rPr lang="en-US" sz="2200" dirty="0"/>
              <a:t> </a:t>
            </a:r>
            <a:r>
              <a:rPr lang="en-US" sz="2200" dirty="0" err="1"/>
              <a:t>Հայաստանում</a:t>
            </a:r>
            <a:r>
              <a:rPr lang="en-US" sz="2200" dirty="0"/>
              <a:t> </a:t>
            </a:r>
            <a:r>
              <a:rPr lang="en-US" sz="2200" dirty="0" err="1"/>
              <a:t>իրականացնելու</a:t>
            </a:r>
            <a:r>
              <a:rPr lang="en-US" sz="2200" dirty="0"/>
              <a:t> </a:t>
            </a:r>
            <a:r>
              <a:rPr lang="en-US" sz="2200" dirty="0" err="1"/>
              <a:t>համար</a:t>
            </a:r>
            <a:r>
              <a:rPr lang="en-US" sz="2200" dirty="0"/>
              <a:t>:</a:t>
            </a:r>
          </a:p>
        </p:txBody>
      </p:sp>
      <p:pic>
        <p:nvPicPr>
          <p:cNvPr id="8193" name="Picture 1" descr="page4image16705280">
            <a:extLst>
              <a:ext uri="{FF2B5EF4-FFF2-40B4-BE49-F238E27FC236}">
                <a16:creationId xmlns:a16="http://schemas.microsoft.com/office/drawing/2014/main" id="{0E8B7230-4614-424E-AFB8-D80AAD3C0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49043"/>
            <a:ext cx="4686301" cy="33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ABFA04-4F24-4BDE-AAA1-88155E8CEDAA}"/>
              </a:ext>
            </a:extLst>
          </p:cNvPr>
          <p:cNvSpPr/>
          <p:nvPr/>
        </p:nvSpPr>
        <p:spPr>
          <a:xfrm>
            <a:off x="591671" y="197346"/>
            <a:ext cx="10936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3600" dirty="0">
                <a:latin typeface="Calibri" panose="020F0502020204030204" pitchFamily="34" charset="0"/>
              </a:rPr>
              <a:t>Հասանելիության սեմինար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29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D3EA63-7663-F246-A44C-F3F905E716A3}"/>
              </a:ext>
            </a:extLst>
          </p:cNvPr>
          <p:cNvSpPr/>
          <p:nvPr/>
        </p:nvSpPr>
        <p:spPr>
          <a:xfrm>
            <a:off x="651307" y="640081"/>
            <a:ext cx="3731122" cy="580532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y-AM" sz="2400" dirty="0">
                <a:solidFill>
                  <a:schemeClr val="bg1"/>
                </a:solidFill>
              </a:rPr>
              <a:t>ԻՀՀՀ խորհրդի անդամները քննարկեցին Ինտերնետ հասարակության կողմից մշակված հատվածների գործունեության գնահատման չափանիշները: Անհրաժեշտ էր բավարարել այդ չափանիշներին Ինտերնետ հասարակությունում լավ  գնահատական ստանալու համար</a:t>
            </a:r>
            <a:r>
              <a:rPr lang="hy-AM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D8C563-7DAE-F844-8526-1CEF4DFC3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3" r="5846" b="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63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CBDD3-434D-0B40-8514-3B6D0A8838AD}"/>
              </a:ext>
            </a:extLst>
          </p:cNvPr>
          <p:cNvSpPr/>
          <p:nvPr/>
        </p:nvSpPr>
        <p:spPr>
          <a:xfrm>
            <a:off x="591671" y="197346"/>
            <a:ext cx="10936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4000" dirty="0">
                <a:latin typeface="Calibri" panose="020F0502020204030204" pitchFamily="34" charset="0"/>
              </a:rPr>
              <a:t>Աղջիկները ՏՀՏ ոլորտում  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5C4919-BD7C-4841-89E5-8A8D42F1F1AE}"/>
              </a:ext>
            </a:extLst>
          </p:cNvPr>
          <p:cNvSpPr/>
          <p:nvPr/>
        </p:nvSpPr>
        <p:spPr>
          <a:xfrm>
            <a:off x="591670" y="905232"/>
            <a:ext cx="109369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hy-AM" sz="2200" dirty="0"/>
              <a:t>ԻՀՀՀ </a:t>
            </a:r>
            <a:r>
              <a:rPr lang="en-US" sz="2200" dirty="0" err="1"/>
              <a:t>խորհրդի</a:t>
            </a:r>
            <a:r>
              <a:rPr lang="en-US" sz="2200" dirty="0"/>
              <a:t> </a:t>
            </a:r>
            <a:r>
              <a:rPr lang="en-US" sz="2200" dirty="0" err="1"/>
              <a:t>նախագահ</a:t>
            </a:r>
            <a:r>
              <a:rPr lang="en-US" sz="2200" dirty="0"/>
              <a:t> </a:t>
            </a:r>
            <a:r>
              <a:rPr lang="en-US" sz="2200" dirty="0" err="1"/>
              <a:t>Լիաննա</a:t>
            </a:r>
            <a:r>
              <a:rPr lang="en-US" sz="2200" dirty="0"/>
              <a:t> </a:t>
            </a:r>
            <a:r>
              <a:rPr lang="en-US" sz="2200" dirty="0" err="1"/>
              <a:t>Գալստյանը</a:t>
            </a:r>
            <a:r>
              <a:rPr lang="en-US" sz="2200" dirty="0"/>
              <a:t> </a:t>
            </a:r>
            <a:r>
              <a:rPr lang="en-US" sz="2200" dirty="0" err="1"/>
              <a:t>կազմակերպեց</a:t>
            </a:r>
            <a:r>
              <a:rPr lang="en-US" sz="2200" dirty="0"/>
              <a:t> </a:t>
            </a:r>
            <a:r>
              <a:rPr lang="en-US" sz="2200" dirty="0" err="1"/>
              <a:t>տեղեկատվական</a:t>
            </a:r>
            <a:r>
              <a:rPr lang="en-US" sz="2200" dirty="0"/>
              <a:t> </a:t>
            </a:r>
            <a:r>
              <a:rPr lang="en-US" sz="2200" dirty="0" err="1"/>
              <a:t>սեմինար</a:t>
            </a:r>
            <a:r>
              <a:rPr lang="en-US" sz="2200" dirty="0"/>
              <a:t> «</a:t>
            </a:r>
            <a:r>
              <a:rPr lang="en-US" sz="2200" dirty="0" err="1"/>
              <a:t>Կիբեր</a:t>
            </a:r>
            <a:r>
              <a:rPr lang="en-US" sz="2200" dirty="0"/>
              <a:t> </a:t>
            </a:r>
            <a:r>
              <a:rPr lang="en-US" sz="2200" dirty="0" err="1"/>
              <a:t>հիգիենան</a:t>
            </a:r>
            <a:r>
              <a:rPr lang="en-US" sz="2200" dirty="0"/>
              <a:t>, </a:t>
            </a:r>
            <a:r>
              <a:rPr lang="en-US" sz="2200" dirty="0" err="1"/>
              <a:t>կամ</a:t>
            </a:r>
            <a:r>
              <a:rPr lang="en-US" sz="2200" dirty="0"/>
              <a:t> </a:t>
            </a:r>
            <a:r>
              <a:rPr lang="en-US" sz="2200" dirty="0" err="1"/>
              <a:t>ինչպես</a:t>
            </a:r>
            <a:r>
              <a:rPr lang="en-US" sz="2200" dirty="0"/>
              <a:t> </a:t>
            </a:r>
            <a:r>
              <a:rPr lang="en-US" sz="2200" dirty="0" err="1"/>
              <a:t>կարելի</a:t>
            </a:r>
            <a:r>
              <a:rPr lang="en-US" sz="2200" dirty="0"/>
              <a:t> </a:t>
            </a:r>
            <a:r>
              <a:rPr lang="en-US" sz="2200" dirty="0" err="1"/>
              <a:t>է</a:t>
            </a:r>
            <a:r>
              <a:rPr lang="en-US" sz="2200" dirty="0"/>
              <a:t> </a:t>
            </a:r>
            <a:r>
              <a:rPr lang="en-US" sz="2200" dirty="0" err="1"/>
              <a:t>անվտանգ</a:t>
            </a:r>
            <a:r>
              <a:rPr lang="en-US" sz="2200" dirty="0"/>
              <a:t> </a:t>
            </a:r>
            <a:r>
              <a:rPr lang="en-US" sz="2200" dirty="0" err="1"/>
              <a:t>լինել</a:t>
            </a:r>
            <a:r>
              <a:rPr lang="en-US" sz="2200" dirty="0"/>
              <a:t> </a:t>
            </a:r>
            <a:r>
              <a:rPr lang="hy-AM" sz="2200" dirty="0"/>
              <a:t>Ի</a:t>
            </a:r>
            <a:r>
              <a:rPr lang="en-US" sz="2200" dirty="0" err="1"/>
              <a:t>նտերնետում</a:t>
            </a:r>
            <a:r>
              <a:rPr lang="en-US" sz="2200" dirty="0"/>
              <a:t>» </a:t>
            </a:r>
            <a:r>
              <a:rPr lang="en-US" sz="2200" dirty="0" err="1"/>
              <a:t>թեմայով</a:t>
            </a:r>
            <a:r>
              <a:rPr lang="en-US" sz="2200" dirty="0"/>
              <a:t>: </a:t>
            </a:r>
            <a:r>
              <a:rPr lang="en-US" sz="2200" dirty="0" err="1"/>
              <a:t>Սեմինարը</a:t>
            </a:r>
            <a:r>
              <a:rPr lang="en-US" sz="2200" dirty="0"/>
              <a:t> </a:t>
            </a:r>
            <a:r>
              <a:rPr lang="en-US" sz="2200" dirty="0" err="1"/>
              <a:t>տեղի</a:t>
            </a:r>
            <a:r>
              <a:rPr lang="en-US" sz="2200" dirty="0"/>
              <a:t> </a:t>
            </a:r>
            <a:r>
              <a:rPr lang="en-US" sz="2200" dirty="0" err="1"/>
              <a:t>ունեցավ</a:t>
            </a:r>
            <a:r>
              <a:rPr lang="en-US" sz="2200" dirty="0"/>
              <a:t> ՀՀ </a:t>
            </a:r>
            <a:r>
              <a:rPr lang="en-US" sz="2200" dirty="0" err="1"/>
              <a:t>Երևան</a:t>
            </a:r>
            <a:r>
              <a:rPr lang="en-US" sz="2200" dirty="0"/>
              <a:t> </a:t>
            </a:r>
            <a:r>
              <a:rPr lang="en-US" sz="2200" dirty="0" err="1"/>
              <a:t>քաղաքի</a:t>
            </a:r>
            <a:r>
              <a:rPr lang="en-US" sz="2200" dirty="0"/>
              <a:t> </a:t>
            </a:r>
            <a:r>
              <a:rPr lang="hy-AM" sz="2200" dirty="0"/>
              <a:t>թիվ 174 </a:t>
            </a:r>
            <a:r>
              <a:rPr lang="en-US" sz="2200" dirty="0" err="1"/>
              <a:t>դպրոցում</a:t>
            </a:r>
            <a:r>
              <a:rPr lang="en-US" sz="2200" dirty="0"/>
              <a:t>: </a:t>
            </a:r>
            <a:r>
              <a:rPr lang="en-US" sz="2200" dirty="0" err="1"/>
              <a:t>Միջոցառմանը</a:t>
            </a:r>
            <a:r>
              <a:rPr lang="en-US" sz="2200" dirty="0"/>
              <a:t> </a:t>
            </a:r>
            <a:r>
              <a:rPr lang="en-US" sz="2200" dirty="0" err="1"/>
              <a:t>մասնակցեցին</a:t>
            </a:r>
            <a:r>
              <a:rPr lang="en-US" sz="2200" dirty="0"/>
              <a:t> </a:t>
            </a:r>
            <a:r>
              <a:rPr lang="en-US" sz="2200" dirty="0" err="1"/>
              <a:t>շուրջ</a:t>
            </a:r>
            <a:r>
              <a:rPr lang="en-US" sz="2200" dirty="0"/>
              <a:t> 100 </a:t>
            </a:r>
            <a:r>
              <a:rPr lang="en-US" sz="2200" dirty="0" err="1"/>
              <a:t>դպրոցականներ</a:t>
            </a:r>
            <a:r>
              <a:rPr lang="en-US" sz="2200" dirty="0"/>
              <a:t>, </a:t>
            </a:r>
            <a:r>
              <a:rPr lang="en-US" sz="2200" dirty="0" err="1"/>
              <a:t>նրանց</a:t>
            </a:r>
            <a:r>
              <a:rPr lang="en-US" sz="2200" dirty="0"/>
              <a:t> </a:t>
            </a:r>
            <a:r>
              <a:rPr lang="en-US" sz="2200" dirty="0" err="1"/>
              <a:t>մայրերն</a:t>
            </a:r>
            <a:r>
              <a:rPr lang="en-US" sz="2200" dirty="0"/>
              <a:t> </a:t>
            </a:r>
            <a:r>
              <a:rPr lang="en-US" sz="2200" dirty="0" err="1"/>
              <a:t>ու</a:t>
            </a:r>
            <a:r>
              <a:rPr lang="en-US" sz="2200" dirty="0"/>
              <a:t> </a:t>
            </a:r>
            <a:r>
              <a:rPr lang="en-US" sz="2200" dirty="0" err="1"/>
              <a:t>ուսուցիչները</a:t>
            </a:r>
            <a:r>
              <a:rPr lang="en-US" sz="2200" dirty="0"/>
              <a:t>` </a:t>
            </a:r>
            <a:r>
              <a:rPr lang="en-US" sz="2200" dirty="0" err="1"/>
              <a:t>տեղեկանալու</a:t>
            </a:r>
            <a:r>
              <a:rPr lang="en-US" sz="2200" dirty="0"/>
              <a:t> </a:t>
            </a:r>
            <a:r>
              <a:rPr lang="en-US" sz="2200" dirty="0" err="1"/>
              <a:t>ինտերնետի</a:t>
            </a:r>
            <a:r>
              <a:rPr lang="en-US" sz="2200" dirty="0"/>
              <a:t> </a:t>
            </a:r>
            <a:r>
              <a:rPr lang="en-US" sz="2200" dirty="0" err="1"/>
              <a:t>անվտանգության</a:t>
            </a:r>
            <a:r>
              <a:rPr lang="en-US" sz="2200" dirty="0"/>
              <a:t> </a:t>
            </a:r>
            <a:r>
              <a:rPr lang="en-US" sz="2200" dirty="0" err="1"/>
              <a:t>խնդիրներին</a:t>
            </a:r>
            <a:r>
              <a:rPr lang="en-US" sz="2200" dirty="0"/>
              <a:t> </a:t>
            </a:r>
            <a:r>
              <a:rPr lang="en-US" sz="2200" dirty="0" err="1"/>
              <a:t>և</a:t>
            </a:r>
            <a:r>
              <a:rPr lang="en-US" sz="2200" dirty="0"/>
              <a:t> </a:t>
            </a:r>
            <a:r>
              <a:rPr lang="en-US" sz="2200" dirty="0" err="1"/>
              <a:t>սկզբունքներին</a:t>
            </a:r>
            <a:r>
              <a:rPr lang="en-US" sz="2200" dirty="0"/>
              <a:t>: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8FCFD7F-1C6C-468C-8838-D4FA7FBF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768" y="3166492"/>
            <a:ext cx="6211843" cy="34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39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3253D-4E47-9E44-A441-CE446CF19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6912"/>
            <a:ext cx="10515600" cy="54657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i="1" dirty="0" err="1"/>
              <a:t>Մեր</a:t>
            </a:r>
            <a:r>
              <a:rPr lang="en-US" sz="4000" i="1" dirty="0"/>
              <a:t> </a:t>
            </a:r>
            <a:r>
              <a:rPr lang="en-US" sz="4000" i="1" dirty="0" err="1"/>
              <a:t>առաքելությունը</a:t>
            </a:r>
            <a:endParaRPr lang="en-US" sz="4000" i="1" dirty="0"/>
          </a:p>
          <a:p>
            <a:r>
              <a:rPr lang="en-US" dirty="0" err="1"/>
              <a:t>Նպաստել</a:t>
            </a:r>
            <a:r>
              <a:rPr lang="en-US" dirty="0"/>
              <a:t> </a:t>
            </a:r>
            <a:r>
              <a:rPr lang="en-US" dirty="0" err="1"/>
              <a:t>և</a:t>
            </a:r>
            <a:r>
              <a:rPr lang="en-US" dirty="0"/>
              <a:t> </a:t>
            </a:r>
            <a:r>
              <a:rPr lang="en-US" dirty="0" err="1"/>
              <a:t>աջակցել</a:t>
            </a:r>
            <a:r>
              <a:rPr lang="en-US" dirty="0"/>
              <a:t> </a:t>
            </a:r>
            <a:r>
              <a:rPr lang="en-US" dirty="0" err="1"/>
              <a:t>Հայաստանում</a:t>
            </a:r>
            <a:r>
              <a:rPr lang="en-US" dirty="0"/>
              <a:t> </a:t>
            </a:r>
            <a:r>
              <a:rPr lang="en-US" dirty="0" err="1"/>
              <a:t>ինտերնետի</a:t>
            </a:r>
            <a:r>
              <a:rPr lang="en-US" dirty="0"/>
              <a:t> </a:t>
            </a:r>
            <a:r>
              <a:rPr lang="en-US" dirty="0" err="1"/>
              <a:t>զարգացմանը</a:t>
            </a:r>
            <a:r>
              <a:rPr lang="en-US" dirty="0"/>
              <a:t> `</a:t>
            </a:r>
            <a:r>
              <a:rPr lang="en-US" dirty="0" err="1"/>
              <a:t>ի</a:t>
            </a:r>
            <a:r>
              <a:rPr lang="en-US" dirty="0"/>
              <a:t> </a:t>
            </a:r>
            <a:r>
              <a:rPr lang="en-US" dirty="0" err="1"/>
              <a:t>շահ</a:t>
            </a:r>
            <a:r>
              <a:rPr lang="en-US" dirty="0"/>
              <a:t> </a:t>
            </a:r>
            <a:r>
              <a:rPr lang="en-US" dirty="0" err="1"/>
              <a:t>Հայաստանի</a:t>
            </a:r>
            <a:r>
              <a:rPr lang="en-US" dirty="0"/>
              <a:t> </a:t>
            </a:r>
            <a:r>
              <a:rPr lang="en-US" dirty="0" err="1"/>
              <a:t>բոլոր</a:t>
            </a:r>
            <a:r>
              <a:rPr lang="en-US" dirty="0"/>
              <a:t> </a:t>
            </a:r>
            <a:r>
              <a:rPr lang="en-US" dirty="0" err="1"/>
              <a:t>մարդկանց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4000" i="1" dirty="0" err="1"/>
              <a:t>Մեր</a:t>
            </a:r>
            <a:r>
              <a:rPr lang="en-US" sz="4000" i="1" dirty="0"/>
              <a:t> </a:t>
            </a:r>
            <a:r>
              <a:rPr lang="en-US" sz="4000" i="1" dirty="0" err="1"/>
              <a:t>անդամները</a:t>
            </a:r>
            <a:endParaRPr lang="en-US" sz="4000" i="1" dirty="0"/>
          </a:p>
          <a:p>
            <a:r>
              <a:rPr lang="en-US" dirty="0" err="1"/>
              <a:t>Ներկայումս</a:t>
            </a:r>
            <a:r>
              <a:rPr lang="en-US" dirty="0"/>
              <a:t> </a:t>
            </a:r>
            <a:r>
              <a:rPr lang="en-US" dirty="0" err="1"/>
              <a:t>մենք</a:t>
            </a:r>
            <a:r>
              <a:rPr lang="en-US" dirty="0"/>
              <a:t> </a:t>
            </a:r>
            <a:r>
              <a:rPr lang="en-US" dirty="0" err="1"/>
              <a:t>ունենք</a:t>
            </a:r>
            <a:r>
              <a:rPr lang="en-US" dirty="0"/>
              <a:t> 45 </a:t>
            </a:r>
            <a:r>
              <a:rPr lang="en-US" dirty="0" err="1"/>
              <a:t>ակտիվ</a:t>
            </a:r>
            <a:r>
              <a:rPr lang="en-US" dirty="0"/>
              <a:t> </a:t>
            </a:r>
            <a:r>
              <a:rPr lang="en-US" dirty="0" err="1"/>
              <a:t>անդամ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4000" i="1" dirty="0" err="1"/>
              <a:t>Մեր</a:t>
            </a:r>
            <a:r>
              <a:rPr lang="en-US" sz="4000" i="1" dirty="0"/>
              <a:t> </a:t>
            </a:r>
            <a:r>
              <a:rPr lang="en-US" sz="4000" i="1" dirty="0" err="1"/>
              <a:t>խորհուրդը</a:t>
            </a:r>
            <a:endParaRPr lang="en-US" sz="4000" i="1" dirty="0"/>
          </a:p>
          <a:p>
            <a:r>
              <a:rPr lang="en-US" dirty="0" err="1"/>
              <a:t>Մենք</a:t>
            </a:r>
            <a:r>
              <a:rPr lang="en-US" dirty="0"/>
              <a:t> </a:t>
            </a:r>
            <a:r>
              <a:rPr lang="en-US" dirty="0" err="1"/>
              <a:t>ունենք</a:t>
            </a:r>
            <a:r>
              <a:rPr lang="en-US" dirty="0"/>
              <a:t> </a:t>
            </a:r>
            <a:r>
              <a:rPr lang="en-US" dirty="0" err="1"/>
              <a:t>խորհրդի</a:t>
            </a:r>
            <a:r>
              <a:rPr lang="en-US" dirty="0"/>
              <a:t> 9 </a:t>
            </a:r>
            <a:r>
              <a:rPr lang="en-US" dirty="0" err="1"/>
              <a:t>անդամ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4000" i="1" dirty="0" err="1"/>
              <a:t>Մեր</a:t>
            </a:r>
            <a:r>
              <a:rPr lang="en-US" sz="4000" i="1" dirty="0"/>
              <a:t> </a:t>
            </a:r>
            <a:r>
              <a:rPr lang="en-US" sz="4000" i="1" dirty="0" err="1"/>
              <a:t>աուդիտորները</a:t>
            </a:r>
            <a:endParaRPr lang="en-US" sz="4000" i="1" dirty="0"/>
          </a:p>
          <a:p>
            <a:r>
              <a:rPr lang="en-US" dirty="0" err="1"/>
              <a:t>Մենք</a:t>
            </a:r>
            <a:r>
              <a:rPr lang="en-US" dirty="0"/>
              <a:t> </a:t>
            </a:r>
            <a:r>
              <a:rPr lang="en-US" dirty="0" err="1"/>
              <a:t>ունենք</a:t>
            </a:r>
            <a:r>
              <a:rPr lang="en-US" dirty="0"/>
              <a:t> 3 </a:t>
            </a:r>
            <a:r>
              <a:rPr lang="en-US" dirty="0" err="1"/>
              <a:t>աուդիտոր</a:t>
            </a:r>
            <a:endParaRPr lang="en-US" dirty="0"/>
          </a:p>
          <a:p>
            <a:pPr marL="0" indent="0">
              <a:buNone/>
            </a:pPr>
            <a:endParaRPr lang="en-US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02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87CC1-69B3-8040-A2CC-0FD44C036CB3}"/>
              </a:ext>
            </a:extLst>
          </p:cNvPr>
          <p:cNvSpPr/>
          <p:nvPr/>
        </p:nvSpPr>
        <p:spPr>
          <a:xfrm>
            <a:off x="5620216" y="756404"/>
            <a:ext cx="62968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dirty="0"/>
              <a:t>RINArmenia- ի հետ համագործակցելով, ԻՀՀՀ-ն մշակել է նոր նախագիծ և դիմել է Ինտերնետային հասարակության դրամաշնորհ ստանալու համար: Ծրագիրը նախատեսում է կազմակերպել դասընթացներ «Ռինայի ապագա ինտերնետի ներկայացումը» թեմայով: RINA- ն ցանցային նոր ճարտարապետություն է, որը նախատեսված է Ինտերնետի արագությանը, անվտանգությանը և կատարողականությանը բարձրացնել նոր մակարդակի: Այն գրեթե 10 տարվա հետազոտական ​​ծրագիր է, որը ստեղծվել է ներկայիս ինտերնետի համահիմնադիրներ, Ջոն Դիի, Լուի Պուզենի և այլոց կողմից: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63F123-3DCF-4284-BF9B-E73F607D77B8}"/>
              </a:ext>
            </a:extLst>
          </p:cNvPr>
          <p:cNvSpPr/>
          <p:nvPr/>
        </p:nvSpPr>
        <p:spPr>
          <a:xfrm>
            <a:off x="591671" y="197346"/>
            <a:ext cx="10936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</a:rPr>
              <a:t>RINArmenia</a:t>
            </a:r>
            <a:r>
              <a:rPr lang="en-US" sz="3600" dirty="0">
                <a:latin typeface="Calibri" panose="020F0502020204030204" pitchFamily="34" charset="0"/>
              </a:rPr>
              <a:t> (Recursive Inter Network Architecture) </a:t>
            </a:r>
          </a:p>
        </p:txBody>
      </p:sp>
      <p:pic>
        <p:nvPicPr>
          <p:cNvPr id="18434" name="Picture 2" descr="Image may contain: 5 people, people standing, shoes and indoor">
            <a:extLst>
              <a:ext uri="{FF2B5EF4-FFF2-40B4-BE49-F238E27FC236}">
                <a16:creationId xmlns:a16="http://schemas.microsoft.com/office/drawing/2014/main" id="{064F4232-A497-4BBC-A9D2-E9E157415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r="17472"/>
          <a:stretch/>
        </p:blipFill>
        <p:spPr bwMode="auto">
          <a:xfrm>
            <a:off x="7221388" y="4129087"/>
            <a:ext cx="4307224" cy="266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may contain: one or more people and indoor">
            <a:extLst>
              <a:ext uri="{FF2B5EF4-FFF2-40B4-BE49-F238E27FC236}">
                <a16:creationId xmlns:a16="http://schemas.microsoft.com/office/drawing/2014/main" id="{5EDE0B0B-F013-4AF8-B315-AB0372E5D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1"/>
          <a:stretch/>
        </p:blipFill>
        <p:spPr bwMode="auto">
          <a:xfrm>
            <a:off x="290305" y="1017191"/>
            <a:ext cx="5242356" cy="26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59EEE2-A80D-4554-AECB-71B1D3D31C9F}"/>
              </a:ext>
            </a:extLst>
          </p:cNvPr>
          <p:cNvSpPr/>
          <p:nvPr/>
        </p:nvSpPr>
        <p:spPr>
          <a:xfrm>
            <a:off x="144967" y="4352330"/>
            <a:ext cx="649712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«</a:t>
            </a:r>
            <a:r>
              <a:rPr lang="en-US" sz="2200" dirty="0" err="1"/>
              <a:t>RINArmenia</a:t>
            </a:r>
            <a:r>
              <a:rPr lang="en-US" sz="2200" dirty="0"/>
              <a:t>» </a:t>
            </a:r>
            <a:r>
              <a:rPr lang="en-US" sz="2200" dirty="0" err="1"/>
              <a:t>նախագծի</a:t>
            </a:r>
            <a:r>
              <a:rPr lang="en-US" sz="2200" dirty="0"/>
              <a:t> </a:t>
            </a:r>
            <a:r>
              <a:rPr lang="en-US" sz="2200" dirty="0" err="1"/>
              <a:t>նպատակն</a:t>
            </a:r>
            <a:r>
              <a:rPr lang="en-US" sz="2200" dirty="0"/>
              <a:t> </a:t>
            </a:r>
            <a:r>
              <a:rPr lang="en-US" sz="2200" dirty="0" err="1"/>
              <a:t>է</a:t>
            </a:r>
            <a:r>
              <a:rPr lang="en-US" sz="2200" dirty="0"/>
              <a:t> </a:t>
            </a:r>
            <a:r>
              <a:rPr lang="en-US" sz="2200" dirty="0" err="1"/>
              <a:t>զարգացնել</a:t>
            </a:r>
            <a:r>
              <a:rPr lang="en-US" sz="2200" dirty="0"/>
              <a:t> </a:t>
            </a:r>
            <a:r>
              <a:rPr lang="en-US" sz="2200" dirty="0" err="1"/>
              <a:t>և</a:t>
            </a:r>
            <a:r>
              <a:rPr lang="en-US" sz="2200" dirty="0"/>
              <a:t> </a:t>
            </a:r>
            <a:r>
              <a:rPr lang="en-US" sz="2200" dirty="0" err="1"/>
              <a:t>իրականացնել</a:t>
            </a:r>
            <a:r>
              <a:rPr lang="en-US" sz="2200" dirty="0"/>
              <a:t> </a:t>
            </a:r>
            <a:r>
              <a:rPr lang="en-US" sz="2200" dirty="0" err="1"/>
              <a:t>տարբեր</a:t>
            </a:r>
            <a:r>
              <a:rPr lang="en-US" sz="2200" dirty="0"/>
              <a:t> </a:t>
            </a:r>
            <a:r>
              <a:rPr lang="en-US" sz="2200" dirty="0" err="1"/>
              <a:t>ոլորտներում</a:t>
            </a:r>
            <a:r>
              <a:rPr lang="en-US" sz="2200" dirty="0"/>
              <a:t> </a:t>
            </a:r>
            <a:r>
              <a:rPr lang="en-US" sz="2200" dirty="0" err="1"/>
              <a:t>Ապագ</a:t>
            </a:r>
            <a:r>
              <a:rPr lang="hy-AM" sz="2200" dirty="0"/>
              <a:t>ա Ի</a:t>
            </a:r>
            <a:r>
              <a:rPr lang="en-US" sz="2200" dirty="0" err="1"/>
              <a:t>նտերնետի</a:t>
            </a:r>
            <a:r>
              <a:rPr lang="en-US" sz="2200" dirty="0"/>
              <a:t> </a:t>
            </a:r>
            <a:r>
              <a:rPr lang="en-US" sz="2200" dirty="0" err="1"/>
              <a:t>նոր</a:t>
            </a:r>
            <a:r>
              <a:rPr lang="en-US" sz="2200" dirty="0"/>
              <a:t> </a:t>
            </a:r>
            <a:r>
              <a:rPr lang="en-US" sz="2200" dirty="0" err="1"/>
              <a:t>մոդել</a:t>
            </a:r>
            <a:r>
              <a:rPr lang="en-US" sz="2200" dirty="0"/>
              <a:t> `RINA </a:t>
            </a:r>
            <a:r>
              <a:rPr lang="en-US" sz="2200" dirty="0" err="1"/>
              <a:t>տեխնոլոգիա</a:t>
            </a:r>
            <a:r>
              <a:rPr lang="en-US" sz="2200" dirty="0"/>
              <a:t>, </a:t>
            </a:r>
            <a:r>
              <a:rPr lang="en-US" sz="2200" dirty="0" err="1"/>
              <a:t>դարձնելով</a:t>
            </a:r>
            <a:r>
              <a:rPr lang="en-US" sz="2200" dirty="0"/>
              <a:t> </a:t>
            </a:r>
            <a:r>
              <a:rPr lang="en-US" sz="2200" dirty="0" err="1"/>
              <a:t>Հայաստանի</a:t>
            </a:r>
            <a:r>
              <a:rPr lang="en-US" sz="2200" dirty="0"/>
              <a:t> </a:t>
            </a:r>
            <a:r>
              <a:rPr lang="en-US" sz="2200" dirty="0" err="1"/>
              <a:t>Հանրապետությունը</a:t>
            </a:r>
            <a:r>
              <a:rPr lang="en-US" sz="2200" dirty="0"/>
              <a:t> </a:t>
            </a:r>
            <a:r>
              <a:rPr lang="en-US" sz="2200" dirty="0" err="1"/>
              <a:t>առաջին</a:t>
            </a:r>
            <a:r>
              <a:rPr lang="en-US" sz="2200" dirty="0"/>
              <a:t> </a:t>
            </a:r>
            <a:r>
              <a:rPr lang="en-US" sz="2200" dirty="0" err="1"/>
              <a:t>փորձագիտական</a:t>
            </a:r>
            <a:r>
              <a:rPr lang="en-US" sz="2200" dirty="0"/>
              <a:t> ​​</a:t>
            </a:r>
            <a:r>
              <a:rPr lang="en-US" sz="2200" dirty="0" err="1"/>
              <a:t>կենտրոնը</a:t>
            </a:r>
            <a:r>
              <a:rPr lang="en-US" sz="2200" dirty="0"/>
              <a:t>, </a:t>
            </a:r>
            <a:r>
              <a:rPr lang="en-US" sz="2200" dirty="0" err="1"/>
              <a:t>որը</a:t>
            </a:r>
            <a:r>
              <a:rPr lang="en-US" sz="2200" dirty="0"/>
              <a:t> </a:t>
            </a:r>
            <a:r>
              <a:rPr lang="en-US" sz="2200" dirty="0" err="1"/>
              <a:t>զարգացնում</a:t>
            </a:r>
            <a:r>
              <a:rPr lang="en-US" sz="2200" dirty="0"/>
              <a:t> </a:t>
            </a:r>
            <a:r>
              <a:rPr lang="en-US" sz="2200" dirty="0" err="1"/>
              <a:t>և</a:t>
            </a:r>
            <a:r>
              <a:rPr lang="en-US" sz="2200" dirty="0"/>
              <a:t> </a:t>
            </a:r>
            <a:r>
              <a:rPr lang="en-US" sz="2200" dirty="0" err="1"/>
              <a:t>կիրառում</a:t>
            </a:r>
            <a:r>
              <a:rPr lang="en-US" sz="2200" dirty="0"/>
              <a:t> </a:t>
            </a:r>
            <a:r>
              <a:rPr lang="en-US" sz="2200" dirty="0" err="1"/>
              <a:t>է</a:t>
            </a:r>
            <a:r>
              <a:rPr lang="en-US" sz="2200" dirty="0"/>
              <a:t> RINA </a:t>
            </a:r>
            <a:r>
              <a:rPr lang="en-US" sz="2200" dirty="0" err="1"/>
              <a:t>տեխնոլոգիան</a:t>
            </a:r>
            <a:r>
              <a:rPr lang="en-US" sz="2200" dirty="0"/>
              <a:t> </a:t>
            </a:r>
            <a:r>
              <a:rPr lang="en-US" sz="2200" dirty="0" err="1"/>
              <a:t>ամբողջ</a:t>
            </a:r>
            <a:r>
              <a:rPr lang="en-US" sz="2200" dirty="0"/>
              <a:t> </a:t>
            </a:r>
            <a:r>
              <a:rPr lang="en-US" sz="2200" dirty="0" err="1"/>
              <a:t>երկրում</a:t>
            </a:r>
            <a:r>
              <a:rPr lang="en-US" sz="22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95762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DA954D-459B-9B4F-AF8D-9FE46DB8B011}"/>
              </a:ext>
            </a:extLst>
          </p:cNvPr>
          <p:cNvSpPr/>
          <p:nvPr/>
        </p:nvSpPr>
        <p:spPr>
          <a:xfrm>
            <a:off x="591671" y="843677"/>
            <a:ext cx="97733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200" dirty="0">
                <a:latin typeface="Calibri" panose="020F0502020204030204" pitchFamily="34" charset="0"/>
              </a:rPr>
              <a:t>ԻՀՀՀ-ի խորհրդի անդամներ Անի Դալլաքյանը և Կարեն Երզնկանյանը մասնակցեցին Ինտերնետ հատվածների </a:t>
            </a:r>
            <a:r>
              <a:rPr lang="en-US" sz="2200" dirty="0">
                <a:latin typeface="Calibri" panose="020F0502020204030204" pitchFamily="34" charset="0"/>
              </a:rPr>
              <a:t>2019 </a:t>
            </a:r>
            <a:r>
              <a:rPr lang="hy-AM" sz="2200" dirty="0">
                <a:latin typeface="Calibri" panose="020F0502020204030204" pitchFamily="34" charset="0"/>
              </a:rPr>
              <a:t>կոնֆերանսին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hy-AM" sz="2200" dirty="0">
                <a:latin typeface="Calibri" panose="020F0502020204030204" pitchFamily="34" charset="0"/>
              </a:rPr>
              <a:t>Բուխարեստում։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endParaRPr lang="en-US" sz="2000" dirty="0">
              <a:latin typeface="SymbolM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F00C1E-35FF-4A49-BAA7-B60AB15AE9DC}"/>
              </a:ext>
            </a:extLst>
          </p:cNvPr>
          <p:cNvSpPr/>
          <p:nvPr/>
        </p:nvSpPr>
        <p:spPr>
          <a:xfrm>
            <a:off x="591671" y="197346"/>
            <a:ext cx="10936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3600" dirty="0">
                <a:latin typeface="Calibri" panose="020F0502020204030204" pitchFamily="34" charset="0"/>
              </a:rPr>
              <a:t>Եվրոպական հատվածների հանդիպում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" name="Picture 1" descr="page6image16732016">
            <a:extLst>
              <a:ext uri="{FF2B5EF4-FFF2-40B4-BE49-F238E27FC236}">
                <a16:creationId xmlns:a16="http://schemas.microsoft.com/office/drawing/2014/main" id="{9998A935-52C6-4732-83B9-F7D0F3A6F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5" r="11919"/>
          <a:stretch/>
        </p:blipFill>
        <p:spPr bwMode="auto">
          <a:xfrm>
            <a:off x="366383" y="2723321"/>
            <a:ext cx="5878703" cy="290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92FEE86-69D5-43C9-B669-22F204913BAA}"/>
              </a:ext>
            </a:extLst>
          </p:cNvPr>
          <p:cNvSpPr/>
          <p:nvPr/>
        </p:nvSpPr>
        <p:spPr>
          <a:xfrm>
            <a:off x="303436" y="5721835"/>
            <a:ext cx="6004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b="1" dirty="0">
                <a:latin typeface="Calibri" panose="020F0502020204030204" pitchFamily="34" charset="0"/>
              </a:rPr>
              <a:t>Անի Դալլաքյան</a:t>
            </a:r>
            <a:r>
              <a:rPr lang="en-US" b="1" dirty="0">
                <a:latin typeface="Calibri" panose="020F0502020204030204" pitchFamily="34" charset="0"/>
              </a:rPr>
              <a:t>, </a:t>
            </a:r>
            <a:r>
              <a:rPr lang="hy-AM" b="1" dirty="0">
                <a:latin typeface="Calibri" panose="020F0502020204030204" pitchFamily="34" charset="0"/>
              </a:rPr>
              <a:t>խորհրդի անդամ</a:t>
            </a:r>
            <a:endParaRPr lang="en-US" b="1" dirty="0">
              <a:latin typeface="Calibri" panose="020F0502020204030204" pitchFamily="34" charset="0"/>
            </a:endParaRPr>
          </a:p>
          <a:p>
            <a:r>
              <a:rPr lang="hy-AM" dirty="0">
                <a:latin typeface="Calibri" panose="020F0502020204030204" pitchFamily="34" charset="0"/>
              </a:rPr>
              <a:t>Շնորհանդես</a:t>
            </a:r>
            <a:r>
              <a:rPr lang="en-US" dirty="0">
                <a:latin typeface="Calibri" panose="020F0502020204030204" pitchFamily="34" charset="0"/>
              </a:rPr>
              <a:t>| </a:t>
            </a:r>
            <a:r>
              <a:rPr lang="hy-AM" dirty="0">
                <a:latin typeface="Calibri" panose="020F0502020204030204" pitchFamily="34" charset="0"/>
              </a:rPr>
              <a:t>ԻՀՀՀ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hy-AM" dirty="0">
                <a:latin typeface="Calibri" panose="020F0502020204030204" pitchFamily="34" charset="0"/>
              </a:rPr>
              <a:t>նախագծեր, իրականացում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hy-AM" dirty="0">
                <a:latin typeface="Calibri" panose="020F0502020204030204" pitchFamily="34" charset="0"/>
              </a:rPr>
              <a:t>և ապագա պլաներ</a:t>
            </a:r>
            <a:endParaRPr lang="en-US" dirty="0"/>
          </a:p>
        </p:txBody>
      </p:sp>
      <p:pic>
        <p:nvPicPr>
          <p:cNvPr id="25602" name="Picture 2" descr="Image may contain: 2 people, people smiling, people sitting and indoor">
            <a:extLst>
              <a:ext uri="{FF2B5EF4-FFF2-40B4-BE49-F238E27FC236}">
                <a16:creationId xmlns:a16="http://schemas.microsoft.com/office/drawing/2014/main" id="{49FD80B9-D1A0-483D-A42A-B19772A58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2" r="6449" b="10724"/>
          <a:stretch/>
        </p:blipFill>
        <p:spPr bwMode="auto">
          <a:xfrm>
            <a:off x="6567037" y="1772897"/>
            <a:ext cx="5367391" cy="33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670B9E-068D-4691-BBFF-248F99877FEF}"/>
              </a:ext>
            </a:extLst>
          </p:cNvPr>
          <p:cNvSpPr/>
          <p:nvPr/>
        </p:nvSpPr>
        <p:spPr>
          <a:xfrm>
            <a:off x="6567037" y="5227904"/>
            <a:ext cx="5367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b="1" dirty="0">
                <a:latin typeface="Calibri" panose="020F0502020204030204" pitchFamily="34" charset="0"/>
              </a:rPr>
              <a:t>Կարեն Երզնկանյան</a:t>
            </a:r>
            <a:r>
              <a:rPr lang="en-US" b="1" dirty="0">
                <a:latin typeface="Calibri" panose="020F0502020204030204" pitchFamily="34" charset="0"/>
              </a:rPr>
              <a:t>, </a:t>
            </a:r>
            <a:r>
              <a:rPr lang="hy-AM" b="1" dirty="0">
                <a:latin typeface="Calibri" panose="020F0502020204030204" pitchFamily="34" charset="0"/>
              </a:rPr>
              <a:t>խորհրդի անդամ</a:t>
            </a:r>
            <a:endParaRPr lang="en-US" b="1" dirty="0">
              <a:latin typeface="Calibri" panose="020F0502020204030204" pitchFamily="34" charset="0"/>
            </a:endParaRPr>
          </a:p>
          <a:p>
            <a:r>
              <a:rPr lang="hy-AM" dirty="0">
                <a:latin typeface="Calibri" panose="020F0502020204030204" pitchFamily="34" charset="0"/>
              </a:rPr>
              <a:t>Շնորհանդես</a:t>
            </a:r>
            <a:r>
              <a:rPr lang="en-US" dirty="0">
                <a:latin typeface="Calibri" panose="020F0502020204030204" pitchFamily="34" charset="0"/>
              </a:rPr>
              <a:t> | </a:t>
            </a:r>
            <a:r>
              <a:rPr lang="hy-AM" dirty="0">
                <a:latin typeface="Calibri" panose="020F0502020204030204" pitchFamily="34" charset="0"/>
              </a:rPr>
              <a:t>Իրերի Ինտերնետի նախագծերը Հայաստանւոմ</a:t>
            </a:r>
          </a:p>
        </p:txBody>
      </p:sp>
    </p:spTree>
    <p:extLst>
      <p:ext uri="{BB962C8B-B14F-4D97-AF65-F5344CB8AC3E}">
        <p14:creationId xmlns:p14="http://schemas.microsoft.com/office/powerpoint/2010/main" val="1906456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5C1F4B-4CD3-3940-9B9B-148EECA56C68}"/>
              </a:ext>
            </a:extLst>
          </p:cNvPr>
          <p:cNvSpPr/>
          <p:nvPr/>
        </p:nvSpPr>
        <p:spPr>
          <a:xfrm>
            <a:off x="591671" y="868510"/>
            <a:ext cx="96229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200" dirty="0">
                <a:latin typeface="Calibri" panose="020F0502020204030204" pitchFamily="34" charset="0"/>
              </a:rPr>
              <a:t>ԻՀՀՀ անդամ Վահան Միսակյանը մասնակցեց «Իննովացիոն գրադարաններ </a:t>
            </a:r>
            <a:r>
              <a:rPr lang="en-US" sz="2200" dirty="0">
                <a:latin typeface="Calibri" panose="020F0502020204030204" pitchFamily="34" charset="0"/>
              </a:rPr>
              <a:t>2019</a:t>
            </a:r>
            <a:r>
              <a:rPr lang="hy-AM" sz="2200" dirty="0">
                <a:latin typeface="Calibri" panose="020F0502020204030204" pitchFamily="34" charset="0"/>
              </a:rPr>
              <a:t>»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hy-AM" sz="2200" dirty="0">
                <a:latin typeface="Calibri" panose="020F0502020204030204" pitchFamily="34" charset="0"/>
              </a:rPr>
              <a:t>կոնֆերանցին իբրև խոսնակ</a:t>
            </a:r>
            <a:r>
              <a:rPr lang="en-US" sz="2200" dirty="0">
                <a:latin typeface="Calibri" panose="020F0502020204030204" pitchFamily="34" charset="0"/>
              </a:rPr>
              <a:t>, </a:t>
            </a:r>
            <a:r>
              <a:rPr lang="hy-AM" sz="2200" dirty="0">
                <a:latin typeface="Calibri" panose="020F0502020204030204" pitchFamily="34" charset="0"/>
              </a:rPr>
              <a:t>ներկայացնելով ԻՀՀՀ-ի գյուղական գրադարանների նախագիծը։</a:t>
            </a:r>
            <a:endParaRPr lang="en-US" sz="2200" dirty="0"/>
          </a:p>
        </p:txBody>
      </p:sp>
      <p:pic>
        <p:nvPicPr>
          <p:cNvPr id="16385" name="Picture 1" descr="page7image16724368">
            <a:extLst>
              <a:ext uri="{FF2B5EF4-FFF2-40B4-BE49-F238E27FC236}">
                <a16:creationId xmlns:a16="http://schemas.microsoft.com/office/drawing/2014/main" id="{825A4BE0-7382-5A46-986B-EB8F762EA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19" y="2056306"/>
            <a:ext cx="6694961" cy="37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BB1654-207C-4511-98D5-4A419B2792AC}"/>
              </a:ext>
            </a:extLst>
          </p:cNvPr>
          <p:cNvSpPr/>
          <p:nvPr/>
        </p:nvSpPr>
        <p:spPr>
          <a:xfrm>
            <a:off x="591671" y="197346"/>
            <a:ext cx="10936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3600" dirty="0">
                <a:latin typeface="Calibri" panose="020F0502020204030204" pitchFamily="34" charset="0"/>
              </a:rPr>
              <a:t>Իննովացիոն գրադարաններ</a:t>
            </a:r>
            <a:r>
              <a:rPr lang="en-US" sz="3600" dirty="0">
                <a:latin typeface="Calibri" panose="020F050202020403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8740866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6625FF-F813-B84C-9830-0B2679604D66}"/>
              </a:ext>
            </a:extLst>
          </p:cNvPr>
          <p:cNvSpPr/>
          <p:nvPr/>
        </p:nvSpPr>
        <p:spPr>
          <a:xfrm>
            <a:off x="323385" y="640081"/>
            <a:ext cx="4170556" cy="523661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y-AM" sz="2400" dirty="0">
                <a:solidFill>
                  <a:schemeClr val="bg1"/>
                </a:solidFill>
              </a:rPr>
              <a:t>Ինտերնետ հասարակության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տարածաշրջանային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համայնքների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ներգրավման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գծով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մենեջեր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Նիք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Հիրկան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այցելել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է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Հայաստան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և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հանդիպումներ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ունեց</a:t>
            </a:r>
            <a:r>
              <a:rPr lang="hy-AM" sz="2400" dirty="0">
                <a:solidFill>
                  <a:schemeClr val="bg1"/>
                </a:solidFill>
              </a:rPr>
              <a:t>ավ ԻՀՀՀ-ի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խորհրդի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անդամների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հետ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hy-AM" sz="2400" dirty="0">
                <a:solidFill>
                  <a:schemeClr val="bg1"/>
                </a:solidFill>
              </a:rPr>
              <a:t>ԻՀՀՀ-ի </a:t>
            </a:r>
            <a:r>
              <a:rPr lang="en-US" sz="2400" dirty="0" err="1">
                <a:solidFill>
                  <a:schemeClr val="bg1"/>
                </a:solidFill>
              </a:rPr>
              <a:t>գրասենյակում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Նա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նաև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մասնակցե</a:t>
            </a:r>
            <a:r>
              <a:rPr lang="hy-AM" sz="2400" dirty="0">
                <a:solidFill>
                  <a:schemeClr val="bg1"/>
                </a:solidFill>
              </a:rPr>
              <a:t>ց  </a:t>
            </a:r>
            <a:r>
              <a:rPr lang="en-US" sz="2400" dirty="0">
                <a:solidFill>
                  <a:schemeClr val="bg1"/>
                </a:solidFill>
              </a:rPr>
              <a:t>.am </a:t>
            </a:r>
            <a:r>
              <a:rPr lang="en-US" sz="2400" dirty="0" err="1">
                <a:solidFill>
                  <a:schemeClr val="bg1"/>
                </a:solidFill>
              </a:rPr>
              <a:t>տիրույթի</a:t>
            </a:r>
            <a:r>
              <a:rPr lang="en-US" sz="2400" dirty="0">
                <a:solidFill>
                  <a:schemeClr val="bg1"/>
                </a:solidFill>
              </a:rPr>
              <a:t> 25-ամյակի </a:t>
            </a:r>
            <a:r>
              <a:rPr lang="en-US" sz="2400" dirty="0" err="1">
                <a:solidFill>
                  <a:schemeClr val="bg1"/>
                </a:solidFill>
              </a:rPr>
              <a:t>տոնակատարությանը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endParaRPr lang="en-US" sz="2400" dirty="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A6C8F-5A34-9644-BE7F-5B4335D6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4" r="21270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07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9EDCC2-5401-DD4F-A340-0B68D2756A63}"/>
              </a:ext>
            </a:extLst>
          </p:cNvPr>
          <p:cNvSpPr/>
          <p:nvPr/>
        </p:nvSpPr>
        <p:spPr>
          <a:xfrm>
            <a:off x="591670" y="843677"/>
            <a:ext cx="109369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200" dirty="0">
                <a:latin typeface="Calibri" panose="020F0502020204030204" pitchFamily="34" charset="0"/>
              </a:rPr>
              <a:t>ԻՀՀՀ-ն մասնակցեց </a:t>
            </a:r>
            <a:r>
              <a:rPr lang="en-US" sz="2400" dirty="0">
                <a:latin typeface="Calibri" panose="020F0502020204030204" pitchFamily="34" charset="0"/>
              </a:rPr>
              <a:t>.am </a:t>
            </a:r>
            <a:r>
              <a:rPr lang="hy-AM" sz="2400" dirty="0">
                <a:latin typeface="Calibri" panose="020F0502020204030204" pitchFamily="34" charset="0"/>
              </a:rPr>
              <a:t>տիրույթի </a:t>
            </a:r>
            <a:r>
              <a:rPr lang="en-US" sz="2400" dirty="0">
                <a:latin typeface="Calibri" panose="020F0502020204030204" pitchFamily="34" charset="0"/>
              </a:rPr>
              <a:t>25</a:t>
            </a:r>
            <a:r>
              <a:rPr lang="hy-AM" sz="2400" dirty="0">
                <a:latin typeface="Calibri" panose="020F0502020204030204" pitchFamily="34" charset="0"/>
              </a:rPr>
              <a:t>-ամյակի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/>
              <a:t>տոնակատարությ</a:t>
            </a:r>
            <a:r>
              <a:rPr lang="hy-AM" sz="2400" dirty="0"/>
              <a:t>ա</a:t>
            </a:r>
            <a:r>
              <a:rPr lang="en-US" sz="2400" dirty="0" err="1"/>
              <a:t>ն</a:t>
            </a:r>
            <a:r>
              <a:rPr lang="hy-AM" sz="2400" dirty="0"/>
              <a:t>ը։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2289" name="Picture 1" descr="page5image16569216">
            <a:extLst>
              <a:ext uri="{FF2B5EF4-FFF2-40B4-BE49-F238E27FC236}">
                <a16:creationId xmlns:a16="http://schemas.microsoft.com/office/drawing/2014/main" id="{A21DB0B5-5E34-D04F-8C37-5048E354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68" y="1995170"/>
            <a:ext cx="6998225" cy="466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E76149-5DC7-41A1-85FF-84B57E7942E3}"/>
              </a:ext>
            </a:extLst>
          </p:cNvPr>
          <p:cNvSpPr/>
          <p:nvPr/>
        </p:nvSpPr>
        <p:spPr>
          <a:xfrm>
            <a:off x="591671" y="197346"/>
            <a:ext cx="10936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.am </a:t>
            </a:r>
            <a:r>
              <a:rPr lang="hy-AM" sz="3600" dirty="0">
                <a:latin typeface="Calibri" panose="020F0502020204030204" pitchFamily="34" charset="0"/>
              </a:rPr>
              <a:t>տիրույթի </a:t>
            </a:r>
            <a:r>
              <a:rPr lang="en-US" sz="3600" dirty="0">
                <a:latin typeface="Calibri" panose="020F0502020204030204" pitchFamily="34" charset="0"/>
              </a:rPr>
              <a:t>25</a:t>
            </a:r>
            <a:r>
              <a:rPr lang="hy-AM" sz="3600" dirty="0">
                <a:latin typeface="Calibri" panose="020F0502020204030204" pitchFamily="34" charset="0"/>
              </a:rPr>
              <a:t>-ամյակի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/>
              <a:t>տոնակատարությ</a:t>
            </a:r>
            <a:r>
              <a:rPr lang="hy-AM" sz="3600" dirty="0"/>
              <a:t>ու</a:t>
            </a:r>
            <a:r>
              <a:rPr lang="en-US" sz="3600" dirty="0" err="1"/>
              <a:t>ն</a:t>
            </a:r>
            <a:endParaRPr lang="en-US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079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2A805-724A-3A49-B93D-901ED213881C}"/>
              </a:ext>
            </a:extLst>
          </p:cNvPr>
          <p:cNvSpPr/>
          <p:nvPr/>
        </p:nvSpPr>
        <p:spPr>
          <a:xfrm>
            <a:off x="591671" y="645826"/>
            <a:ext cx="1093694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000" dirty="0">
                <a:latin typeface="Calibri" panose="020F0502020204030204" pitchFamily="34" charset="0"/>
              </a:rPr>
              <a:t>ԻՀՀՀ-ն համակազմակերել էր </a:t>
            </a:r>
            <a:r>
              <a:rPr lang="hy-AM" sz="2000" dirty="0">
                <a:latin typeface="Calibri" panose="020F0502020204030204" pitchFamily="34" charset="0"/>
                <a:hlinkClick r:id="rId2"/>
              </a:rPr>
              <a:t>3րդ Ինտերնետի կառավարման Հայաստանյան դպրոոցը </a:t>
            </a:r>
            <a:endParaRPr lang="en-US" sz="2000" dirty="0">
              <a:latin typeface="SymbolMT"/>
            </a:endParaRPr>
          </a:p>
          <a:p>
            <a:r>
              <a:rPr lang="hy-AM" sz="2200" dirty="0">
                <a:latin typeface="Calibri" panose="020F0502020204030204" pitchFamily="34" charset="0"/>
              </a:rPr>
              <a:t>Խորհրդի անդամ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hy-AM" sz="2200" dirty="0">
                <a:latin typeface="Calibri" panose="020F0502020204030204" pitchFamily="34" charset="0"/>
              </a:rPr>
              <a:t>Անի Դալլաքյանը</a:t>
            </a:r>
            <a:r>
              <a:rPr lang="en-US" sz="2200" dirty="0">
                <a:latin typeface="Calibri" panose="020F0502020204030204" pitchFamily="34" charset="0"/>
              </a:rPr>
              <a:t>, </a:t>
            </a:r>
            <a:r>
              <a:rPr lang="hy-AM" sz="2200" dirty="0">
                <a:latin typeface="Calibri" panose="020F0502020204030204" pitchFamily="34" charset="0"/>
              </a:rPr>
              <a:t>հատվածի անդամներ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hy-AM" sz="2200" dirty="0">
                <a:latin typeface="Calibri" panose="020F0502020204030204" pitchFamily="34" charset="0"/>
              </a:rPr>
              <a:t>Քրիստինա Հակոբյանը</a:t>
            </a:r>
            <a:r>
              <a:rPr lang="en-US" sz="2200" dirty="0">
                <a:latin typeface="Calibri" panose="020F0502020204030204" pitchFamily="34" charset="0"/>
              </a:rPr>
              <a:t>, </a:t>
            </a:r>
            <a:r>
              <a:rPr lang="hy-AM" sz="2200" dirty="0">
                <a:latin typeface="Calibri" panose="020F0502020204030204" pitchFamily="34" charset="0"/>
              </a:rPr>
              <a:t>Սյուզան Մարուխյանը</a:t>
            </a:r>
            <a:r>
              <a:rPr lang="en-US" sz="2200" dirty="0">
                <a:latin typeface="Calibri" panose="020F0502020204030204" pitchFamily="34" charset="0"/>
              </a:rPr>
              <a:t>, </a:t>
            </a:r>
            <a:r>
              <a:rPr lang="hy-AM" sz="2200" dirty="0">
                <a:latin typeface="Calibri" panose="020F0502020204030204" pitchFamily="34" charset="0"/>
              </a:rPr>
              <a:t>Վեսմիրա Հարությունյանը և Նարինե Դերձաքյանը միացան կազմնակերպչական թիմին։</a:t>
            </a:r>
            <a:endParaRPr lang="en-US" sz="2200" dirty="0">
              <a:latin typeface="SymbolM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1604CF-88B6-498E-A2EB-6001A3329DA6}"/>
              </a:ext>
            </a:extLst>
          </p:cNvPr>
          <p:cNvSpPr/>
          <p:nvPr/>
        </p:nvSpPr>
        <p:spPr>
          <a:xfrm>
            <a:off x="146824" y="41666"/>
            <a:ext cx="11898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</a:rPr>
              <a:t>ArmSIG</a:t>
            </a:r>
            <a:r>
              <a:rPr lang="en-US" sz="3200" dirty="0">
                <a:latin typeface="Calibri" panose="020F0502020204030204" pitchFamily="34" charset="0"/>
              </a:rPr>
              <a:t> (</a:t>
            </a:r>
            <a:r>
              <a:rPr lang="hy-AM" sz="3200" dirty="0">
                <a:latin typeface="Calibri" panose="020F0502020204030204" pitchFamily="34" charset="0"/>
              </a:rPr>
              <a:t>Ինտերնետի կառավարման Հայաստանյան դպրոոց</a:t>
            </a:r>
            <a:r>
              <a:rPr lang="en-US" sz="3200" dirty="0">
                <a:latin typeface="Calibri" panose="020F0502020204030204" pitchFamily="34" charset="0"/>
              </a:rPr>
              <a:t>)</a:t>
            </a:r>
            <a:endParaRPr lang="en-US" sz="4000" dirty="0">
              <a:latin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1F2DEF-8748-4D75-90C1-BA14946ED4CA}"/>
              </a:ext>
            </a:extLst>
          </p:cNvPr>
          <p:cNvGrpSpPr/>
          <p:nvPr/>
        </p:nvGrpSpPr>
        <p:grpSpPr>
          <a:xfrm>
            <a:off x="591671" y="2179572"/>
            <a:ext cx="11179010" cy="4507584"/>
            <a:chOff x="591671" y="2179572"/>
            <a:chExt cx="11179010" cy="4507584"/>
          </a:xfrm>
        </p:grpSpPr>
        <p:pic>
          <p:nvPicPr>
            <p:cNvPr id="28684" name="Picture 12" descr="Image may contain: 1 person, sitting">
              <a:extLst>
                <a:ext uri="{FF2B5EF4-FFF2-40B4-BE49-F238E27FC236}">
                  <a16:creationId xmlns:a16="http://schemas.microsoft.com/office/drawing/2014/main" id="{4080AF52-9AA1-4AB3-8E69-21D4A3BF3F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8" t="6588" r="6587" b="20502"/>
            <a:stretch/>
          </p:blipFill>
          <p:spPr bwMode="auto">
            <a:xfrm>
              <a:off x="9150912" y="3575989"/>
              <a:ext cx="2619769" cy="182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74" name="Picture 2" descr="Image may contain: 19 people, people smiling, people standing and indoor">
              <a:extLst>
                <a:ext uri="{FF2B5EF4-FFF2-40B4-BE49-F238E27FC236}">
                  <a16:creationId xmlns:a16="http://schemas.microsoft.com/office/drawing/2014/main" id="{84C7505A-7A85-45E2-ACAA-F5547DF298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59" r="8188"/>
            <a:stretch/>
          </p:blipFill>
          <p:spPr bwMode="auto">
            <a:xfrm>
              <a:off x="591671" y="2179572"/>
              <a:ext cx="4313583" cy="230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76" name="Picture 4" descr="Image may contain: 18 people, people smiling, people standing, shoes and indoor">
              <a:extLst>
                <a:ext uri="{FF2B5EF4-FFF2-40B4-BE49-F238E27FC236}">
                  <a16:creationId xmlns:a16="http://schemas.microsoft.com/office/drawing/2014/main" id="{CC7B4490-4E4B-4882-A511-34B89B542D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1" r="2428"/>
            <a:stretch/>
          </p:blipFill>
          <p:spPr bwMode="auto">
            <a:xfrm>
              <a:off x="993921" y="4535607"/>
              <a:ext cx="4691596" cy="2151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86" name="Picture 14" descr="Image may contain: 3 people, people standing">
              <a:extLst>
                <a:ext uri="{FF2B5EF4-FFF2-40B4-BE49-F238E27FC236}">
                  <a16:creationId xmlns:a16="http://schemas.microsoft.com/office/drawing/2014/main" id="{F18C6998-4500-4A07-B845-DE283C2F5E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2" t="16522" r="3234" b="19275"/>
            <a:stretch/>
          </p:blipFill>
          <p:spPr bwMode="auto">
            <a:xfrm>
              <a:off x="6611374" y="4310713"/>
              <a:ext cx="2480475" cy="2349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88" name="Picture 16" descr="Image may contain: 6 people, including Diana Asryan and Ani Sahakyan, indoor">
              <a:extLst>
                <a:ext uri="{FF2B5EF4-FFF2-40B4-BE49-F238E27FC236}">
                  <a16:creationId xmlns:a16="http://schemas.microsoft.com/office/drawing/2014/main" id="{1602ED2B-C894-4A76-826B-2A71083FE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63"/>
            <a:stretch/>
          </p:blipFill>
          <p:spPr bwMode="auto">
            <a:xfrm>
              <a:off x="5279548" y="2275981"/>
              <a:ext cx="4255392" cy="182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7893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861430-9073-7546-9D4A-400C8C0C5AAD}"/>
              </a:ext>
            </a:extLst>
          </p:cNvPr>
          <p:cNvSpPr/>
          <p:nvPr/>
        </p:nvSpPr>
        <p:spPr>
          <a:xfrm>
            <a:off x="3912062" y="1682198"/>
            <a:ext cx="6492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000" b="1" dirty="0">
                <a:latin typeface="Calibri" panose="020F0502020204030204" pitchFamily="34" charset="0"/>
              </a:rPr>
              <a:t>Իգոր Մկրտումյան</a:t>
            </a:r>
            <a:r>
              <a:rPr lang="en-US" sz="2000" b="1" dirty="0">
                <a:latin typeface="Calibri" panose="020F0502020204030204" pitchFamily="34" charset="0"/>
              </a:rPr>
              <a:t>, </a:t>
            </a:r>
            <a:r>
              <a:rPr lang="hy-AM" sz="2000" b="1" dirty="0">
                <a:latin typeface="Calibri" panose="020F0502020204030204" pitchFamily="34" charset="0"/>
              </a:rPr>
              <a:t>ԻՀՀՀ նաճագահ</a:t>
            </a:r>
            <a:r>
              <a:rPr lang="en-US" sz="2000" b="1" dirty="0">
                <a:latin typeface="Calibri" panose="020F0502020204030204" pitchFamily="34" charset="0"/>
              </a:rPr>
              <a:t> </a:t>
            </a:r>
            <a:r>
              <a:rPr lang="hy-AM" sz="2000" dirty="0">
                <a:latin typeface="Calibri" panose="020F0502020204030204" pitchFamily="34" charset="0"/>
              </a:rPr>
              <a:t>Շնորհանդես</a:t>
            </a:r>
            <a:r>
              <a:rPr lang="en-US" sz="2000" dirty="0">
                <a:latin typeface="Calibri" panose="020F0502020204030204" pitchFamily="34" charset="0"/>
              </a:rPr>
              <a:t> | </a:t>
            </a:r>
            <a:r>
              <a:rPr lang="en-US" sz="2000" dirty="0" err="1">
                <a:latin typeface="Calibri" panose="020F0502020204030204" pitchFamily="34" charset="0"/>
              </a:rPr>
              <a:t>Chapterthon</a:t>
            </a:r>
            <a:r>
              <a:rPr lang="en-US" sz="2000" dirty="0">
                <a:latin typeface="Calibri" panose="020F0502020204030204" pitchFamily="34" charset="0"/>
              </a:rPr>
              <a:t> 2019</a:t>
            </a:r>
            <a:r>
              <a:rPr lang="hy-AM" sz="2000" dirty="0">
                <a:latin typeface="Calibri" panose="020F0502020204030204" pitchFamily="34" charset="0"/>
              </a:rPr>
              <a:t> նախագիծը Հայաստանում</a:t>
            </a:r>
            <a:endParaRPr lang="en-US" sz="2000" dirty="0"/>
          </a:p>
        </p:txBody>
      </p:sp>
      <p:pic>
        <p:nvPicPr>
          <p:cNvPr id="14337" name="Picture 1" descr="page6image33268256">
            <a:extLst>
              <a:ext uri="{FF2B5EF4-FFF2-40B4-BE49-F238E27FC236}">
                <a16:creationId xmlns:a16="http://schemas.microsoft.com/office/drawing/2014/main" id="{C6A9E662-6917-214B-8E88-1693D58A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74" y="1661868"/>
            <a:ext cx="3266741" cy="21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BEB677-6CC7-400D-B760-35E045D0238A}"/>
              </a:ext>
            </a:extLst>
          </p:cNvPr>
          <p:cNvSpPr/>
          <p:nvPr/>
        </p:nvSpPr>
        <p:spPr>
          <a:xfrm>
            <a:off x="401856" y="830871"/>
            <a:ext cx="10775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y-AM" sz="2400" dirty="0">
                <a:latin typeface="Calibri" panose="020F0502020204030204" pitchFamily="34" charset="0"/>
              </a:rPr>
              <a:t>ԻՀՀՀ-ն համակազմակերպել </a:t>
            </a:r>
            <a:r>
              <a:rPr lang="hy-AM" sz="2400" dirty="0">
                <a:latin typeface="Calibri" panose="020F0502020204030204" pitchFamily="34" charset="0"/>
                <a:hlinkClick r:id="rId3"/>
              </a:rPr>
              <a:t>5րդ</a:t>
            </a:r>
            <a:r>
              <a:rPr lang="en-US" sz="2400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 </a:t>
            </a:r>
            <a:r>
              <a:rPr lang="hy-AM" sz="2400" dirty="0">
                <a:latin typeface="Calibri" panose="020F0502020204030204" pitchFamily="34" charset="0"/>
                <a:hlinkClick r:id="rId3"/>
              </a:rPr>
              <a:t>Հայաստանյան Ինտերնետի կառամարման </a:t>
            </a:r>
          </a:p>
          <a:p>
            <a:r>
              <a:rPr lang="hy-AM" sz="2400" dirty="0">
                <a:latin typeface="Calibri" panose="020F0502020204030204" pitchFamily="34" charset="0"/>
                <a:hlinkClick r:id="rId3"/>
              </a:rPr>
              <a:t>Ֆորումը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391895-BE48-4805-ABC3-A9CCD5240638}"/>
              </a:ext>
            </a:extLst>
          </p:cNvPr>
          <p:cNvSpPr/>
          <p:nvPr/>
        </p:nvSpPr>
        <p:spPr>
          <a:xfrm>
            <a:off x="167268" y="197346"/>
            <a:ext cx="118091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</a:rPr>
              <a:t>ArmIGF</a:t>
            </a:r>
            <a:r>
              <a:rPr lang="hy-AM" sz="3200" dirty="0">
                <a:latin typeface="Calibri" panose="020F0502020204030204" pitchFamily="34" charset="0"/>
              </a:rPr>
              <a:t> (Հայաստանյան Ինտերնետի կառամարման ֆորում</a:t>
            </a:r>
            <a:r>
              <a:rPr lang="hy-AM" sz="4000" dirty="0">
                <a:latin typeface="Calibri" panose="020F0502020204030204" pitchFamily="34" charset="0"/>
              </a:rPr>
              <a:t>)</a:t>
            </a:r>
            <a:endParaRPr lang="en-US" sz="4000" dirty="0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16A728-2557-47E3-9E99-4A4ADCA0C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280" y="2554577"/>
            <a:ext cx="4320346" cy="2883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5A6E6A-455B-4AD3-B22A-98AD2F576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90" t="7321" r="8905" b="4384"/>
          <a:stretch/>
        </p:blipFill>
        <p:spPr>
          <a:xfrm>
            <a:off x="3344347" y="3923686"/>
            <a:ext cx="4117933" cy="28838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696B45-5208-4B93-A823-54E091FC1869}"/>
              </a:ext>
            </a:extLst>
          </p:cNvPr>
          <p:cNvSpPr/>
          <p:nvPr/>
        </p:nvSpPr>
        <p:spPr>
          <a:xfrm>
            <a:off x="7877501" y="5512464"/>
            <a:ext cx="4098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</a:rPr>
              <a:t>ArmIGF</a:t>
            </a:r>
            <a:r>
              <a:rPr lang="en-US" sz="2400" b="1" dirty="0">
                <a:latin typeface="Calibri" panose="020F0502020204030204" pitchFamily="34" charset="0"/>
              </a:rPr>
              <a:t> 5</a:t>
            </a:r>
            <a:r>
              <a:rPr lang="hy-AM" sz="2400" b="1" dirty="0">
                <a:latin typeface="Calibri" panose="020F0502020204030204" pitchFamily="34" charset="0"/>
              </a:rPr>
              <a:t>-ի</a:t>
            </a:r>
            <a:r>
              <a:rPr lang="en-US" sz="2400" b="1" dirty="0">
                <a:latin typeface="Calibri" panose="020F0502020204030204" pitchFamily="34" charset="0"/>
              </a:rPr>
              <a:t> </a:t>
            </a:r>
            <a:r>
              <a:rPr lang="hy-AM" sz="2400" b="1" dirty="0">
                <a:latin typeface="Calibri" panose="020F0502020204030204" pitchFamily="34" charset="0"/>
              </a:rPr>
              <a:t>կազմակերպող թիմ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9224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D1E79C-DB9B-E647-9192-FDC3B23F8EED}"/>
              </a:ext>
            </a:extLst>
          </p:cNvPr>
          <p:cNvSpPr/>
          <p:nvPr/>
        </p:nvSpPr>
        <p:spPr>
          <a:xfrm>
            <a:off x="663388" y="837021"/>
            <a:ext cx="109369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200" dirty="0">
                <a:latin typeface="Calibri" panose="020F0502020204030204" pitchFamily="34" charset="0"/>
              </a:rPr>
              <a:t>ԻՀՀՀ-ն Հայաստանի Ինտերնետ Ռեգիստրի հետ միասին կազմակերպել էր </a:t>
            </a:r>
            <a:r>
              <a:rPr lang="en-US" sz="2400" dirty="0" err="1"/>
              <a:t>Համընդհանուր</a:t>
            </a:r>
            <a:r>
              <a:rPr lang="en-US" sz="2400" dirty="0"/>
              <a:t> </a:t>
            </a:r>
            <a:r>
              <a:rPr lang="hy-AM" sz="2400" dirty="0"/>
              <a:t>Ը</a:t>
            </a:r>
            <a:r>
              <a:rPr lang="en-US" sz="2400" dirty="0" err="1"/>
              <a:t>նդունման</a:t>
            </a:r>
            <a:r>
              <a:rPr lang="en-US" sz="2400" dirty="0"/>
              <a:t> </a:t>
            </a:r>
            <a:r>
              <a:rPr lang="hy-AM" sz="2400" dirty="0"/>
              <a:t>(ՀԸ) </a:t>
            </a:r>
            <a:r>
              <a:rPr lang="en-US" sz="2400" dirty="0" err="1"/>
              <a:t>տեխնիկական</a:t>
            </a:r>
            <a:r>
              <a:rPr lang="hy-AM" sz="2400" dirty="0"/>
              <a:t> դ</a:t>
            </a:r>
            <a:r>
              <a:rPr lang="en-US" sz="2400" dirty="0" err="1"/>
              <a:t>ասընթաց</a:t>
            </a:r>
            <a:r>
              <a:rPr lang="hy-AM" sz="2400" dirty="0"/>
              <a:t>, որը անց էր կացրել ՀԸ դեսպան Դուշան Ստոիչևիչը։</a:t>
            </a:r>
            <a:endParaRPr lang="en-US" sz="2400" dirty="0"/>
          </a:p>
        </p:txBody>
      </p:sp>
      <p:pic>
        <p:nvPicPr>
          <p:cNvPr id="11265" name="Picture 1" descr="page5image16570256">
            <a:extLst>
              <a:ext uri="{FF2B5EF4-FFF2-40B4-BE49-F238E27FC236}">
                <a16:creationId xmlns:a16="http://schemas.microsoft.com/office/drawing/2014/main" id="{274B1662-A079-BD46-8689-EEEFCE32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62" y="2422843"/>
            <a:ext cx="5652655" cy="425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C4D2A8-2F0C-7C45-A11C-21863C42940E}"/>
              </a:ext>
            </a:extLst>
          </p:cNvPr>
          <p:cNvSpPr/>
          <p:nvPr/>
        </p:nvSpPr>
        <p:spPr>
          <a:xfrm>
            <a:off x="877848" y="184176"/>
            <a:ext cx="10451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Համընդհանուր</a:t>
            </a:r>
            <a:r>
              <a:rPr lang="en-US" sz="3200" dirty="0"/>
              <a:t> </a:t>
            </a:r>
            <a:r>
              <a:rPr lang="hy-AM" sz="3200" dirty="0"/>
              <a:t>Ը</a:t>
            </a:r>
            <a:r>
              <a:rPr lang="en-US" sz="3200" dirty="0" err="1"/>
              <a:t>նդունման</a:t>
            </a:r>
            <a:r>
              <a:rPr lang="en-US" sz="3200" dirty="0"/>
              <a:t> </a:t>
            </a:r>
            <a:r>
              <a:rPr lang="en-US" sz="3200" dirty="0" err="1"/>
              <a:t>տեխնիկական</a:t>
            </a:r>
            <a:r>
              <a:rPr lang="hy-AM" sz="3200" dirty="0"/>
              <a:t> դ</a:t>
            </a:r>
            <a:r>
              <a:rPr lang="en-US" sz="3200" dirty="0" err="1"/>
              <a:t>ասընթաց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A1C12F-221A-8444-A486-EBCFC0AAF23A}"/>
              </a:ext>
            </a:extLst>
          </p:cNvPr>
          <p:cNvSpPr/>
          <p:nvPr/>
        </p:nvSpPr>
        <p:spPr>
          <a:xfrm>
            <a:off x="5214989" y="3244334"/>
            <a:ext cx="56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ներ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22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87CC1-69B3-8040-A2CC-0FD44C036CB3}"/>
              </a:ext>
            </a:extLst>
          </p:cNvPr>
          <p:cNvSpPr/>
          <p:nvPr/>
        </p:nvSpPr>
        <p:spPr>
          <a:xfrm>
            <a:off x="663388" y="843677"/>
            <a:ext cx="104684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400" dirty="0">
                <a:latin typeface="Calibri" panose="020F0502020204030204" pitchFamily="34" charset="0"/>
              </a:rPr>
              <a:t>ԻՀՀՀ-ն մշակեց «Ինտերնետ գրագիտություն խոցելի խմբերի համար» ծրագիրը, որի շրջանակներում խոցելի խմբերի համար նախատեսվում է դասանտացներ բիզնեսի և Ինտերնետի գրագիտության դասեր։ Ծրագիրը ներկայացվեց Ինտերնետ հասարակություն հաստատման համար։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63F123-3DCF-4284-BF9B-E73F607D77B8}"/>
              </a:ext>
            </a:extLst>
          </p:cNvPr>
          <p:cNvSpPr/>
          <p:nvPr/>
        </p:nvSpPr>
        <p:spPr>
          <a:xfrm>
            <a:off x="1" y="197346"/>
            <a:ext cx="11528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3600" dirty="0">
                <a:latin typeface="Calibri" panose="020F0502020204030204" pitchFamily="34" charset="0"/>
              </a:rPr>
              <a:t>Ինտերնետ գրագիտություն խոցելի խմբերի համար</a:t>
            </a:r>
            <a:endParaRPr lang="en-US" sz="3600" dirty="0">
              <a:latin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DDECA8-6F98-4DD0-91A2-22CA950196CF}"/>
              </a:ext>
            </a:extLst>
          </p:cNvPr>
          <p:cNvGrpSpPr/>
          <p:nvPr/>
        </p:nvGrpSpPr>
        <p:grpSpPr>
          <a:xfrm>
            <a:off x="1075709" y="2802835"/>
            <a:ext cx="10395123" cy="3558208"/>
            <a:chOff x="1075709" y="2802835"/>
            <a:chExt cx="10395123" cy="3558208"/>
          </a:xfrm>
        </p:grpSpPr>
        <p:pic>
          <p:nvPicPr>
            <p:cNvPr id="19458" name="Picture 2" descr="Image may contain: 6 people, people sitting, table and indoor">
              <a:extLst>
                <a:ext uri="{FF2B5EF4-FFF2-40B4-BE49-F238E27FC236}">
                  <a16:creationId xmlns:a16="http://schemas.microsoft.com/office/drawing/2014/main" id="{A5CCD913-845E-40CE-A169-1CCEC96F7B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56"/>
            <a:stretch/>
          </p:blipFill>
          <p:spPr bwMode="auto">
            <a:xfrm>
              <a:off x="1075709" y="2802835"/>
              <a:ext cx="4821898" cy="292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0" name="Picture 4" descr="Image may contain: 3 people, people sitting, table, living room, office and indoor">
              <a:extLst>
                <a:ext uri="{FF2B5EF4-FFF2-40B4-BE49-F238E27FC236}">
                  <a16:creationId xmlns:a16="http://schemas.microsoft.com/office/drawing/2014/main" id="{D429A707-52CB-4BA8-844D-0325DE391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0" t="17681" b="7247"/>
            <a:stretch/>
          </p:blipFill>
          <p:spPr bwMode="auto">
            <a:xfrm>
              <a:off x="6294395" y="3429000"/>
              <a:ext cx="5176437" cy="2932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5118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61A14A-FAE5-904D-8894-DB9987E40429}"/>
              </a:ext>
            </a:extLst>
          </p:cNvPr>
          <p:cNvSpPr/>
          <p:nvPr/>
        </p:nvSpPr>
        <p:spPr>
          <a:xfrm>
            <a:off x="591671" y="843677"/>
            <a:ext cx="104904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000" dirty="0">
                <a:latin typeface="Calibri" panose="020F0502020204030204" pitchFamily="34" charset="0"/>
              </a:rPr>
              <a:t>ԻՀՀՀ-ն ստածավ Ինտերնետ հասարակության «</a:t>
            </a:r>
            <a:r>
              <a:rPr lang="en-US" sz="2000" dirty="0">
                <a:latin typeface="Calibri" panose="020F0502020204030204" pitchFamily="34" charset="0"/>
              </a:rPr>
              <a:t>Beyond the Net Medium and Large Grants</a:t>
            </a:r>
            <a:r>
              <a:rPr lang="hy-AM" sz="2000" dirty="0">
                <a:latin typeface="Calibri" panose="020F0502020204030204" pitchFamily="34" charset="0"/>
              </a:rPr>
              <a:t>»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hy-AM" sz="2000" dirty="0">
                <a:latin typeface="Calibri" panose="020F0502020204030204" pitchFamily="34" charset="0"/>
              </a:rPr>
              <a:t>ծրագրի դրամաշնորհը։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hy-AM" sz="2000" dirty="0">
                <a:latin typeface="Calibri" panose="020F0502020204030204" pitchFamily="34" charset="0"/>
              </a:rPr>
              <a:t>Նախագիծը նվիրված է «Ինտերնետ գրագիտությանը խոցելի խմբերի համար»։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E76149-5DC7-41A1-85FF-84B57E7942E3}"/>
              </a:ext>
            </a:extLst>
          </p:cNvPr>
          <p:cNvSpPr/>
          <p:nvPr/>
        </p:nvSpPr>
        <p:spPr>
          <a:xfrm>
            <a:off x="591671" y="197346"/>
            <a:ext cx="10936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3600" dirty="0">
                <a:latin typeface="Calibri" panose="020F0502020204030204" pitchFamily="34" charset="0"/>
              </a:rPr>
              <a:t>«</a:t>
            </a:r>
            <a:r>
              <a:rPr lang="en-US" sz="3600" dirty="0">
                <a:latin typeface="Calibri" panose="020F0502020204030204" pitchFamily="34" charset="0"/>
              </a:rPr>
              <a:t>Beyond the Net</a:t>
            </a:r>
            <a:r>
              <a:rPr lang="hy-AM" sz="3600" dirty="0">
                <a:latin typeface="Calibri" panose="020F0502020204030204" pitchFamily="34" charset="0"/>
              </a:rPr>
              <a:t>» ծրագրի դրամաշնորհ</a:t>
            </a:r>
            <a:endParaRPr lang="en-US" sz="3600" dirty="0">
              <a:latin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7441D6A-EC25-458E-A719-6D24DB445109}"/>
              </a:ext>
            </a:extLst>
          </p:cNvPr>
          <p:cNvGrpSpPr/>
          <p:nvPr/>
        </p:nvGrpSpPr>
        <p:grpSpPr>
          <a:xfrm>
            <a:off x="3702206" y="2263698"/>
            <a:ext cx="6411950" cy="3601843"/>
            <a:chOff x="4667250" y="2676524"/>
            <a:chExt cx="5995718" cy="3157745"/>
          </a:xfrm>
        </p:grpSpPr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3F80E935-DCD7-4CBC-B15B-067C5F892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0" y="2676524"/>
              <a:ext cx="5995718" cy="3157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0BBC3B-3293-4806-A784-46C6405E7C36}"/>
                </a:ext>
              </a:extLst>
            </p:cNvPr>
            <p:cNvSpPr/>
            <p:nvPr/>
          </p:nvSpPr>
          <p:spPr>
            <a:xfrm>
              <a:off x="5068956" y="4591879"/>
              <a:ext cx="2087218" cy="32799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72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3253D-4E47-9E44-A441-CE446CF19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4678"/>
            <a:ext cx="10515600" cy="623914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7000" dirty="0" err="1"/>
              <a:t>Մեր</a:t>
            </a:r>
            <a:r>
              <a:rPr lang="en-US" sz="7000" dirty="0"/>
              <a:t> </a:t>
            </a:r>
            <a:r>
              <a:rPr lang="en-US" sz="7000" dirty="0" err="1"/>
              <a:t>գործունեությունը</a:t>
            </a:r>
            <a:endParaRPr lang="en-US" sz="7000" dirty="0"/>
          </a:p>
          <a:p>
            <a:pPr marL="0" indent="0">
              <a:buNone/>
            </a:pPr>
            <a:endParaRPr lang="en-US" sz="4100" i="1" dirty="0"/>
          </a:p>
          <a:p>
            <a:pPr marL="0" indent="0">
              <a:buNone/>
            </a:pPr>
            <a:r>
              <a:rPr lang="en-US" sz="5500" dirty="0" err="1"/>
              <a:t>Իր</a:t>
            </a:r>
            <a:r>
              <a:rPr lang="en-US" sz="5500" dirty="0"/>
              <a:t> </a:t>
            </a:r>
            <a:r>
              <a:rPr lang="en-US" sz="5500" dirty="0" err="1"/>
              <a:t>առաքելությանը</a:t>
            </a:r>
            <a:r>
              <a:rPr lang="en-US" sz="5500" dirty="0"/>
              <a:t> </a:t>
            </a:r>
            <a:r>
              <a:rPr lang="en-US" sz="5500" dirty="0" err="1"/>
              <a:t>հասնելու</a:t>
            </a:r>
            <a:r>
              <a:rPr lang="en-US" sz="5500" dirty="0"/>
              <a:t> </a:t>
            </a:r>
            <a:r>
              <a:rPr lang="en-US" sz="5500" dirty="0" err="1"/>
              <a:t>համար</a:t>
            </a:r>
            <a:r>
              <a:rPr lang="en-US" sz="5500" dirty="0"/>
              <a:t> </a:t>
            </a:r>
            <a:r>
              <a:rPr lang="en-US" sz="5500" dirty="0" err="1"/>
              <a:t>կազմակերպությունը</a:t>
            </a:r>
            <a:r>
              <a:rPr lang="hy-AM" sz="5500" dirty="0"/>
              <a:t>`</a:t>
            </a:r>
            <a:r>
              <a:rPr lang="en-US" sz="5500" dirty="0"/>
              <a:t> </a:t>
            </a:r>
            <a:endParaRPr lang="hy-AM" sz="5500" dirty="0"/>
          </a:p>
          <a:p>
            <a:pPr>
              <a:lnSpc>
                <a:spcPct val="120000"/>
              </a:lnSpc>
            </a:pPr>
            <a:r>
              <a:rPr lang="en-US" sz="5500" dirty="0" err="1"/>
              <a:t>Ինտերնետում</a:t>
            </a:r>
            <a:r>
              <a:rPr lang="en-US" sz="5500" dirty="0"/>
              <a:t> </a:t>
            </a:r>
            <a:r>
              <a:rPr lang="en-US" sz="5500" dirty="0" err="1"/>
              <a:t>նոր</a:t>
            </a:r>
            <a:r>
              <a:rPr lang="en-US" sz="5500" dirty="0"/>
              <a:t> </a:t>
            </a:r>
            <a:r>
              <a:rPr lang="en-US" sz="5500" dirty="0" err="1"/>
              <a:t>տեխնոլոգիական</a:t>
            </a:r>
            <a:r>
              <a:rPr lang="en-US" sz="5500" dirty="0"/>
              <a:t> </a:t>
            </a:r>
            <a:r>
              <a:rPr lang="en-US" sz="5500" dirty="0" err="1"/>
              <a:t>նվաճումներ</a:t>
            </a:r>
            <a:r>
              <a:rPr lang="en-US" sz="5500" dirty="0"/>
              <a:t> </a:t>
            </a:r>
            <a:r>
              <a:rPr lang="en-US" sz="5500" dirty="0" err="1"/>
              <a:t>է</a:t>
            </a:r>
            <a:r>
              <a:rPr lang="en-US" sz="5500" dirty="0"/>
              <a:t> </a:t>
            </a:r>
            <a:r>
              <a:rPr lang="en-US" sz="5500" dirty="0" err="1"/>
              <a:t>մատուցում</a:t>
            </a:r>
            <a:r>
              <a:rPr lang="en-US" sz="5500" dirty="0"/>
              <a:t> </a:t>
            </a:r>
            <a:r>
              <a:rPr lang="en-US" sz="5500" dirty="0" err="1"/>
              <a:t>հայ</a:t>
            </a:r>
            <a:r>
              <a:rPr lang="en-US" sz="5500" dirty="0"/>
              <a:t> </a:t>
            </a:r>
            <a:r>
              <a:rPr lang="en-US" sz="5500" dirty="0" err="1"/>
              <a:t>ինտերնետային</a:t>
            </a:r>
            <a:r>
              <a:rPr lang="en-US" sz="5500" dirty="0"/>
              <a:t> </a:t>
            </a:r>
            <a:r>
              <a:rPr lang="en-US" sz="5500" dirty="0" err="1"/>
              <a:t>համայնքին</a:t>
            </a:r>
            <a:r>
              <a:rPr lang="en-US" sz="5500" dirty="0"/>
              <a:t> </a:t>
            </a:r>
            <a:r>
              <a:rPr lang="en-US" sz="5500" dirty="0" err="1"/>
              <a:t>և</a:t>
            </a:r>
            <a:r>
              <a:rPr lang="en-US" sz="5500" dirty="0"/>
              <a:t> </a:t>
            </a:r>
            <a:r>
              <a:rPr lang="en-US" sz="5500" dirty="0" err="1"/>
              <a:t>օգնում</a:t>
            </a:r>
            <a:r>
              <a:rPr lang="en-US" sz="5500" dirty="0"/>
              <a:t> </a:t>
            </a:r>
            <a:r>
              <a:rPr lang="en-US" sz="5500" dirty="0" err="1"/>
              <a:t>դրանց</a:t>
            </a:r>
            <a:r>
              <a:rPr lang="en-US" sz="5500" dirty="0"/>
              <a:t> </a:t>
            </a:r>
            <a:r>
              <a:rPr lang="en-US" sz="5500" dirty="0" err="1"/>
              <a:t>ներմուծմանը</a:t>
            </a:r>
            <a:r>
              <a:rPr lang="en-US" sz="5500" dirty="0"/>
              <a:t>:</a:t>
            </a:r>
          </a:p>
          <a:p>
            <a:pPr>
              <a:lnSpc>
                <a:spcPct val="120000"/>
              </a:lnSpc>
            </a:pPr>
            <a:r>
              <a:rPr lang="en-US" sz="5500" dirty="0" err="1"/>
              <a:t>ինտերնետ</a:t>
            </a:r>
            <a:r>
              <a:rPr lang="en-US" sz="5500" dirty="0"/>
              <a:t> </a:t>
            </a:r>
            <a:r>
              <a:rPr lang="en-US" sz="5500" dirty="0" err="1"/>
              <a:t>տեխնոլոգիաներ</a:t>
            </a:r>
            <a:r>
              <a:rPr lang="en-US" sz="5500" dirty="0"/>
              <a:t> </a:t>
            </a:r>
            <a:r>
              <a:rPr lang="en-US" sz="5500" dirty="0" err="1"/>
              <a:t>է</a:t>
            </a:r>
            <a:r>
              <a:rPr lang="en-US" sz="5500" dirty="0"/>
              <a:t> </a:t>
            </a:r>
            <a:r>
              <a:rPr lang="hy-AM" sz="5500" dirty="0"/>
              <a:t>տրամադր</a:t>
            </a:r>
            <a:r>
              <a:rPr lang="en-US" sz="5500" dirty="0" err="1"/>
              <a:t>ում</a:t>
            </a:r>
            <a:r>
              <a:rPr lang="en-US" sz="5500" dirty="0"/>
              <a:t> </a:t>
            </a:r>
            <a:r>
              <a:rPr lang="en-US" sz="5500" dirty="0" err="1"/>
              <a:t>բնակչության</a:t>
            </a:r>
            <a:r>
              <a:rPr lang="en-US" sz="5500" dirty="0"/>
              <a:t> </a:t>
            </a:r>
            <a:r>
              <a:rPr lang="en-US" sz="5500" dirty="0" err="1"/>
              <a:t>անապահով</a:t>
            </a:r>
            <a:r>
              <a:rPr lang="en-US" sz="5500" dirty="0"/>
              <a:t> </a:t>
            </a:r>
            <a:r>
              <a:rPr lang="en-US" sz="5500" dirty="0" err="1"/>
              <a:t>խավերին</a:t>
            </a:r>
            <a:r>
              <a:rPr lang="en-US" sz="5500" dirty="0"/>
              <a:t>, </a:t>
            </a:r>
            <a:r>
              <a:rPr lang="en-US" sz="5500" dirty="0" err="1"/>
              <a:t>ներառյալ</a:t>
            </a:r>
            <a:r>
              <a:rPr lang="en-US" sz="5500" dirty="0"/>
              <a:t> </a:t>
            </a:r>
            <a:r>
              <a:rPr lang="en-US" sz="5500" dirty="0" err="1"/>
              <a:t>կույր</a:t>
            </a:r>
            <a:r>
              <a:rPr lang="en-US" sz="5500" dirty="0"/>
              <a:t> </a:t>
            </a:r>
            <a:r>
              <a:rPr lang="en-US" sz="5500" dirty="0" err="1"/>
              <a:t>և</a:t>
            </a:r>
            <a:r>
              <a:rPr lang="en-US" sz="5500" dirty="0"/>
              <a:t> </a:t>
            </a:r>
            <a:r>
              <a:rPr lang="en-US" sz="5500" dirty="0" err="1"/>
              <a:t>տեսողական</a:t>
            </a:r>
            <a:r>
              <a:rPr lang="en-US" sz="5500" dirty="0"/>
              <a:t> </a:t>
            </a:r>
            <a:r>
              <a:rPr lang="en-US" sz="5500" dirty="0" err="1"/>
              <a:t>խնդիրներ</a:t>
            </a:r>
            <a:r>
              <a:rPr lang="en-US" sz="5500" dirty="0"/>
              <a:t>, </a:t>
            </a:r>
            <a:r>
              <a:rPr lang="en-US" sz="5500" dirty="0" err="1"/>
              <a:t>հաշմանդամություն</a:t>
            </a:r>
            <a:r>
              <a:rPr lang="en-US" sz="5500" dirty="0"/>
              <a:t> </a:t>
            </a:r>
            <a:r>
              <a:rPr lang="en-US" sz="5500" dirty="0" err="1"/>
              <a:t>ունեցող</a:t>
            </a:r>
            <a:r>
              <a:rPr lang="en-US" sz="5500" dirty="0"/>
              <a:t> </a:t>
            </a:r>
            <a:r>
              <a:rPr lang="en-US" sz="5500" dirty="0" err="1"/>
              <a:t>անձ</a:t>
            </a:r>
            <a:r>
              <a:rPr lang="hy-AM" sz="5500" dirty="0"/>
              <a:t>անց</a:t>
            </a:r>
            <a:r>
              <a:rPr lang="en-US" sz="5500" dirty="0"/>
              <a:t>, </a:t>
            </a:r>
            <a:r>
              <a:rPr lang="en-US" sz="5500" dirty="0" err="1"/>
              <a:t>թոշակառու</a:t>
            </a:r>
            <a:r>
              <a:rPr lang="en-US" sz="5500" dirty="0"/>
              <a:t> </a:t>
            </a:r>
            <a:r>
              <a:rPr lang="en-US" sz="5500" dirty="0" err="1"/>
              <a:t>մարզիկներ</a:t>
            </a:r>
            <a:r>
              <a:rPr lang="hy-AM" sz="5500" dirty="0"/>
              <a:t>ին</a:t>
            </a:r>
            <a:r>
              <a:rPr lang="en-US" sz="5500" dirty="0"/>
              <a:t>, </a:t>
            </a:r>
            <a:r>
              <a:rPr lang="en-US" sz="5500" dirty="0" err="1"/>
              <a:t>թոշակառուներ</a:t>
            </a:r>
            <a:r>
              <a:rPr lang="hy-AM" sz="5500" dirty="0"/>
              <a:t>ին </a:t>
            </a:r>
            <a:r>
              <a:rPr lang="en-US" sz="5500" dirty="0" err="1"/>
              <a:t>և</a:t>
            </a:r>
            <a:r>
              <a:rPr lang="en-US" sz="5500" dirty="0"/>
              <a:t> </a:t>
            </a:r>
            <a:r>
              <a:rPr lang="en-US" sz="5500" dirty="0" err="1"/>
              <a:t>գյուղական</a:t>
            </a:r>
            <a:r>
              <a:rPr lang="en-US" sz="5500" dirty="0"/>
              <a:t> </a:t>
            </a:r>
            <a:r>
              <a:rPr lang="en-US" sz="5500" dirty="0" err="1"/>
              <a:t>դպրոցներ</a:t>
            </a:r>
            <a:r>
              <a:rPr lang="hy-AM" sz="5500" dirty="0"/>
              <a:t>ի</a:t>
            </a:r>
            <a:r>
              <a:rPr lang="en-US" sz="5500" dirty="0" err="1"/>
              <a:t>ն</a:t>
            </a:r>
            <a:r>
              <a:rPr lang="en-US" sz="5500" dirty="0"/>
              <a:t> </a:t>
            </a:r>
            <a:r>
              <a:rPr lang="en-US" sz="5500" dirty="0" err="1"/>
              <a:t>ու</a:t>
            </a:r>
            <a:r>
              <a:rPr lang="en-US" sz="5500" dirty="0"/>
              <a:t> </a:t>
            </a:r>
            <a:r>
              <a:rPr lang="en-US" sz="5500" dirty="0" err="1"/>
              <a:t>գրադարաններ</a:t>
            </a:r>
            <a:r>
              <a:rPr lang="hy-AM" sz="5500" dirty="0"/>
              <a:t>ին</a:t>
            </a:r>
            <a:r>
              <a:rPr lang="en-US" sz="5500" dirty="0"/>
              <a:t>: </a:t>
            </a:r>
            <a:r>
              <a:rPr lang="en-US" sz="5500" dirty="0" err="1"/>
              <a:t>Այս</a:t>
            </a:r>
            <a:r>
              <a:rPr lang="en-US" sz="5500" dirty="0"/>
              <a:t> </a:t>
            </a:r>
            <a:r>
              <a:rPr lang="en-US" sz="5500" dirty="0" err="1"/>
              <a:t>նպատակին</a:t>
            </a:r>
            <a:r>
              <a:rPr lang="en-US" sz="5500" dirty="0"/>
              <a:t> </a:t>
            </a:r>
            <a:r>
              <a:rPr lang="en-US" sz="5500" dirty="0" err="1"/>
              <a:t>հասնելու</a:t>
            </a:r>
            <a:r>
              <a:rPr lang="en-US" sz="5500" dirty="0"/>
              <a:t> </a:t>
            </a:r>
            <a:r>
              <a:rPr lang="en-US" sz="5500" dirty="0" err="1"/>
              <a:t>համար</a:t>
            </a:r>
            <a:r>
              <a:rPr lang="en-US" sz="5500" dirty="0"/>
              <a:t>, </a:t>
            </a:r>
            <a:r>
              <a:rPr lang="hy-AM" sz="5500" dirty="0"/>
              <a:t>ԻՀՀՀ-ն </a:t>
            </a:r>
            <a:r>
              <a:rPr lang="en-US" sz="5500" dirty="0" err="1"/>
              <a:t>հենվում</a:t>
            </a:r>
            <a:r>
              <a:rPr lang="en-US" sz="5500" dirty="0"/>
              <a:t> </a:t>
            </a:r>
            <a:r>
              <a:rPr lang="en-US" sz="5500" dirty="0" err="1"/>
              <a:t>է</a:t>
            </a:r>
            <a:r>
              <a:rPr lang="en-US" sz="5500" dirty="0"/>
              <a:t> </a:t>
            </a:r>
            <a:r>
              <a:rPr lang="en-US" sz="5500" dirty="0" err="1"/>
              <a:t>Ինտերնետային</a:t>
            </a:r>
            <a:r>
              <a:rPr lang="en-US" sz="5500" dirty="0"/>
              <a:t> </a:t>
            </a:r>
            <a:r>
              <a:rPr lang="en-US" sz="5500" dirty="0" err="1"/>
              <a:t>հասարակության</a:t>
            </a:r>
            <a:r>
              <a:rPr lang="en-US" sz="5500" dirty="0"/>
              <a:t> </a:t>
            </a:r>
            <a:r>
              <a:rPr lang="en-US" sz="5500" dirty="0" err="1"/>
              <a:t>դրամաշնորհների</a:t>
            </a:r>
            <a:r>
              <a:rPr lang="en-US" sz="5500" dirty="0"/>
              <a:t> </a:t>
            </a:r>
            <a:r>
              <a:rPr lang="en-US" sz="5500" dirty="0" err="1"/>
              <a:t>և</a:t>
            </a:r>
            <a:r>
              <a:rPr lang="en-US" sz="5500" dirty="0"/>
              <a:t> </a:t>
            </a:r>
            <a:r>
              <a:rPr lang="en-US" sz="5500" dirty="0" err="1"/>
              <a:t>Հայաստանի</a:t>
            </a:r>
            <a:r>
              <a:rPr lang="en-US" sz="5500" dirty="0"/>
              <a:t> </a:t>
            </a:r>
            <a:r>
              <a:rPr lang="en-US" sz="5500" dirty="0" err="1"/>
              <a:t>Ինտերնետային</a:t>
            </a:r>
            <a:r>
              <a:rPr lang="en-US" sz="5500" dirty="0"/>
              <a:t> </a:t>
            </a:r>
            <a:r>
              <a:rPr lang="en-US" sz="5500" dirty="0" err="1"/>
              <a:t>ռեգիստրի</a:t>
            </a:r>
            <a:r>
              <a:rPr lang="en-US" sz="5500" dirty="0"/>
              <a:t> </a:t>
            </a:r>
            <a:r>
              <a:rPr lang="en-US" sz="5500" dirty="0" err="1"/>
              <a:t>ֆինանսական</a:t>
            </a:r>
            <a:r>
              <a:rPr lang="en-US" sz="5500" dirty="0"/>
              <a:t> </a:t>
            </a:r>
            <a:r>
              <a:rPr lang="en-US" sz="5500" dirty="0" err="1"/>
              <a:t>օժանդակության</a:t>
            </a:r>
            <a:r>
              <a:rPr lang="en-US" sz="5500" dirty="0"/>
              <a:t> </a:t>
            </a:r>
            <a:r>
              <a:rPr lang="en-US" sz="5500" dirty="0" err="1"/>
              <a:t>վրա</a:t>
            </a:r>
            <a:r>
              <a:rPr lang="en-US" sz="5500" dirty="0"/>
              <a:t>, </a:t>
            </a:r>
            <a:r>
              <a:rPr lang="en-US" sz="5500" dirty="0" err="1"/>
              <a:t>որը</a:t>
            </a:r>
            <a:r>
              <a:rPr lang="en-US" sz="5500" dirty="0"/>
              <a:t> </a:t>
            </a:r>
            <a:r>
              <a:rPr lang="en-US" sz="5500" dirty="0" err="1"/>
              <a:t>նման</a:t>
            </a:r>
            <a:r>
              <a:rPr lang="en-US" sz="5500" dirty="0"/>
              <a:t> </a:t>
            </a:r>
            <a:r>
              <a:rPr lang="en-US" sz="5500" dirty="0" err="1"/>
              <a:t>օգնությունը</a:t>
            </a:r>
            <a:r>
              <a:rPr lang="en-US" sz="5500" dirty="0"/>
              <a:t> </a:t>
            </a:r>
            <a:r>
              <a:rPr lang="en-US" sz="5500" dirty="0" err="1"/>
              <a:t>համարում</a:t>
            </a:r>
            <a:r>
              <a:rPr lang="en-US" sz="5500" dirty="0"/>
              <a:t> </a:t>
            </a:r>
            <a:r>
              <a:rPr lang="en-US" sz="5500" dirty="0" err="1"/>
              <a:t>է</a:t>
            </a:r>
            <a:r>
              <a:rPr lang="en-US" sz="5500" dirty="0"/>
              <a:t> </a:t>
            </a:r>
            <a:r>
              <a:rPr lang="en-US" sz="5500" dirty="0" err="1"/>
              <a:t>որպես</a:t>
            </a:r>
            <a:r>
              <a:rPr lang="en-US" sz="5500" dirty="0"/>
              <a:t> </a:t>
            </a:r>
            <a:r>
              <a:rPr lang="en-US" sz="5500" dirty="0" err="1"/>
              <a:t>իր</a:t>
            </a:r>
            <a:r>
              <a:rPr lang="en-US" sz="5500" dirty="0"/>
              <a:t> </a:t>
            </a:r>
            <a:r>
              <a:rPr lang="en-US" sz="5500" dirty="0" err="1"/>
              <a:t>սոցիալական</a:t>
            </a:r>
            <a:r>
              <a:rPr lang="en-US" sz="5500" dirty="0"/>
              <a:t> </a:t>
            </a:r>
            <a:r>
              <a:rPr lang="en-US" sz="5500" dirty="0" err="1"/>
              <a:t>պարտավորություն</a:t>
            </a:r>
            <a:r>
              <a:rPr lang="en-US" sz="5500" dirty="0"/>
              <a:t>:</a:t>
            </a:r>
          </a:p>
          <a:p>
            <a:pPr marL="0" indent="0">
              <a:buNone/>
            </a:pPr>
            <a:endParaRPr lang="en-US" sz="55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5500" dirty="0" err="1"/>
              <a:t>Հաշվետու</a:t>
            </a:r>
            <a:r>
              <a:rPr lang="en-US" sz="5500" dirty="0"/>
              <a:t> </a:t>
            </a:r>
            <a:r>
              <a:rPr lang="en-US" sz="5500" dirty="0" err="1"/>
              <a:t>ժամանակահատվածում</a:t>
            </a:r>
            <a:r>
              <a:rPr lang="en-US" sz="5500" dirty="0"/>
              <a:t> (2018-2019) </a:t>
            </a:r>
            <a:r>
              <a:rPr lang="hy-AM" sz="5500" dirty="0"/>
              <a:t>ԻՀՀՀ-ն </a:t>
            </a:r>
            <a:r>
              <a:rPr lang="en-US" sz="5500" dirty="0" err="1"/>
              <a:t>իրականացրեց</a:t>
            </a:r>
            <a:r>
              <a:rPr lang="en-US" sz="5500" dirty="0"/>
              <a:t> </a:t>
            </a:r>
            <a:r>
              <a:rPr lang="en-US" sz="5500" dirty="0" err="1"/>
              <a:t>իր</a:t>
            </a:r>
            <a:r>
              <a:rPr lang="en-US" sz="5500" dirty="0"/>
              <a:t> </a:t>
            </a:r>
            <a:r>
              <a:rPr lang="en-US" sz="5500" dirty="0" err="1"/>
              <a:t>առաքելությանը</a:t>
            </a:r>
            <a:r>
              <a:rPr lang="en-US" sz="5500" dirty="0"/>
              <a:t> </a:t>
            </a:r>
            <a:r>
              <a:rPr lang="en-US" sz="5500" dirty="0" err="1"/>
              <a:t>համապատասխան</a:t>
            </a:r>
            <a:r>
              <a:rPr lang="en-US" sz="5500" dirty="0"/>
              <a:t> </a:t>
            </a:r>
            <a:r>
              <a:rPr lang="en-US" sz="5500" dirty="0" err="1"/>
              <a:t>մի</a:t>
            </a:r>
            <a:r>
              <a:rPr lang="en-US" sz="5500" dirty="0"/>
              <a:t> </a:t>
            </a:r>
            <a:r>
              <a:rPr lang="en-US" sz="5500" dirty="0" err="1"/>
              <a:t>շարք</a:t>
            </a:r>
            <a:r>
              <a:rPr lang="en-US" sz="5500" dirty="0"/>
              <a:t> </a:t>
            </a:r>
            <a:r>
              <a:rPr lang="en-US" sz="5500" dirty="0" err="1"/>
              <a:t>ծրագրեր</a:t>
            </a:r>
            <a:r>
              <a:rPr lang="hy-AM" sz="5500" dirty="0"/>
              <a:t>ի</a:t>
            </a:r>
            <a:r>
              <a:rPr lang="en-US" sz="55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342853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may contain: 3 people, people smiling, people standing">
            <a:extLst>
              <a:ext uri="{FF2B5EF4-FFF2-40B4-BE49-F238E27FC236}">
                <a16:creationId xmlns:a16="http://schemas.microsoft.com/office/drawing/2014/main" id="{8F52E3CB-6994-4CA4-822A-32FE7FA26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2118"/>
          <a:stretch/>
        </p:blipFill>
        <p:spPr bwMode="auto">
          <a:xfrm>
            <a:off x="665484" y="2537533"/>
            <a:ext cx="4812883" cy="404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2E3A86E-C4ED-4C6D-B9A7-16D41B5C4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5" b="7888"/>
          <a:stretch/>
        </p:blipFill>
        <p:spPr bwMode="auto">
          <a:xfrm>
            <a:off x="6198883" y="4374653"/>
            <a:ext cx="4572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>
            <a:extLst>
              <a:ext uri="{FF2B5EF4-FFF2-40B4-BE49-F238E27FC236}">
                <a16:creationId xmlns:a16="http://schemas.microsoft.com/office/drawing/2014/main" id="{646B7C5E-14C0-41FF-8A11-F73B20BE8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99" y="2161521"/>
            <a:ext cx="4509184" cy="210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B1FF42-2DB3-4B6F-B205-6854B3273D9C}"/>
              </a:ext>
            </a:extLst>
          </p:cNvPr>
          <p:cNvSpPr/>
          <p:nvPr/>
        </p:nvSpPr>
        <p:spPr>
          <a:xfrm>
            <a:off x="591670" y="850295"/>
            <a:ext cx="109480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000" dirty="0">
                <a:latin typeface="Calibri" panose="020F0502020204030204" pitchFamily="34" charset="0"/>
              </a:rPr>
              <a:t>ԻՀՀՀ-ի նախագահ Իգոր Մկրտումյանը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hy-AM" sz="2000" dirty="0">
                <a:latin typeface="Calibri" panose="020F0502020204030204" pitchFamily="34" charset="0"/>
              </a:rPr>
              <a:t>խորհրդի անդամներ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hy-AM" sz="2000" dirty="0">
                <a:latin typeface="Calibri" panose="020F0502020204030204" pitchFamily="34" charset="0"/>
              </a:rPr>
              <a:t>Վահան Հովսեփյանը</a:t>
            </a:r>
            <a:r>
              <a:rPr lang="en-US" sz="2000" dirty="0">
                <a:latin typeface="Calibri" panose="020F0502020204030204" pitchFamily="34" charset="0"/>
              </a:rPr>
              <a:t>, </a:t>
            </a:r>
            <a:r>
              <a:rPr lang="hy-AM" sz="2000" dirty="0">
                <a:latin typeface="Calibri" panose="020F0502020204030204" pitchFamily="34" charset="0"/>
              </a:rPr>
              <a:t>Արմեն Մուրադյանը, ԻՀՀՀ-ի անդամներ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hy-AM" sz="2000" dirty="0">
                <a:latin typeface="Calibri" panose="020F0502020204030204" pitchFamily="34" charset="0"/>
              </a:rPr>
              <a:t>Քրիստինե Գյունջյանը և Վալերի Սթեպանյանը Նոյեմբերի </a:t>
            </a:r>
            <a:r>
              <a:rPr lang="en-US" sz="2000" dirty="0">
                <a:latin typeface="Calibri" panose="020F0502020204030204" pitchFamily="34" charset="0"/>
              </a:rPr>
              <a:t>14-15 2019 </a:t>
            </a:r>
            <a:r>
              <a:rPr lang="hy-AM" sz="2000" dirty="0">
                <a:latin typeface="Calibri" panose="020F0502020204030204" pitchFamily="34" charset="0"/>
              </a:rPr>
              <a:t>մասնակցեցին Վրացական</a:t>
            </a:r>
            <a:r>
              <a:rPr lang="en-US" sz="2000" dirty="0">
                <a:latin typeface="Calibri" panose="020F0502020204030204" pitchFamily="34" charset="0"/>
              </a:rPr>
              <a:t> IGF</a:t>
            </a:r>
            <a:r>
              <a:rPr lang="hy-AM" sz="2000" dirty="0">
                <a:latin typeface="Calibri" panose="020F0502020204030204" pitchFamily="34" charset="0"/>
              </a:rPr>
              <a:t>-ին և Համայնքային Կենտրոններ գագաթնաժողովին բիլիսիյւոմ։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EE0EE6-49FB-4CC3-BDC8-5A18C707BA91}"/>
              </a:ext>
            </a:extLst>
          </p:cNvPr>
          <p:cNvSpPr/>
          <p:nvPr/>
        </p:nvSpPr>
        <p:spPr>
          <a:xfrm>
            <a:off x="89211" y="160516"/>
            <a:ext cx="11450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sz="2800" dirty="0">
                <a:latin typeface="Calibri" panose="020F0502020204030204" pitchFamily="34" charset="0"/>
              </a:rPr>
              <a:t>Վրացական</a:t>
            </a:r>
            <a:r>
              <a:rPr lang="en-US" sz="2800" dirty="0">
                <a:latin typeface="Calibri" panose="020F0502020204030204" pitchFamily="34" charset="0"/>
              </a:rPr>
              <a:t> IGF</a:t>
            </a:r>
            <a:r>
              <a:rPr lang="hy-AM" sz="2800" dirty="0">
                <a:latin typeface="Calibri" panose="020F0502020204030204" pitchFamily="34" charset="0"/>
              </a:rPr>
              <a:t>-ը և Համայնքային Կենտրոններ գագաթնաժողով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448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3FF860-29B4-1940-84E1-437669EA7896}"/>
              </a:ext>
            </a:extLst>
          </p:cNvPr>
          <p:cNvSpPr/>
          <p:nvPr/>
        </p:nvSpPr>
        <p:spPr>
          <a:xfrm>
            <a:off x="663388" y="905232"/>
            <a:ext cx="1064734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y-AM" dirty="0"/>
              <a:t>Սահմանել կազմակերպության անդամների կողմից վճարման ենթակա տարեկան անդամավճարի չափը 1000 (մեկ հազար) ՀՀ դրամ։ Ինչպես նաև սահմանել, որ կազմակերպության անդամը տարեկան անդամավճարը վճարում է`</a:t>
            </a:r>
            <a:endParaRPr lang="en-US" dirty="0"/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y-AM" dirty="0"/>
              <a:t>առաջին օրացույցային տարվա համար` Կազմակերպությանն անդամագրվելու օրվանից 10 (տասը) աշխատանքային օրվա ընթացքում,</a:t>
            </a:r>
            <a:endParaRPr lang="en-US" dirty="0"/>
          </a:p>
          <a:p>
            <a:pPr marL="742950" lvl="1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y-AM" dirty="0"/>
              <a:t>երկրորդ և հետագա օրացույցային տարիների համար` մինչև տվյալ օրացույցային տարվա մարտի 31-ը ներառյալ,</a:t>
            </a:r>
            <a:endParaRPr lang="en-US" dirty="0"/>
          </a:p>
          <a:p>
            <a:pPr marL="742950" lvl="1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hy-AM" dirty="0"/>
              <a:t>կազմակերպության բանկային հաշվեհամարին փոխանցում կատարելու կամ առցանց եղանակով:</a:t>
            </a:r>
          </a:p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y-AM" dirty="0"/>
              <a:t>Հաստատել կազմակերպության 2019 և 2020 թվականների գործողությունների ծրագիրը:</a:t>
            </a:r>
          </a:p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y-AM" dirty="0"/>
              <a:t>Հավանություն տալ կազմակերպության 2019 թվականի գործունեության հաշվետվությանը:</a:t>
            </a:r>
          </a:p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y-AM" dirty="0"/>
              <a:t>Առաջարկել ՀՀ Ինտերնետ կառավարման համաժողով  միջգերատեսչական խմբին իր կազմում ներառել «Ինտերնետ հասարակության Հայաստան հատված» հասարակական կազմակերպությանը և որպես ԻՀՀՀ ՀԿ-ի ներկայացուցիչ առաջադրել ԻՀՀՀ ՀԿ-ի խորհրդի նախագահ Լիաննա Գալստյանին: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y-AM" dirty="0"/>
              <a:t>Սահմանված ժամկետում և չափով տարեկան անդամավճարը չվճարելու համար Կազմակերպության անդամին հեռացնել  կազմակերպությունից: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A94FCE-6066-46E2-B9A9-C9C0D2AEF116}"/>
              </a:ext>
            </a:extLst>
          </p:cNvPr>
          <p:cNvSpPr/>
          <p:nvPr/>
        </p:nvSpPr>
        <p:spPr>
          <a:xfrm>
            <a:off x="591671" y="197346"/>
            <a:ext cx="10936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Խորհրդի նիստեր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6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3FF860-29B4-1940-84E1-437669EA7896}"/>
              </a:ext>
            </a:extLst>
          </p:cNvPr>
          <p:cNvSpPr/>
          <p:nvPr/>
        </p:nvSpPr>
        <p:spPr>
          <a:xfrm>
            <a:off x="591671" y="1022630"/>
            <a:ext cx="10848268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2018-2019 </a:t>
            </a:r>
            <a:r>
              <a:rPr lang="hy-AM" sz="2000" dirty="0"/>
              <a:t>թթ․ընթացքում Խորհուրդը բազմակի հանդիպումներ է ունեցել և սահմանել կամ որոշումներ ընդունել հետևյալի մասին․ </a:t>
            </a:r>
          </a:p>
          <a:p>
            <a:pPr algn="just"/>
            <a:endParaRPr lang="hy-AM" dirty="0"/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y-AM" dirty="0"/>
              <a:t>Կազմակերպության խորհրդի նախագահ ընտրել Կազմակերպության խորհրդի անդամ Լիաննա Գալստյանին, կազմակերպության խորհրդի փոխնախագահ ընտրել Կազմակերպության խորհրդի անդամ Քրիստինա Բաբաջանյանին:</a:t>
            </a:r>
            <a:r>
              <a:rPr lang="hy-AM" i="1" dirty="0"/>
              <a:t> </a:t>
            </a:r>
            <a:endParaRPr lang="en-US" dirty="0"/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y-AM" dirty="0"/>
              <a:t>Սահմանել կազմակերպության նախագահ Իգոր Մկրտումյանի աշխատավարձի չափը: Լիազորել Կազմակերպության խորհրդի նախագահին՝ Կազմակերպության անունից ստորագրելու Կազմակերպության նախագահի հետ կնքվող աշխատանքային պայմանագիրը: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y-AM" dirty="0"/>
              <a:t>Սահմանել կազմակերպության խորհրդի նիստերի անցկացման կարգը:</a:t>
            </a:r>
            <a:endParaRPr lang="en-US" dirty="0"/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y-AM" dirty="0"/>
              <a:t>Սահմանել կազմակերպության անդամների էթիկայի կանոնները:</a:t>
            </a:r>
            <a:endParaRPr lang="en-US" dirty="0"/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y-AM" dirty="0"/>
              <a:t>Սահմանել կազմակերպության խորհրդի անդամների լիազորությունների վաղաժամկետ դադարեցման կարգը: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C06AF4-EC87-4D28-B994-5EC36D40F43B}"/>
              </a:ext>
            </a:extLst>
          </p:cNvPr>
          <p:cNvSpPr/>
          <p:nvPr/>
        </p:nvSpPr>
        <p:spPr>
          <a:xfrm>
            <a:off x="591671" y="197346"/>
            <a:ext cx="10936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Խորհրդի նիստեր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71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EBAD84-1AC9-034D-B5D3-70E0B11BF057}"/>
              </a:ext>
            </a:extLst>
          </p:cNvPr>
          <p:cNvSpPr/>
          <p:nvPr/>
        </p:nvSpPr>
        <p:spPr>
          <a:xfrm>
            <a:off x="591671" y="905232"/>
            <a:ext cx="9615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Community Webinar on PIR / Ethos Capital / Internet Society,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</a:rPr>
              <a:t>InterCommunity</a:t>
            </a:r>
            <a:r>
              <a:rPr lang="en-US" sz="2000" dirty="0">
                <a:latin typeface="Calibri" panose="020F0502020204030204" pitchFamily="34" charset="0"/>
              </a:rPr>
              <a:t> 2018, 2019: A Global Discussion on Community Networks,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Performance Evaluation Criteria for ISOC Chapters,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How to Prepare a Successful Video for the </a:t>
            </a:r>
            <a:r>
              <a:rPr lang="en-US" sz="2000" dirty="0" err="1">
                <a:latin typeface="Calibri" panose="020F0502020204030204" pitchFamily="34" charset="0"/>
              </a:rPr>
              <a:t>Chapterthon</a:t>
            </a:r>
            <a:r>
              <a:rPr lang="en-US" sz="2000" dirty="0">
                <a:latin typeface="Calibri" panose="020F0502020204030204" pitchFamily="34" charset="0"/>
              </a:rPr>
              <a:t> 2019 project,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Quarterly European Chapters calls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Internet Society Community Online calls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ISOC Advisory Council (</a:t>
            </a:r>
            <a:r>
              <a:rPr lang="en-US" sz="2000" dirty="0" err="1">
                <a:latin typeface="Calibri" panose="020F0502020204030204" pitchFamily="34" charset="0"/>
              </a:rPr>
              <a:t>ChAC</a:t>
            </a:r>
            <a:r>
              <a:rPr lang="en-US" sz="2000" dirty="0">
                <a:latin typeface="Calibri" panose="020F0502020204030204" pitchFamily="34" charset="0"/>
              </a:rPr>
              <a:t>) regular calls</a:t>
            </a: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56217-4CFB-4E45-AB70-278ADEE16555}"/>
              </a:ext>
            </a:extLst>
          </p:cNvPr>
          <p:cNvSpPr/>
          <p:nvPr/>
        </p:nvSpPr>
        <p:spPr>
          <a:xfrm>
            <a:off x="4305353" y="4032133"/>
            <a:ext cx="67128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3200" dirty="0"/>
              <a:t>Ինտերնետ հասարակության հատվածների գործունեության գնահատման արդյունքում ԻՀՀՀ-ն </a:t>
            </a:r>
            <a:br>
              <a:rPr lang="en-US" sz="3200" dirty="0"/>
            </a:br>
            <a:r>
              <a:rPr lang="hy-AM" sz="3200" dirty="0"/>
              <a:t>ստածավ ամենաբարձր դասակարգումը`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1E1E1E"/>
                </a:solidFill>
              </a:rPr>
              <a:t>Giga</a:t>
            </a:r>
            <a:r>
              <a:rPr lang="en-US" sz="3200" dirty="0" err="1"/>
              <a:t>Badge</a:t>
            </a:r>
            <a:r>
              <a:rPr lang="en-US" sz="3200" dirty="0"/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1F67C1-C464-47B5-B027-A26342F113F8}"/>
              </a:ext>
            </a:extLst>
          </p:cNvPr>
          <p:cNvSpPr/>
          <p:nvPr/>
        </p:nvSpPr>
        <p:spPr>
          <a:xfrm>
            <a:off x="591671" y="197346"/>
            <a:ext cx="10936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4000" dirty="0">
                <a:latin typeface="Calibri" panose="020F0502020204030204" pitchFamily="34" charset="0"/>
              </a:rPr>
              <a:t>Մասնակցություն հանդիպումներում</a:t>
            </a:r>
            <a:endParaRPr lang="en-US" sz="4000" dirty="0"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7438B6-0EC2-4CFB-9152-33C191BFE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1" y="3269941"/>
            <a:ext cx="3322031" cy="33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86B2-7DEE-4E88-9F6F-B00262BB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2018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23B00-AC74-43C9-80B0-5EC58B221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51" y="4589463"/>
            <a:ext cx="11117766" cy="1500187"/>
          </a:xfrm>
        </p:spPr>
        <p:txBody>
          <a:bodyPr>
            <a:noAutofit/>
          </a:bodyPr>
          <a:lstStyle/>
          <a:p>
            <a:r>
              <a:rPr lang="hy-AM" sz="3200" dirty="0">
                <a:solidFill>
                  <a:schemeClr val="tx1"/>
                </a:solidFill>
              </a:rPr>
              <a:t>Իրականացված նախագծերը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hy-AM" sz="3200" dirty="0">
                <a:solidFill>
                  <a:schemeClr val="tx1"/>
                </a:solidFill>
              </a:rPr>
              <a:t>Մասնակցությունը հանդիպումներում</a:t>
            </a:r>
            <a:r>
              <a:rPr lang="en-US" sz="3200" dirty="0">
                <a:solidFill>
                  <a:schemeClr val="tx1"/>
                </a:solidFill>
              </a:rPr>
              <a:t>/</a:t>
            </a:r>
            <a:r>
              <a:rPr lang="hy-AM" sz="3200" dirty="0">
                <a:solidFill>
                  <a:schemeClr val="tx1"/>
                </a:solidFill>
              </a:rPr>
              <a:t>Կոնֆերանսներում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5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age1image16619616">
            <a:extLst>
              <a:ext uri="{FF2B5EF4-FFF2-40B4-BE49-F238E27FC236}">
                <a16:creationId xmlns:a16="http://schemas.microsoft.com/office/drawing/2014/main" id="{8E585DB1-FECC-7B4A-9E90-43A379E6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75" y="3817749"/>
            <a:ext cx="7260018" cy="270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2CBDD3-434D-0B40-8514-3B6D0A8838AD}"/>
              </a:ext>
            </a:extLst>
          </p:cNvPr>
          <p:cNvSpPr/>
          <p:nvPr/>
        </p:nvSpPr>
        <p:spPr>
          <a:xfrm>
            <a:off x="663389" y="126082"/>
            <a:ext cx="109369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sz="4000" dirty="0">
                <a:latin typeface="Calibri" panose="020F0502020204030204" pitchFamily="34" charset="0"/>
              </a:rPr>
              <a:t>Օժանդակություն կույր և տեսողական խնդիրներ ունեցող մարդկանց համար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5C4919-BD7C-4841-89E5-8A8D42F1F1AE}"/>
              </a:ext>
            </a:extLst>
          </p:cNvPr>
          <p:cNvSpPr/>
          <p:nvPr/>
        </p:nvSpPr>
        <p:spPr>
          <a:xfrm>
            <a:off x="390293" y="1426115"/>
            <a:ext cx="111383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400" dirty="0"/>
              <a:t>ԻՀՀՀ-ն շարունակեց աջակցել կույր և տեսողական խնդիրներ ունեցող Մշակույթի պալատում համախմբված կույր և տեսողական խնդիրներ ունեցող անձանց, որտեղ ԻՀՀՀ-ն ստեղծել էր ինտերնետ հասանելիության կենտրոն և ֆինանսական աջակցություն տրամադրեց համակարգչային ինստուկտորներին և Ռադիո-մենք (</a:t>
            </a:r>
            <a:r>
              <a:rPr lang="hy-AM" sz="2400" u="sng" dirty="0">
                <a:hlinkClick r:id="rId3"/>
              </a:rPr>
              <a:t>Ինտերնետային ռադիո տեսողական խնդիրներ ունեցող անձանց համար</a:t>
            </a:r>
            <a:r>
              <a:rPr lang="hy-AM" sz="2400" dirty="0"/>
              <a:t>) ադմինիստրատորի պաշտոնների համար։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247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B7A00E-2510-224E-BF3E-412856450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76" y="5161463"/>
            <a:ext cx="1163072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y-AM" altLang="en-US" dirty="0"/>
              <a:t>Գյուղական գրադարանների նախագծի մասին հոդվածը հրապարակվել է Ինտերնետային հասարակության ինտերնետային կայքում։ </a:t>
            </a:r>
            <a:endParaRPr lang="en-US" altLang="en-US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hlinkClick r:id="rId2"/>
              </a:rPr>
              <a:t>https://www.internetsociety.org/blog/2018/12/helping-rural-libraries-in-armenia-to-embrace-the-digital-age/ 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hy-AM" dirty="0"/>
              <a:t>Դրամաշնորհի միջանկյալ և վերջնական զեկույցները հրապարակվել են այստեղ`</a:t>
            </a:r>
            <a:r>
              <a:rPr lang="en-US" dirty="0"/>
              <a:t> </a:t>
            </a:r>
          </a:p>
          <a:p>
            <a:pPr marL="288925"/>
            <a:r>
              <a:rPr lang="en-US" dirty="0">
                <a:solidFill>
                  <a:srgbClr val="0000FF"/>
                </a:solidFill>
                <a:hlinkClick r:id="rId3"/>
              </a:rPr>
              <a:t>https://</a:t>
            </a:r>
            <a:r>
              <a:rPr lang="en-US" dirty="0" err="1">
                <a:solidFill>
                  <a:srgbClr val="0000FF"/>
                </a:solidFill>
                <a:hlinkClick r:id="rId3"/>
              </a:rPr>
              <a:t>chronicle.isocchapter.am</a:t>
            </a:r>
            <a:r>
              <a:rPr lang="en-US" dirty="0">
                <a:solidFill>
                  <a:srgbClr val="0000FF"/>
                </a:solidFill>
                <a:hlinkClick r:id="rId3"/>
              </a:rPr>
              <a:t>/</a:t>
            </a:r>
            <a:r>
              <a:rPr lang="en-US" dirty="0" err="1">
                <a:solidFill>
                  <a:srgbClr val="0000FF"/>
                </a:solidFill>
                <a:hlinkClick r:id="rId3"/>
              </a:rPr>
              <a:t>publ</a:t>
            </a:r>
            <a:r>
              <a:rPr lang="en-US" dirty="0">
                <a:solidFill>
                  <a:srgbClr val="0000FF"/>
                </a:solidFill>
                <a:hlinkClick r:id="rId3"/>
              </a:rPr>
              <a:t>/</a:t>
            </a:r>
            <a:r>
              <a:rPr lang="en-US" dirty="0" err="1">
                <a:solidFill>
                  <a:srgbClr val="0000FF"/>
                </a:solidFill>
                <a:hlinkClick r:id="rId3"/>
              </a:rPr>
              <a:t>interim_report.pdf</a:t>
            </a:r>
            <a:r>
              <a:rPr lang="en-US" dirty="0">
                <a:solidFill>
                  <a:srgbClr val="0000FF"/>
                </a:solidFill>
                <a:hlinkClick r:id="rId3"/>
              </a:rPr>
              <a:t> </a:t>
            </a:r>
            <a:endParaRPr lang="en-US" dirty="0">
              <a:solidFill>
                <a:srgbClr val="0000FF"/>
              </a:solidFill>
            </a:endParaRPr>
          </a:p>
          <a:p>
            <a:pPr marL="288925"/>
            <a:r>
              <a:rPr lang="en-US" dirty="0">
                <a:solidFill>
                  <a:srgbClr val="0000FF"/>
                </a:solidFill>
                <a:hlinkClick r:id="rId4"/>
              </a:rPr>
              <a:t>https://</a:t>
            </a:r>
            <a:r>
              <a:rPr lang="en-US" dirty="0" err="1">
                <a:solidFill>
                  <a:srgbClr val="0000FF"/>
                </a:solidFill>
                <a:hlinkClick r:id="rId4"/>
              </a:rPr>
              <a:t>chronicle.isocchapter.am</a:t>
            </a:r>
            <a:r>
              <a:rPr lang="en-US" dirty="0">
                <a:solidFill>
                  <a:srgbClr val="0000FF"/>
                </a:solidFill>
                <a:hlinkClick r:id="rId4"/>
              </a:rPr>
              <a:t>/</a:t>
            </a:r>
            <a:r>
              <a:rPr lang="en-US" dirty="0" err="1">
                <a:solidFill>
                  <a:srgbClr val="0000FF"/>
                </a:solidFill>
                <a:hlinkClick r:id="rId4"/>
              </a:rPr>
              <a:t>publ</a:t>
            </a:r>
            <a:r>
              <a:rPr lang="en-US" dirty="0">
                <a:solidFill>
                  <a:srgbClr val="0000FF"/>
                </a:solidFill>
                <a:hlinkClick r:id="rId4"/>
              </a:rPr>
              <a:t>/</a:t>
            </a:r>
            <a:r>
              <a:rPr lang="en-US" dirty="0" err="1">
                <a:solidFill>
                  <a:srgbClr val="0000FF"/>
                </a:solidFill>
                <a:hlinkClick r:id="rId4"/>
              </a:rPr>
              <a:t>Finalreport.pdf</a:t>
            </a:r>
            <a:r>
              <a:rPr lang="en-US" dirty="0">
                <a:solidFill>
                  <a:srgbClr val="0000FF"/>
                </a:solidFill>
                <a:hlinkClick r:id="rId4"/>
              </a:rPr>
              <a:t> </a:t>
            </a:r>
            <a:endParaRPr lang="en-US" dirty="0"/>
          </a:p>
        </p:txBody>
      </p:sp>
      <p:pic>
        <p:nvPicPr>
          <p:cNvPr id="2050" name="Picture 2" descr="page1image33066720">
            <a:extLst>
              <a:ext uri="{FF2B5EF4-FFF2-40B4-BE49-F238E27FC236}">
                <a16:creationId xmlns:a16="http://schemas.microsoft.com/office/drawing/2014/main" id="{351C8001-B6C4-7848-B022-BFB10CFF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04" y="2108205"/>
            <a:ext cx="6693018" cy="305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2A0E7A-5B9C-4207-90E8-3759E891306E}"/>
              </a:ext>
            </a:extLst>
          </p:cNvPr>
          <p:cNvSpPr/>
          <p:nvPr/>
        </p:nvSpPr>
        <p:spPr>
          <a:xfrm>
            <a:off x="627529" y="140166"/>
            <a:ext cx="109369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800" dirty="0"/>
              <a:t>Համակարգիչներ</a:t>
            </a:r>
            <a:r>
              <a:rPr lang="en-US" sz="2800" dirty="0"/>
              <a:t>, </a:t>
            </a:r>
            <a:r>
              <a:rPr lang="hy-AM" sz="2800" dirty="0"/>
              <a:t>ծառայություններ և </a:t>
            </a:r>
            <a:r>
              <a:rPr lang="en-US" sz="2800" dirty="0"/>
              <a:t>W-Fi </a:t>
            </a:r>
            <a:r>
              <a:rPr lang="hy-AM" sz="2800" dirty="0"/>
              <a:t>Ինտերնետ գյուղական գրադարանների համար 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0E0347-BA29-4621-83B6-087D3DEDDD60}"/>
              </a:ext>
            </a:extLst>
          </p:cNvPr>
          <p:cNvSpPr/>
          <p:nvPr/>
        </p:nvSpPr>
        <p:spPr>
          <a:xfrm>
            <a:off x="234176" y="1089267"/>
            <a:ext cx="114746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altLang="en-US" sz="2000" dirty="0"/>
              <a:t>ԻՀՀՀ-ն դրամաշնորհ էր ստացել </a:t>
            </a:r>
            <a:r>
              <a:rPr lang="en-US" altLang="en-US" sz="2000" dirty="0"/>
              <a:t>Received a grant for the project "</a:t>
            </a:r>
            <a:r>
              <a:rPr lang="hy-AM" sz="2000" dirty="0"/>
              <a:t>Համակարգիչներ</a:t>
            </a:r>
            <a:r>
              <a:rPr lang="en-US" sz="2000" dirty="0"/>
              <a:t>, </a:t>
            </a:r>
            <a:r>
              <a:rPr lang="hy-AM" sz="2000" dirty="0"/>
              <a:t>ծառայություններ և </a:t>
            </a:r>
            <a:r>
              <a:rPr lang="en-US" sz="2000" dirty="0"/>
              <a:t>W-Fi </a:t>
            </a:r>
            <a:r>
              <a:rPr lang="hy-AM" sz="2000" dirty="0"/>
              <a:t>Ինտերնետ գյուղական գրադարանների համար</a:t>
            </a:r>
            <a:r>
              <a:rPr lang="en-US" altLang="en-US" sz="2000" dirty="0"/>
              <a:t>»</a:t>
            </a:r>
            <a:r>
              <a:rPr lang="hy-AM" altLang="en-US" sz="2000" dirty="0"/>
              <a:t> նախագծի համար։ Մշակվել էին </a:t>
            </a:r>
            <a:r>
              <a:rPr lang="en-US" sz="2000" u="sng" dirty="0"/>
              <a:t>rural-</a:t>
            </a:r>
            <a:r>
              <a:rPr lang="en-US" sz="2000" u="sng" dirty="0" err="1"/>
              <a:t>libraries.am</a:t>
            </a:r>
            <a:r>
              <a:rPr lang="en-US" sz="2000" dirty="0"/>
              <a:t> </a:t>
            </a:r>
            <a:r>
              <a:rPr lang="hy-AM" sz="2000" dirty="0"/>
              <a:t>վեբկայքը և </a:t>
            </a:r>
            <a:r>
              <a:rPr lang="en-US" sz="2000" dirty="0"/>
              <a:t>Facebook</a:t>
            </a:r>
            <a:r>
              <a:rPr lang="hy-AM" sz="2000" dirty="0"/>
              <a:t>-յան էջը, որոնք մեծ համբավ են ձեռք բերել։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8892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D12422-AC64-9C4F-8EE7-58C0F9309765}"/>
              </a:ext>
            </a:extLst>
          </p:cNvPr>
          <p:cNvSpPr/>
          <p:nvPr/>
        </p:nvSpPr>
        <p:spPr>
          <a:xfrm>
            <a:off x="1657350" y="685711"/>
            <a:ext cx="6986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ymbolMT"/>
              </a:rPr>
              <a:t> </a:t>
            </a:r>
            <a:endParaRPr lang="en-US" dirty="0"/>
          </a:p>
        </p:txBody>
      </p:sp>
      <p:pic>
        <p:nvPicPr>
          <p:cNvPr id="3080" name="Picture 8" descr="page2image16521312">
            <a:extLst>
              <a:ext uri="{FF2B5EF4-FFF2-40B4-BE49-F238E27FC236}">
                <a16:creationId xmlns:a16="http://schemas.microsoft.com/office/drawing/2014/main" id="{5810C96C-2C8B-AC4D-B0B5-E6B16E2B9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74" y="2224167"/>
            <a:ext cx="5400834" cy="303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4960EE-5DCB-B148-BBF4-8B033B3198B4}"/>
              </a:ext>
            </a:extLst>
          </p:cNvPr>
          <p:cNvSpPr/>
          <p:nvPr/>
        </p:nvSpPr>
        <p:spPr>
          <a:xfrm>
            <a:off x="267629" y="883127"/>
            <a:ext cx="11597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ԻՀՀՀ-ն ստացավ դրամաշնորհ «</a:t>
            </a:r>
            <a:r>
              <a:rPr lang="en-US" sz="24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Chapterton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2018</a:t>
            </a:r>
            <a:r>
              <a:rPr lang="hy-AM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»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hy-AM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ծրագրի շրջանակում «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IoT </a:t>
            </a:r>
            <a:r>
              <a:rPr lang="hy-AM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դասընթաց ուղղված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Arduino</a:t>
            </a:r>
            <a:r>
              <a:rPr lang="hy-AM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վերահսկիչների կիրառմանը» նախագծին։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C85904-0A7F-8847-B1BA-47659F3CB1D8}"/>
              </a:ext>
            </a:extLst>
          </p:cNvPr>
          <p:cNvSpPr/>
          <p:nvPr/>
        </p:nvSpPr>
        <p:spPr>
          <a:xfrm>
            <a:off x="591671" y="5402848"/>
            <a:ext cx="8310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</a:rPr>
              <a:t>Chapterthon</a:t>
            </a:r>
            <a:r>
              <a:rPr lang="en-US" dirty="0">
                <a:latin typeface="Calibri" panose="020F0502020204030204" pitchFamily="34" charset="0"/>
              </a:rPr>
              <a:t> 2018</a:t>
            </a:r>
            <a:r>
              <a:rPr lang="hy-AM" dirty="0">
                <a:latin typeface="Calibri" panose="020F0502020204030204" pitchFamily="34" charset="0"/>
              </a:rPr>
              <a:t>-ի զեկույցը կարելի է գտնել այստեղ`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https://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www.youtube.com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/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watch?v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=1ZXZR64YOHY&amp;feature=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youtu.be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hlinkClick r:id="rId3"/>
              </a:rPr>
              <a:t> </a:t>
            </a:r>
            <a:endParaRPr lang="en-US" dirty="0"/>
          </a:p>
        </p:txBody>
      </p:sp>
      <p:pic>
        <p:nvPicPr>
          <p:cNvPr id="3073" name="Picture 1" descr="page2image1909184">
            <a:extLst>
              <a:ext uri="{FF2B5EF4-FFF2-40B4-BE49-F238E27FC236}">
                <a16:creationId xmlns:a16="http://schemas.microsoft.com/office/drawing/2014/main" id="{A0B8BADA-00AA-4208-B5C7-C528BC2D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483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page2image1909184">
            <a:extLst>
              <a:ext uri="{FF2B5EF4-FFF2-40B4-BE49-F238E27FC236}">
                <a16:creationId xmlns:a16="http://schemas.microsoft.com/office/drawing/2014/main" id="{A0A9E701-3312-44D3-A1FB-BD1CC05F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483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069E04-C1CB-40AE-8735-75F40E04FF71}"/>
              </a:ext>
            </a:extLst>
          </p:cNvPr>
          <p:cNvSpPr/>
          <p:nvPr/>
        </p:nvSpPr>
        <p:spPr>
          <a:xfrm>
            <a:off x="591671" y="197346"/>
            <a:ext cx="10936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4000" dirty="0">
                <a:latin typeface="Calibri" panose="020F0502020204030204" pitchFamily="34" charset="0"/>
              </a:rPr>
              <a:t>Իրերի Ինտերնետ (</a:t>
            </a:r>
            <a:r>
              <a:rPr lang="en-US" sz="4000" dirty="0">
                <a:latin typeface="Calibri" panose="020F0502020204030204" pitchFamily="34" charset="0"/>
              </a:rPr>
              <a:t>IoT</a:t>
            </a:r>
            <a:r>
              <a:rPr lang="hy-AM" sz="4000" dirty="0">
                <a:latin typeface="Calibri" panose="020F0502020204030204" pitchFamily="34" charset="0"/>
              </a:rPr>
              <a:t>) դասընթաց</a:t>
            </a:r>
            <a:endParaRPr lang="en-US" sz="4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1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CBDD3-434D-0B40-8514-3B6D0A8838AD}"/>
              </a:ext>
            </a:extLst>
          </p:cNvPr>
          <p:cNvSpPr/>
          <p:nvPr/>
        </p:nvSpPr>
        <p:spPr>
          <a:xfrm>
            <a:off x="591671" y="197346"/>
            <a:ext cx="109369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4000" dirty="0">
                <a:latin typeface="Calibri" panose="020F0502020204030204" pitchFamily="34" charset="0"/>
              </a:rPr>
              <a:t>Աղջիկները ՏՀՏ ոլորտում  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5C4919-BD7C-4841-89E5-8A8D42F1F1AE}"/>
              </a:ext>
            </a:extLst>
          </p:cNvPr>
          <p:cNvSpPr/>
          <p:nvPr/>
        </p:nvSpPr>
        <p:spPr>
          <a:xfrm>
            <a:off x="591670" y="905232"/>
            <a:ext cx="11136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hy-AM" sz="2000" dirty="0"/>
              <a:t>ԻՀՀՀ-ի խորհրդի նախագահ Լիաննա Գալստյանի նախաձեռնությամբ կազմակերպությունը միացավ Հեռահաղորդակցման միջազգային միության (ITU) գլոբալ միջոցառմանը՝ աղջիկներին ՏՀՏ-ներում աջակցելու և ներգրավելու համար: Խորհրդի փոխնախագահ Քրիստինա Բաբաջանյանը և անդամներ Վեսմիրա Հարությունյան, Նարինե Դերձակյան կամավոր մասնակցեցին կազմակերպչական կազմին:</a:t>
            </a:r>
            <a:endParaRPr lang="en-US" sz="2000" dirty="0"/>
          </a:p>
          <a:p>
            <a:pPr fontAlgn="t"/>
            <a:r>
              <a:rPr lang="hy-AM" sz="2000" dirty="0"/>
              <a:t>Վիքիմեդիա Հայաստանի հետ համագործակցությամբ անցկացվեց սեմինար `օգնել աղջիկներին Վիքիպեդիայում հոդվածներ գրել: Դրանից հետո կազմակերպվեց ցանցային միջոցառում ՝ նշանավոր կանանց մասնակցությամբ, որոնք կիսում էին իրենց հաջողության պատմությունները:</a:t>
            </a: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9A3760-98F1-4DB3-9909-070A1239C25C}"/>
              </a:ext>
            </a:extLst>
          </p:cNvPr>
          <p:cNvGrpSpPr/>
          <p:nvPr/>
        </p:nvGrpSpPr>
        <p:grpSpPr>
          <a:xfrm>
            <a:off x="591670" y="3633292"/>
            <a:ext cx="10574585" cy="2862470"/>
            <a:chOff x="591671" y="3441040"/>
            <a:chExt cx="10574585" cy="2862470"/>
          </a:xfrm>
        </p:grpSpPr>
        <p:pic>
          <p:nvPicPr>
            <p:cNvPr id="11268" name="Picture 4" descr="Image may contain: 5 people, people sitting and indoor">
              <a:extLst>
                <a:ext uri="{FF2B5EF4-FFF2-40B4-BE49-F238E27FC236}">
                  <a16:creationId xmlns:a16="http://schemas.microsoft.com/office/drawing/2014/main" id="{934C64F2-136B-412B-A85A-AC4003517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81" b="8696"/>
            <a:stretch/>
          </p:blipFill>
          <p:spPr bwMode="auto">
            <a:xfrm>
              <a:off x="591671" y="3718041"/>
              <a:ext cx="5410546" cy="24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67C572-E095-44A4-85D1-44919085615F}"/>
                </a:ext>
              </a:extLst>
            </p:cNvPr>
            <p:cNvGrpSpPr/>
            <p:nvPr/>
          </p:nvGrpSpPr>
          <p:grpSpPr>
            <a:xfrm>
              <a:off x="6398460" y="3441040"/>
              <a:ext cx="4767796" cy="2862470"/>
              <a:chOff x="5104836" y="1255974"/>
              <a:chExt cx="4767796" cy="2862470"/>
            </a:xfrm>
          </p:grpSpPr>
          <p:pic>
            <p:nvPicPr>
              <p:cNvPr id="11270" name="Picture 6" descr="No photo description available.">
                <a:extLst>
                  <a:ext uri="{FF2B5EF4-FFF2-40B4-BE49-F238E27FC236}">
                    <a16:creationId xmlns:a16="http://schemas.microsoft.com/office/drawing/2014/main" id="{D30CCB43-15D0-4D0E-B920-E2B61A7B18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7" t="23522" r="6775" b="6957"/>
              <a:stretch/>
            </p:blipFill>
            <p:spPr bwMode="auto">
              <a:xfrm>
                <a:off x="5104836" y="1255974"/>
                <a:ext cx="4767796" cy="2862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A703599-A991-4233-A9B7-5FF865AE56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710" t="26876" r="38551" b="30729"/>
              <a:stretch/>
            </p:blipFill>
            <p:spPr>
              <a:xfrm rot="5400000">
                <a:off x="6057499" y="1596935"/>
                <a:ext cx="2862470" cy="21805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56154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2A805-724A-3A49-B93D-901ED213881C}"/>
              </a:ext>
            </a:extLst>
          </p:cNvPr>
          <p:cNvSpPr/>
          <p:nvPr/>
        </p:nvSpPr>
        <p:spPr>
          <a:xfrm>
            <a:off x="0" y="954019"/>
            <a:ext cx="12099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400" dirty="0">
                <a:latin typeface="Calibri" panose="020F0502020204030204" pitchFamily="34" charset="0"/>
              </a:rPr>
              <a:t>ԻՀՀՀ-ն համակազմակերել էր 2րդ Ինտերնետի կառավարման Հայաստանյան դպրոոցը </a:t>
            </a:r>
            <a:endParaRPr lang="en-US" sz="2400" dirty="0">
              <a:latin typeface="SymbolM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1604CF-88B6-498E-A2EB-6001A3329DA6}"/>
              </a:ext>
            </a:extLst>
          </p:cNvPr>
          <p:cNvSpPr/>
          <p:nvPr/>
        </p:nvSpPr>
        <p:spPr>
          <a:xfrm>
            <a:off x="144967" y="197346"/>
            <a:ext cx="11786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Calibri" panose="020F0502020204030204" pitchFamily="34" charset="0"/>
              </a:rPr>
              <a:t>ArmSIG</a:t>
            </a:r>
            <a:r>
              <a:rPr lang="en-US" sz="4000" dirty="0">
                <a:latin typeface="Calibri" panose="020F0502020204030204" pitchFamily="34" charset="0"/>
              </a:rPr>
              <a:t> (</a:t>
            </a:r>
            <a:r>
              <a:rPr lang="hy-AM" sz="3200" dirty="0">
                <a:latin typeface="Calibri" panose="020F0502020204030204" pitchFamily="34" charset="0"/>
              </a:rPr>
              <a:t>Ինտերնետի կառավարման Հայաստանյան դպրոոց</a:t>
            </a:r>
            <a:r>
              <a:rPr lang="en-US" sz="4000" dirty="0">
                <a:latin typeface="Calibri" panose="020F0502020204030204" pitchFamily="34" charset="0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E9ADF0-9161-4E31-85D6-2D835DEAA696}"/>
              </a:ext>
            </a:extLst>
          </p:cNvPr>
          <p:cNvGrpSpPr/>
          <p:nvPr/>
        </p:nvGrpSpPr>
        <p:grpSpPr>
          <a:xfrm>
            <a:off x="899782" y="1464471"/>
            <a:ext cx="10125237" cy="5102803"/>
            <a:chOff x="899782" y="1464471"/>
            <a:chExt cx="10125237" cy="5102803"/>
          </a:xfrm>
        </p:grpSpPr>
        <p:pic>
          <p:nvPicPr>
            <p:cNvPr id="13314" name="Picture 2" descr="Image may contain: 6 people, people sitting, table and indoor">
              <a:extLst>
                <a:ext uri="{FF2B5EF4-FFF2-40B4-BE49-F238E27FC236}">
                  <a16:creationId xmlns:a16="http://schemas.microsoft.com/office/drawing/2014/main" id="{E9076E45-2449-473C-A170-BFCEEF7F9F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53" b="10977"/>
            <a:stretch/>
          </p:blipFill>
          <p:spPr bwMode="auto">
            <a:xfrm>
              <a:off x="899782" y="4000755"/>
              <a:ext cx="3301736" cy="197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Image may contain: 18 people, people smiling, people standing and indoor">
              <a:extLst>
                <a:ext uri="{FF2B5EF4-FFF2-40B4-BE49-F238E27FC236}">
                  <a16:creationId xmlns:a16="http://schemas.microsoft.com/office/drawing/2014/main" id="{AF9D1854-36D0-4B20-9552-84C90B9451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57"/>
            <a:stretch/>
          </p:blipFill>
          <p:spPr bwMode="auto">
            <a:xfrm>
              <a:off x="1456376" y="1464471"/>
              <a:ext cx="8673548" cy="2478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6" descr="Image may contain: 1 person, sitting and indoor">
              <a:extLst>
                <a:ext uri="{FF2B5EF4-FFF2-40B4-BE49-F238E27FC236}">
                  <a16:creationId xmlns:a16="http://schemas.microsoft.com/office/drawing/2014/main" id="{08F3F289-8DEE-47B9-8955-6C1CC0A2FB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83" r="50000"/>
            <a:stretch/>
          </p:blipFill>
          <p:spPr bwMode="auto">
            <a:xfrm>
              <a:off x="4479812" y="4316530"/>
              <a:ext cx="3160386" cy="2250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20" name="Picture 8" descr="Image may contain: 1 person, sitting">
              <a:extLst>
                <a:ext uri="{FF2B5EF4-FFF2-40B4-BE49-F238E27FC236}">
                  <a16:creationId xmlns:a16="http://schemas.microsoft.com/office/drawing/2014/main" id="{7B56BCD2-F8BB-40EC-8DBB-0E6FCC3F12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0" t="15073"/>
            <a:stretch/>
          </p:blipFill>
          <p:spPr bwMode="auto">
            <a:xfrm>
              <a:off x="8000211" y="4000754"/>
              <a:ext cx="3024808" cy="2069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6968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1540</Words>
  <Application>Microsoft Macintosh PowerPoint</Application>
  <PresentationFormat>Widescreen</PresentationFormat>
  <Paragraphs>141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SymbolMT</vt:lpstr>
      <vt:lpstr>Wingdings</vt:lpstr>
      <vt:lpstr>Office Theme</vt:lpstr>
      <vt:lpstr>Ինտերնետ Հասարակության Հայաստան Հատված 2018-2019   Գործունեության զեկույց </vt:lpstr>
      <vt:lpstr>PowerPoint Presentation</vt:lpstr>
      <vt:lpstr>PowerPoint Presentation</vt:lpstr>
      <vt:lpstr>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Ինտերնետ Հասարակության Հայաստան Հատված 2018-2019   Գործունեության զեկույց </dc:title>
  <dc:creator>Arman Aramyan</dc:creator>
  <cp:lastModifiedBy>Arman Aramyan</cp:lastModifiedBy>
  <cp:revision>30</cp:revision>
  <dcterms:created xsi:type="dcterms:W3CDTF">2020-05-18T12:54:05Z</dcterms:created>
  <dcterms:modified xsi:type="dcterms:W3CDTF">2020-05-22T10:46:11Z</dcterms:modified>
</cp:coreProperties>
</file>